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ink/ink1.xml" ContentType="application/inkml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958" r:id="rId1"/>
  </p:sldMasterIdLst>
  <p:notesMasterIdLst>
    <p:notesMasterId r:id="rId101"/>
  </p:notesMasterIdLst>
  <p:sldIdLst>
    <p:sldId id="381" r:id="rId2"/>
    <p:sldId id="500" r:id="rId3"/>
    <p:sldId id="482" r:id="rId4"/>
    <p:sldId id="481" r:id="rId5"/>
    <p:sldId id="504" r:id="rId6"/>
    <p:sldId id="406" r:id="rId7"/>
    <p:sldId id="407" r:id="rId8"/>
    <p:sldId id="409" r:id="rId9"/>
    <p:sldId id="408" r:id="rId10"/>
    <p:sldId id="367" r:id="rId11"/>
    <p:sldId id="410" r:id="rId12"/>
    <p:sldId id="411" r:id="rId13"/>
    <p:sldId id="413" r:id="rId14"/>
    <p:sldId id="412" r:id="rId15"/>
    <p:sldId id="263" r:id="rId16"/>
    <p:sldId id="414" r:id="rId17"/>
    <p:sldId id="415" r:id="rId18"/>
    <p:sldId id="416" r:id="rId19"/>
    <p:sldId id="417" r:id="rId20"/>
    <p:sldId id="418" r:id="rId21"/>
    <p:sldId id="419" r:id="rId22"/>
    <p:sldId id="420" r:id="rId23"/>
    <p:sldId id="421" r:id="rId24"/>
    <p:sldId id="422" r:id="rId25"/>
    <p:sldId id="423" r:id="rId26"/>
    <p:sldId id="424" r:id="rId27"/>
    <p:sldId id="425" r:id="rId28"/>
    <p:sldId id="430" r:id="rId29"/>
    <p:sldId id="426" r:id="rId30"/>
    <p:sldId id="427" r:id="rId31"/>
    <p:sldId id="428" r:id="rId32"/>
    <p:sldId id="429" r:id="rId33"/>
    <p:sldId id="431" r:id="rId34"/>
    <p:sldId id="432" r:id="rId35"/>
    <p:sldId id="433" r:id="rId36"/>
    <p:sldId id="434" r:id="rId37"/>
    <p:sldId id="387" r:id="rId38"/>
    <p:sldId id="392" r:id="rId39"/>
    <p:sldId id="389" r:id="rId40"/>
    <p:sldId id="390" r:id="rId41"/>
    <p:sldId id="395" r:id="rId42"/>
    <p:sldId id="396" r:id="rId43"/>
    <p:sldId id="397" r:id="rId44"/>
    <p:sldId id="399" r:id="rId45"/>
    <p:sldId id="403" r:id="rId46"/>
    <p:sldId id="400" r:id="rId47"/>
    <p:sldId id="445" r:id="rId48"/>
    <p:sldId id="484" r:id="rId49"/>
    <p:sldId id="485" r:id="rId50"/>
    <p:sldId id="486" r:id="rId51"/>
    <p:sldId id="487" r:id="rId52"/>
    <p:sldId id="488" r:id="rId53"/>
    <p:sldId id="489" r:id="rId54"/>
    <p:sldId id="490" r:id="rId55"/>
    <p:sldId id="491" r:id="rId56"/>
    <p:sldId id="492" r:id="rId57"/>
    <p:sldId id="493" r:id="rId58"/>
    <p:sldId id="494" r:id="rId59"/>
    <p:sldId id="495" r:id="rId60"/>
    <p:sldId id="496" r:id="rId61"/>
    <p:sldId id="497" r:id="rId62"/>
    <p:sldId id="498" r:id="rId63"/>
    <p:sldId id="499" r:id="rId64"/>
    <p:sldId id="483" r:id="rId65"/>
    <p:sldId id="446" r:id="rId66"/>
    <p:sldId id="447" r:id="rId67"/>
    <p:sldId id="448" r:id="rId68"/>
    <p:sldId id="449" r:id="rId69"/>
    <p:sldId id="450" r:id="rId70"/>
    <p:sldId id="451" r:id="rId71"/>
    <p:sldId id="452" r:id="rId72"/>
    <p:sldId id="453" r:id="rId73"/>
    <p:sldId id="454" r:id="rId74"/>
    <p:sldId id="455" r:id="rId75"/>
    <p:sldId id="456" r:id="rId76"/>
    <p:sldId id="457" r:id="rId77"/>
    <p:sldId id="458" r:id="rId78"/>
    <p:sldId id="459" r:id="rId79"/>
    <p:sldId id="460" r:id="rId80"/>
    <p:sldId id="461" r:id="rId81"/>
    <p:sldId id="462" r:id="rId82"/>
    <p:sldId id="463" r:id="rId83"/>
    <p:sldId id="464" r:id="rId84"/>
    <p:sldId id="465" r:id="rId85"/>
    <p:sldId id="466" r:id="rId86"/>
    <p:sldId id="467" r:id="rId87"/>
    <p:sldId id="468" r:id="rId88"/>
    <p:sldId id="469" r:id="rId89"/>
    <p:sldId id="470" r:id="rId90"/>
    <p:sldId id="471" r:id="rId91"/>
    <p:sldId id="472" r:id="rId92"/>
    <p:sldId id="473" r:id="rId93"/>
    <p:sldId id="474" r:id="rId94"/>
    <p:sldId id="475" r:id="rId95"/>
    <p:sldId id="476" r:id="rId96"/>
    <p:sldId id="477" r:id="rId97"/>
    <p:sldId id="478" r:id="rId98"/>
    <p:sldId id="479" r:id="rId99"/>
    <p:sldId id="480" r:id="rId100"/>
  </p:sldIdLst>
  <p:sldSz cx="9906000" cy="6858000" type="A4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4FD"/>
    <a:srgbClr val="FF0000"/>
    <a:srgbClr val="FFFF00"/>
    <a:srgbClr val="DDDDDD"/>
    <a:srgbClr val="FFCCFF"/>
    <a:srgbClr val="FF99CC"/>
    <a:srgbClr val="CCFFFF"/>
    <a:srgbClr val="33CCCC"/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6" autoAdjust="0"/>
    <p:restoredTop sz="83459" autoAdjust="0"/>
  </p:normalViewPr>
  <p:slideViewPr>
    <p:cSldViewPr snapToGrid="0" snapToObjects="1">
      <p:cViewPr varScale="1">
        <p:scale>
          <a:sx n="95" d="100"/>
          <a:sy n="95" d="100"/>
        </p:scale>
        <p:origin x="448" y="176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35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1.71429" units="1/cm"/>
        </inkml:channelProperties>
      </inkml:inkSource>
      <inkml:timestamp xml:id="ts0" timeString="2021-08-18T07:20:00.5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5733 14693,'17'0,"1"-17,-18-19,0 1,0-18,18-35,-18 17,0-17,0 0,0-36,0 36,0 0,0 0,0 17,0 1,0-1,0 36,0-18,0 18,-18-1,18-16,0 16,-18 1,1-18,17 18,-18 0,0-18,18 17,0 19,0-19,-17 1</inkml:trace>
  <inkml:trace contextRef="#ctx0" brushRef="#br0" timeOffset="664.03">5680 12947,'0'35,"-18"0,0 1,1 17,17-36,0 36,-18 0,18-18,-17-17,17 0</inkml:trace>
  <inkml:trace contextRef="#ctx0" brushRef="#br0" timeOffset="1560.22">5697 13035,'36'18,"-19"35,19 17,-1 1,35-1,-52-17,17 18,-17-36,-18-17</inkml:trace>
  <inkml:trace contextRef="#ctx0" brushRef="#br0" timeOffset="2528.05">7108 12947,'18'-18,"-18"54,0 16,0 1,0 36,0 34,0 1,0-1,0 0,-18 19,1 16,17-34,0 17,0-18,0 1,0-18,0 17,0 1,0-36,0-35,0-36,0 19,0-19</inkml:trace>
  <inkml:trace contextRef="#ctx0" brushRef="#br0" timeOffset="3991.56">6967 14676,'0'17,"36"36,-19 0,19-18,-19 1,1 34,17-35,-17 1,-1-36,19-18,17-35,35-35,-18 17,-17 18,-17 18,-1-18</inkml:trace>
  <inkml:trace contextRef="#ctx0" brushRef="#br0" timeOffset="32752.81">14517 12894,'-35'0,"-36"0,-35 0,18 0,-71 0,18 0,-18 0,18 0,18 0,-1 0,18 0,36 0,-18 0,17 0,18 0,18 0,-18 0,-18 0,36 0,-35 0,34 0,1 0,-18 0,18 0,0 0,-18 0,0 0,0 0,18 0,17 0,0 0,-17 0,17 0,1 0,-1 0,-17 0,0 0,-1 0,1 0,17 0,1 0</inkml:trace>
  <inkml:trace contextRef="#ctx0" brushRef="#br0" timeOffset="33855.78">12700 12682,'-53'0,"-70"36,-1-19,1 19,-1-19,1 1,52-18,1 17,52-17,0 0,1 36,-36-1,17-17,1-1,0 1,70-18,36 0,-18 0,-18 0,18 0,0 0,-36 0,1 0,0 0,-1 0,36 0,18 53,-1-18,1 0,-1 1,-17-1,0-17,-35-18</inkml:trace>
  <inkml:trace contextRef="#ctx0" brushRef="#br0" timeOffset="34529.03">11536 12312,'35'0,"71"53,0 35,17 0,71 53,18 18,-36-53,71 70,-88-52,-36-18,19-18,-72-35,18 17</inkml:trace>
  <inkml:trace contextRef="#ctx0" brushRef="#br0" timeOffset="35337.04">13106 12612,'0'0,"-36"0,-69 35,-19 53,-17 0,18 18,-36 0,-18 35,1-17,0-1,-1-17,36-18,18-17,-18 17,88-53,-18 1,53-19,1 1</inkml:trace>
  <inkml:trace contextRef="#ctx0" brushRef="#br0" timeOffset="77528.92">6862 8096,'35'0,"18"0,17 0,1 18,17-18,18 0,-71-18,18 1,-18-1,1 0,-1-17,-17 17,-18 1,17-19,1 1,-1 0,-17 0,18-1,-18 1,0 0,18 0,-18 17,0 0,0 1,0-1,0-17,0-1,0 19,0-18,0 17,0-17,0-1,0 19,0-19,0 19,0-19,0 19,0-18,0 17,0 0,0-17,0 17,-18 1,18-1,-18 0,1 1,17-18,-18 17,1-17,-1 17,0-17,-17 17,-36-17,1 17,-1-17,1 0,17 17,0-17</inkml:trace>
  <inkml:trace contextRef="#ctx0" brushRef="#br0" timeOffset="78160.1">7038 6756,'0'70,"0"1,0-18,0 0,0 17,18-35</inkml:trace>
  <inkml:trace contextRef="#ctx0" brushRef="#br0" timeOffset="79159.59">7056 6844,'0'-18,"52"1,125 17,52 0,-17 0,-71 0,-18 0,-87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75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2500" y="685800"/>
            <a:ext cx="4953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EF648C3-5A0C-4E7A-8D98-2A6F3A737A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91879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 txBox="1">
            <a:spLocks noGrp="1" noChangeArrowheads="1"/>
          </p:cNvSpPr>
          <p:nvPr/>
        </p:nvSpPr>
        <p:spPr bwMode="auto">
          <a:xfrm>
            <a:off x="3885903" y="8687405"/>
            <a:ext cx="2972097" cy="456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 anchor="b"/>
          <a:lstStyle>
            <a:lvl1pPr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/>
            <a:fld id="{C0F7F8AA-9DC9-4719-9B23-F129238E329E}" type="slidenum">
              <a:rPr lang="en-US" altLang="en-US" sz="1200">
                <a:latin typeface="Times New Roman" pitchFamily="18" charset="0"/>
              </a:rPr>
              <a:pPr algn="r"/>
              <a:t>3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96954EBB-4ED9-4765-B006-B250FB844D22}" type="slidenum">
              <a:rPr lang="en-US" altLang="en-US" sz="1200">
                <a:latin typeface="Times New Roman" pitchFamily="18" charset="0"/>
              </a:rPr>
              <a:pPr/>
              <a:t>12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 txBox="1">
            <a:spLocks noGrp="1" noChangeArrowheads="1"/>
          </p:cNvSpPr>
          <p:nvPr/>
        </p:nvSpPr>
        <p:spPr bwMode="auto">
          <a:xfrm>
            <a:off x="3885903" y="8687405"/>
            <a:ext cx="2972097" cy="456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 anchor="b"/>
          <a:lstStyle>
            <a:lvl1pPr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/>
            <a:fld id="{C0F7F8AA-9DC9-4719-9B23-F129238E329E}" type="slidenum">
              <a:rPr lang="en-US" altLang="en-US" sz="1200">
                <a:latin typeface="Times New Roman" pitchFamily="18" charset="0"/>
              </a:rPr>
              <a:pPr algn="r"/>
              <a:t>13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580A3604-8596-42D7-B2E1-60446C66F236}" type="slidenum">
              <a:rPr lang="en-US" altLang="en-US" sz="1200">
                <a:latin typeface="Times New Roman" pitchFamily="18" charset="0"/>
              </a:rPr>
              <a:pPr/>
              <a:t>14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3FEA26E-CCF7-4FCA-8EFD-E0FF9ED7CC86}" type="slidenum">
              <a:rPr lang="en-US" altLang="en-US" sz="1200" smtClean="0"/>
              <a:pPr/>
              <a:t>15</a:t>
            </a:fld>
            <a:endParaRPr lang="en-US" altLang="en-US" sz="120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noProof="1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A33A14BF-0416-4CC3-ADFD-A1CBA1FDEBAE}" type="slidenum">
              <a:rPr lang="en-US" altLang="en-US" sz="1200">
                <a:latin typeface="Times New Roman" pitchFamily="18" charset="0"/>
              </a:rPr>
              <a:pPr/>
              <a:t>16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47C8FA08-81CD-46FF-B5C2-0D3FC44379BF}" type="slidenum">
              <a:rPr lang="en-US" altLang="en-US" sz="1200">
                <a:latin typeface="Times New Roman" pitchFamily="18" charset="0"/>
              </a:rPr>
              <a:pPr/>
              <a:t>20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23379609-01D9-4BC0-B10F-8F8819F38CD4}" type="slidenum">
              <a:rPr lang="en-US" altLang="en-US" sz="1200">
                <a:latin typeface="Times New Roman" pitchFamily="18" charset="0"/>
              </a:rPr>
              <a:pPr/>
              <a:t>22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D2B185AD-887F-4393-BA91-CB77BEC19CED}" type="slidenum">
              <a:rPr lang="en-US" altLang="en-US" sz="1200">
                <a:latin typeface="Times New Roman" pitchFamily="18" charset="0"/>
              </a:rPr>
              <a:pPr/>
              <a:t>24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FCC88826-2BA8-427B-9FF9-E73BC87036BA}" type="slidenum">
              <a:rPr lang="en-US" altLang="en-US" sz="1200">
                <a:latin typeface="Times New Roman" pitchFamily="18" charset="0"/>
              </a:rPr>
              <a:pPr/>
              <a:t>25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936B7968-B479-45C1-ADE3-8798A4F45435}" type="slidenum">
              <a:rPr lang="en-US" altLang="en-US" sz="1200">
                <a:latin typeface="Times New Roman" pitchFamily="18" charset="0"/>
              </a:rPr>
              <a:pPr/>
              <a:t>26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7338" indent="-287338" eaLnBrk="1" hangingPunct="1"/>
            <a:r>
              <a:rPr lang="en-US" altLang="en-US" sz="2400" dirty="0">
                <a:solidFill>
                  <a:srgbClr val="000099"/>
                </a:solidFill>
                <a:ea typeface="ＭＳ Ｐゴシック" pitchFamily="34" charset="-128"/>
              </a:rPr>
              <a:t>1972:</a:t>
            </a:r>
            <a:r>
              <a:rPr lang="en-US" altLang="en-US" sz="2400" dirty="0">
                <a:ea typeface="ＭＳ Ｐゴシック" pitchFamily="34" charset="-128"/>
              </a:rPr>
              <a:t> </a:t>
            </a:r>
          </a:p>
          <a:p>
            <a:pPr marL="628650" lvl="1" indent="-233363" eaLnBrk="1" hangingPunct="1"/>
            <a:r>
              <a:rPr lang="en-US" altLang="en-US" dirty="0" err="1">
                <a:ea typeface="Arial" pitchFamily="34" charset="0"/>
              </a:rPr>
              <a:t>ARPAnet</a:t>
            </a:r>
            <a:r>
              <a:rPr lang="en-US" altLang="en-US" dirty="0">
                <a:ea typeface="Arial" pitchFamily="34" charset="0"/>
              </a:rPr>
              <a:t> public demo</a:t>
            </a:r>
          </a:p>
          <a:p>
            <a:pPr marL="628650" lvl="1" indent="-233363" eaLnBrk="1" hangingPunct="1"/>
            <a:r>
              <a:rPr lang="en-US" altLang="en-US" dirty="0">
                <a:ea typeface="Arial" pitchFamily="34" charset="0"/>
              </a:rPr>
              <a:t>NCP (Network Control Protocol) first host-host protocol </a:t>
            </a:r>
          </a:p>
          <a:p>
            <a:pPr marL="628650" lvl="1" indent="-233363" eaLnBrk="1" hangingPunct="1"/>
            <a:r>
              <a:rPr lang="en-US" altLang="en-US" dirty="0">
                <a:ea typeface="Arial" pitchFamily="34" charset="0"/>
              </a:rPr>
              <a:t>first e-mail program</a:t>
            </a:r>
          </a:p>
          <a:p>
            <a:pPr marL="628650" lvl="1" indent="-233363" eaLnBrk="1" hangingPunct="1"/>
            <a:r>
              <a:rPr lang="en-US" altLang="en-US" dirty="0" err="1">
                <a:ea typeface="Arial" pitchFamily="34" charset="0"/>
              </a:rPr>
              <a:t>ARPAnet</a:t>
            </a:r>
            <a:r>
              <a:rPr lang="en-US" altLang="en-US" dirty="0">
                <a:ea typeface="Arial" pitchFamily="34" charset="0"/>
              </a:rPr>
              <a:t> has 15 nodes</a:t>
            </a:r>
          </a:p>
          <a:p>
            <a:pPr marL="171450" marR="0" lvl="0" indent="-233363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>
                <a:solidFill>
                  <a:srgbClr val="000099"/>
                </a:solidFill>
                <a:ea typeface="ＭＳ Ｐゴシック" pitchFamily="34" charset="-128"/>
              </a:rPr>
              <a:t>1979:</a:t>
            </a:r>
            <a:r>
              <a:rPr lang="en-US" altLang="en-US" sz="1200" dirty="0">
                <a:ea typeface="ＭＳ Ｐゴシック" pitchFamily="34" charset="-128"/>
              </a:rPr>
              <a:t> </a:t>
            </a:r>
            <a:r>
              <a:rPr lang="en-US" altLang="en-US" sz="1200" dirty="0" err="1">
                <a:ea typeface="ＭＳ Ｐゴシック" pitchFamily="34" charset="-128"/>
              </a:rPr>
              <a:t>ARPAnet</a:t>
            </a:r>
            <a:r>
              <a:rPr lang="en-US" altLang="en-US" sz="1200" dirty="0">
                <a:ea typeface="ＭＳ Ｐゴシック" pitchFamily="34" charset="-128"/>
              </a:rPr>
              <a:t> has 200 nodes</a:t>
            </a:r>
          </a:p>
          <a:p>
            <a:pPr marL="628650" lvl="1" indent="-233363" eaLnBrk="1" hangingPunct="1"/>
            <a:endParaRPr lang="en-US" altLang="en-US" dirty="0">
              <a:ea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F648C3-5A0C-4E7A-8D98-2A6F3A737A34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61578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885903" y="8687405"/>
            <a:ext cx="2972097" cy="456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 anchor="b"/>
          <a:lstStyle>
            <a:lvl1pPr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/>
            <a:fld id="{0D1207D0-7765-4EE7-88ED-1CD7AD909ECE}" type="slidenum">
              <a:rPr lang="en-US" altLang="en-US" sz="1200">
                <a:latin typeface="Times New Roman" pitchFamily="18" charset="0"/>
              </a:rPr>
              <a:pPr algn="r"/>
              <a:t>27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6F5C8F1-7FFF-4A29-81D1-FD1E7958D5BC}" type="slidenum">
              <a:rPr lang="en-US" altLang="en-US" sz="1200" smtClean="0"/>
              <a:pPr/>
              <a:t>28</a:t>
            </a:fld>
            <a:endParaRPr lang="en-US" altLang="en-US" sz="120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noProof="1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FCDD846D-62BE-42FB-A5FC-8A550D85ECAC}" type="slidenum">
              <a:rPr lang="en-US" altLang="en-US" sz="1200">
                <a:latin typeface="Times New Roman" pitchFamily="18" charset="0"/>
              </a:rPr>
              <a:pPr/>
              <a:t>29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EC0038A4-0E5C-49AE-80DE-89E95EACEFA2}" type="slidenum">
              <a:rPr lang="en-US" altLang="en-US" sz="1200">
                <a:solidFill>
                  <a:srgbClr val="000000"/>
                </a:solidFill>
                <a:latin typeface="Times New Roman" pitchFamily="18" charset="0"/>
              </a:rPr>
              <a:pPr/>
              <a:t>30</a:t>
            </a:fld>
            <a:endParaRPr lang="en-US" alt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07D65890-CFDB-401C-82FB-CA9C09F847E4}" type="slidenum">
              <a:rPr lang="en-US" altLang="en-US" sz="1200">
                <a:latin typeface="Times New Roman" pitchFamily="18" charset="0"/>
              </a:rPr>
              <a:pPr/>
              <a:t>31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07DF1417-55D7-419F-8841-0187C29B6018}" type="slidenum">
              <a:rPr lang="en-US" altLang="en-US" sz="1200">
                <a:latin typeface="Times New Roman" pitchFamily="18" charset="0"/>
              </a:rPr>
              <a:pPr/>
              <a:t>33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FD9D2837-7518-4036-82FD-B55C2ED4C503}" type="slidenum">
              <a:rPr lang="en-US" altLang="en-US" sz="1200">
                <a:latin typeface="Times New Roman" pitchFamily="18" charset="0"/>
              </a:rPr>
              <a:pPr/>
              <a:t>34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pitchFamily="34" charset="-128"/>
              </a:rPr>
              <a:t>Two simple multiple access control techniques.</a:t>
            </a:r>
          </a:p>
          <a:p>
            <a:endParaRPr lang="en-US" altLang="en-US">
              <a:ea typeface="ＭＳ Ｐゴシック" pitchFamily="34" charset="-128"/>
            </a:endParaRPr>
          </a:p>
          <a:p>
            <a:r>
              <a:rPr lang="en-US" altLang="en-US">
                <a:ea typeface="ＭＳ Ｐゴシック" pitchFamily="34" charset="-128"/>
              </a:rPr>
              <a:t>Each mobile</a:t>
            </a:r>
            <a:r>
              <a:rPr lang="ja-JP" altLang="en-US">
                <a:ea typeface="ＭＳ Ｐゴシック" pitchFamily="34" charset="-128"/>
              </a:rPr>
              <a:t>’</a:t>
            </a:r>
            <a:r>
              <a:rPr lang="en-US" altLang="ja-JP">
                <a:ea typeface="ＭＳ Ｐゴシック" pitchFamily="34" charset="-128"/>
              </a:rPr>
              <a:t>s share of the bandwidth is divided into portions for the uplink and the downlink. Also, possibly, out of band signaling.</a:t>
            </a:r>
          </a:p>
          <a:p>
            <a:endParaRPr lang="en-US" altLang="en-US">
              <a:ea typeface="ＭＳ Ｐゴシック" pitchFamily="34" charset="-128"/>
            </a:endParaRPr>
          </a:p>
          <a:p>
            <a:r>
              <a:rPr lang="en-US" altLang="en-US">
                <a:ea typeface="ＭＳ Ｐゴシック" pitchFamily="34" charset="-128"/>
              </a:rPr>
              <a:t>As we will see, used in AMPS, GSM, IS-54/136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21BB61F1-8412-4E65-9AC4-E8AFB47E1CD4}" type="slidenum">
              <a:rPr lang="en-US" altLang="en-US" sz="1200">
                <a:latin typeface="Times New Roman" pitchFamily="18" charset="0"/>
              </a:rPr>
              <a:pPr/>
              <a:t>35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FF89B957-681D-46A7-B2A3-5A95751E1C48}" type="slidenum">
              <a:rPr lang="en-US" altLang="en-US" sz="1200">
                <a:latin typeface="Times New Roman" pitchFamily="18" charset="0"/>
              </a:rPr>
              <a:pPr/>
              <a:t>36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4A44247-79E7-42B5-9BCB-50C97E266D53}" type="slidenum">
              <a:rPr lang="en-US" altLang="en-US" sz="1200" smtClean="0"/>
              <a:pPr/>
              <a:t>37</a:t>
            </a:fld>
            <a:endParaRPr lang="en-US" altLang="en-US" sz="120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noProof="1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7338" indent="-287338" eaLnBrk="1" hangingPunct="1"/>
            <a:r>
              <a:rPr lang="en-US" altLang="en-US" sz="2400" dirty="0">
                <a:solidFill>
                  <a:srgbClr val="000099"/>
                </a:solidFill>
                <a:ea typeface="ＭＳ Ｐゴシック" pitchFamily="34" charset="-128"/>
              </a:rPr>
              <a:t>1972:</a:t>
            </a:r>
            <a:r>
              <a:rPr lang="en-US" altLang="en-US" sz="2400" dirty="0">
                <a:ea typeface="ＭＳ Ｐゴシック" pitchFamily="34" charset="-128"/>
              </a:rPr>
              <a:t> </a:t>
            </a:r>
          </a:p>
          <a:p>
            <a:pPr marL="628650" lvl="1" indent="-233363" eaLnBrk="1" hangingPunct="1"/>
            <a:r>
              <a:rPr lang="en-US" altLang="en-US" dirty="0" err="1">
                <a:ea typeface="Arial" pitchFamily="34" charset="0"/>
              </a:rPr>
              <a:t>ARPAnet</a:t>
            </a:r>
            <a:r>
              <a:rPr lang="en-US" altLang="en-US" dirty="0">
                <a:ea typeface="Arial" pitchFamily="34" charset="0"/>
              </a:rPr>
              <a:t> public demo</a:t>
            </a:r>
          </a:p>
          <a:p>
            <a:pPr marL="628650" lvl="1" indent="-233363" eaLnBrk="1" hangingPunct="1"/>
            <a:r>
              <a:rPr lang="en-US" altLang="en-US" dirty="0">
                <a:ea typeface="Arial" pitchFamily="34" charset="0"/>
              </a:rPr>
              <a:t>NCP (Network Control Protocol) first host-host protocol </a:t>
            </a:r>
          </a:p>
          <a:p>
            <a:pPr marL="628650" lvl="1" indent="-233363" eaLnBrk="1" hangingPunct="1"/>
            <a:r>
              <a:rPr lang="en-US" altLang="en-US" dirty="0">
                <a:ea typeface="Arial" pitchFamily="34" charset="0"/>
              </a:rPr>
              <a:t>first e-mail program</a:t>
            </a:r>
          </a:p>
          <a:p>
            <a:pPr marL="628650" lvl="1" indent="-233363" eaLnBrk="1" hangingPunct="1"/>
            <a:r>
              <a:rPr lang="en-US" altLang="en-US" dirty="0" err="1">
                <a:ea typeface="Arial" pitchFamily="34" charset="0"/>
              </a:rPr>
              <a:t>ARPAnet</a:t>
            </a:r>
            <a:r>
              <a:rPr lang="en-US" altLang="en-US" dirty="0">
                <a:ea typeface="Arial" pitchFamily="34" charset="0"/>
              </a:rPr>
              <a:t> has 15 nodes</a:t>
            </a:r>
          </a:p>
          <a:p>
            <a:pPr marL="171450" marR="0" lvl="0" indent="-233363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>
                <a:solidFill>
                  <a:srgbClr val="000099"/>
                </a:solidFill>
                <a:ea typeface="ＭＳ Ｐゴシック" pitchFamily="34" charset="-128"/>
              </a:rPr>
              <a:t>1979:</a:t>
            </a:r>
            <a:r>
              <a:rPr lang="en-US" altLang="en-US" sz="1200" dirty="0">
                <a:ea typeface="ＭＳ Ｐゴシック" pitchFamily="34" charset="-128"/>
              </a:rPr>
              <a:t> </a:t>
            </a:r>
            <a:r>
              <a:rPr lang="en-US" altLang="en-US" sz="1200" dirty="0" err="1">
                <a:ea typeface="ＭＳ Ｐゴシック" pitchFamily="34" charset="-128"/>
              </a:rPr>
              <a:t>ARPAnet</a:t>
            </a:r>
            <a:r>
              <a:rPr lang="en-US" altLang="en-US" sz="1200" dirty="0">
                <a:ea typeface="ＭＳ Ｐゴシック" pitchFamily="34" charset="-128"/>
              </a:rPr>
              <a:t> has 200 nodes</a:t>
            </a:r>
          </a:p>
          <a:p>
            <a:pPr marL="628650" lvl="1" indent="-233363" eaLnBrk="1" hangingPunct="1"/>
            <a:endParaRPr lang="en-US" altLang="en-US" dirty="0">
              <a:ea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F648C3-5A0C-4E7A-8D98-2A6F3A737A3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99571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29090A2-4846-4B72-8740-24C9FEBFB26C}" type="slidenum">
              <a:rPr lang="en-US" altLang="en-US" sz="1200" smtClean="0"/>
              <a:pPr/>
              <a:t>38</a:t>
            </a:fld>
            <a:endParaRPr lang="en-US" altLang="en-US" sz="120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noProof="1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C88D8D6-20D7-4B73-A5A5-0C8A6FFE9651}" type="slidenum">
              <a:rPr lang="en-US" altLang="en-US" sz="1200" smtClean="0"/>
              <a:pPr/>
              <a:t>39</a:t>
            </a:fld>
            <a:endParaRPr lang="en-US" altLang="en-US" sz="120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noProof="1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B82042B-B921-4D70-80BF-0C7B5947704E}" type="slidenum">
              <a:rPr lang="en-US" altLang="en-US" sz="1200" smtClean="0"/>
              <a:pPr/>
              <a:t>40</a:t>
            </a:fld>
            <a:endParaRPr lang="en-US" altLang="en-US" sz="120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noProof="1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C204C40-BAF7-4C43-81A6-FC709DD9A7E8}" type="slidenum">
              <a:rPr lang="en-US" altLang="en-US" sz="1200" smtClean="0"/>
              <a:pPr/>
              <a:t>41</a:t>
            </a:fld>
            <a:endParaRPr lang="en-US" altLang="en-US" sz="120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noProof="1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5212C48-A64A-416C-A381-BA6965D99120}" type="slidenum">
              <a:rPr lang="en-US" altLang="en-US" sz="1200" smtClean="0"/>
              <a:pPr/>
              <a:t>42</a:t>
            </a:fld>
            <a:endParaRPr lang="en-US" altLang="en-US" sz="120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noProof="1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030926E-C3F3-422E-92E4-11007D3BC245}" type="slidenum">
              <a:rPr lang="en-US" altLang="en-US" sz="1200" smtClean="0"/>
              <a:pPr/>
              <a:t>43</a:t>
            </a:fld>
            <a:endParaRPr lang="en-US" altLang="en-US" sz="120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noProof="1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/>
          <p:cNvSpPr txBox="1">
            <a:spLocks noGrp="1" noChangeArrowheads="1"/>
          </p:cNvSpPr>
          <p:nvPr/>
        </p:nvSpPr>
        <p:spPr bwMode="auto">
          <a:xfrm>
            <a:off x="3885903" y="8687405"/>
            <a:ext cx="2972097" cy="456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 anchor="b"/>
          <a:lstStyle>
            <a:lvl1pPr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/>
            <a:fld id="{5A073D23-697A-4205-91EC-E95D5807E701}" type="slidenum">
              <a:rPr lang="en-US" altLang="en-US" sz="1200">
                <a:latin typeface="Times New Roman" pitchFamily="18" charset="0"/>
              </a:rPr>
              <a:pPr algn="r"/>
              <a:t>47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0CF4A71-4289-4EAF-B9DD-6787814E6D2F}" type="slidenum">
              <a:rPr lang="en-US" altLang="en-US" sz="1200" smtClean="0"/>
              <a:pPr/>
              <a:t>48</a:t>
            </a:fld>
            <a:endParaRPr lang="en-US" altLang="en-US" sz="120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noProof="1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858D7A92-CADD-4583-9FDA-97CA0FD9C6BF}" type="slidenum">
              <a:rPr lang="en-US" altLang="en-US" sz="1200">
                <a:latin typeface="Times New Roman" pitchFamily="18" charset="0"/>
              </a:rPr>
              <a:pPr/>
              <a:t>51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5ACF33B4-FBCD-49D7-9BD9-2289466ECE9E}" type="slidenum">
              <a:rPr lang="en-US" altLang="en-US" sz="1200">
                <a:latin typeface="Times New Roman" pitchFamily="18" charset="0"/>
              </a:rPr>
              <a:pPr/>
              <a:t>52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 txBox="1">
            <a:spLocks noGrp="1" noChangeArrowheads="1"/>
          </p:cNvSpPr>
          <p:nvPr/>
        </p:nvSpPr>
        <p:spPr bwMode="auto">
          <a:xfrm>
            <a:off x="3885903" y="8687405"/>
            <a:ext cx="2972097" cy="456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 anchor="b"/>
          <a:lstStyle>
            <a:lvl1pPr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/>
            <a:fld id="{B566C657-E510-4B92-82E5-A48074A20020}" type="slidenum">
              <a:rPr lang="en-US" altLang="en-US" sz="1200">
                <a:latin typeface="Times New Roman" pitchFamily="18" charset="0"/>
              </a:rPr>
              <a:pPr algn="r"/>
              <a:t>6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731FC395-E9EA-41C4-83C6-73047C587685}" type="slidenum">
              <a:rPr lang="en-US" altLang="en-US" sz="1200">
                <a:latin typeface="Times New Roman" pitchFamily="18" charset="0"/>
              </a:rPr>
              <a:pPr/>
              <a:t>53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203FE491-541B-498A-AA00-F82F0F8E654C}" type="slidenum">
              <a:rPr lang="en-US" altLang="en-US" sz="1200">
                <a:latin typeface="Times New Roman" pitchFamily="18" charset="0"/>
              </a:rPr>
              <a:pPr/>
              <a:t>54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0264BC80-2E5A-46BE-AF83-0070764BB117}" type="slidenum">
              <a:rPr lang="en-US" altLang="en-US" sz="1200">
                <a:latin typeface="Times New Roman" pitchFamily="18" charset="0"/>
              </a:rPr>
              <a:pPr/>
              <a:t>55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13E9447D-A4C8-4A8C-8A41-DF7510BAABB7}" type="slidenum">
              <a:rPr lang="en-US" altLang="en-US" sz="1200">
                <a:latin typeface="Times New Roman" pitchFamily="18" charset="0"/>
              </a:rPr>
              <a:pPr/>
              <a:t>56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2E642BA8-6375-488A-8F31-2B477089C71A}" type="slidenum">
              <a:rPr lang="en-US" altLang="en-US" sz="1200">
                <a:latin typeface="Times New Roman" pitchFamily="18" charset="0"/>
              </a:rPr>
              <a:pPr/>
              <a:t>57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24BA1330-4403-4DF4-8F74-2A4054F60AD2}" type="slidenum">
              <a:rPr lang="en-US" altLang="en-US" sz="1200">
                <a:latin typeface="Times New Roman" pitchFamily="18" charset="0"/>
              </a:rPr>
              <a:pPr/>
              <a:t>58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6E8E095A-7CBA-4364-BFB1-70B0DCEADBCA}" type="slidenum">
              <a:rPr lang="en-US" altLang="en-US" sz="1200">
                <a:latin typeface="Times New Roman" pitchFamily="18" charset="0"/>
              </a:rPr>
              <a:pPr/>
              <a:t>59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DF53115C-A5E7-47AE-8F5C-D8B67E1B604F}" type="slidenum">
              <a:rPr lang="en-US" altLang="en-US" sz="1200">
                <a:latin typeface="Times New Roman" pitchFamily="18" charset="0"/>
              </a:rPr>
              <a:pPr/>
              <a:t>60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F648C3-5A0C-4E7A-8D98-2A6F3A737A34}" type="slidenum">
              <a:rPr lang="en-US" altLang="en-US" smtClean="0"/>
              <a:pPr>
                <a:defRPr/>
              </a:pPr>
              <a:t>62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79087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346715E-BDD3-4758-A998-7A6058DA5C7A}" type="slidenum">
              <a:rPr lang="en-US" altLang="en-US" sz="1200" smtClean="0"/>
              <a:pPr/>
              <a:t>63</a:t>
            </a:fld>
            <a:endParaRPr lang="en-US" altLang="en-US" sz="120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noProof="1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09BEC29D-0AD7-40C7-9814-3ED5D1DCD4E0}" type="slidenum">
              <a:rPr lang="en-US" altLang="en-US" sz="1200">
                <a:latin typeface="Times New Roman" pitchFamily="18" charset="0"/>
              </a:rPr>
              <a:pPr/>
              <a:t>7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/>
          <p:cNvSpPr txBox="1">
            <a:spLocks noGrp="1" noChangeArrowheads="1"/>
          </p:cNvSpPr>
          <p:nvPr/>
        </p:nvSpPr>
        <p:spPr bwMode="auto">
          <a:xfrm>
            <a:off x="3885903" y="8687405"/>
            <a:ext cx="2972097" cy="456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 anchor="b"/>
          <a:lstStyle>
            <a:lvl1pPr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/>
            <a:fld id="{5A073D23-697A-4205-91EC-E95D5807E701}" type="slidenum">
              <a:rPr lang="en-US" altLang="en-US" sz="1200">
                <a:latin typeface="Times New Roman" pitchFamily="18" charset="0"/>
              </a:rPr>
              <a:pPr algn="r"/>
              <a:t>64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2C4F1E89-F990-4C00-83ED-BD0DCF5563C4}" type="slidenum">
              <a:rPr lang="en-US" altLang="en-US" sz="1200">
                <a:solidFill>
                  <a:srgbClr val="000000"/>
                </a:solidFill>
                <a:latin typeface="Times New Roman" pitchFamily="18" charset="0"/>
              </a:rPr>
              <a:pPr/>
              <a:t>65</a:t>
            </a:fld>
            <a:endParaRPr lang="en-US" alt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0C5F65DA-9932-4BE4-9631-E163EBB504DE}" type="slidenum">
              <a:rPr lang="en-US" altLang="en-US" sz="1200">
                <a:solidFill>
                  <a:srgbClr val="000000"/>
                </a:solidFill>
                <a:latin typeface="Times New Roman" pitchFamily="18" charset="0"/>
              </a:rPr>
              <a:pPr/>
              <a:t>66</a:t>
            </a:fld>
            <a:endParaRPr lang="en-US" alt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7"/>
          <p:cNvSpPr txBox="1">
            <a:spLocks noGrp="1" noChangeArrowheads="1"/>
          </p:cNvSpPr>
          <p:nvPr/>
        </p:nvSpPr>
        <p:spPr bwMode="auto">
          <a:xfrm>
            <a:off x="3885903" y="8687405"/>
            <a:ext cx="2972097" cy="456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 anchor="b"/>
          <a:lstStyle>
            <a:lvl1pPr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/>
            <a:fld id="{DF992C65-32C4-49D1-B283-8A9A52361755}" type="slidenum">
              <a:rPr lang="en-US" altLang="en-US" sz="1200">
                <a:solidFill>
                  <a:srgbClr val="000000"/>
                </a:solidFill>
                <a:latin typeface="Times New Roman" pitchFamily="18" charset="0"/>
              </a:rPr>
              <a:pPr algn="r"/>
              <a:t>67</a:t>
            </a:fld>
            <a:endParaRPr lang="en-US" alt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41C712FD-B6A2-4F44-861A-2E214A44D3C0}" type="slidenum">
              <a:rPr lang="en-US" altLang="en-US" sz="1200">
                <a:latin typeface="Times New Roman" pitchFamily="18" charset="0"/>
              </a:rPr>
              <a:pPr/>
              <a:t>68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Optional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F939A115-4EC9-491F-8733-87A2819054AD}" type="slidenum">
              <a:rPr lang="en-US" altLang="en-US" sz="1200">
                <a:latin typeface="Times New Roman" pitchFamily="18" charset="0"/>
              </a:rPr>
              <a:pPr/>
              <a:t>69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ea typeface="ＭＳ Ｐゴシック" pitchFamily="34" charset="-128"/>
              </a:rPr>
              <a:t>Optional</a:t>
            </a:r>
          </a:p>
          <a:p>
            <a:endParaRPr lang="en-US" altLang="en-US" dirty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50F6B381-8BB7-4FE3-A89C-BD957F0B9E84}" type="slidenum">
              <a:rPr lang="en-US" altLang="en-US" sz="1200">
                <a:latin typeface="Times New Roman" pitchFamily="18" charset="0"/>
              </a:rPr>
              <a:pPr/>
              <a:t>70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ea typeface="ＭＳ Ｐゴシック" pitchFamily="34" charset="-128"/>
              </a:rPr>
              <a:t>Optional</a:t>
            </a:r>
          </a:p>
          <a:p>
            <a:endParaRPr lang="en-US" altLang="en-US" dirty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2AA325B5-3730-4EE1-855A-3CC61383F9D9}" type="slidenum">
              <a:rPr lang="en-US" altLang="en-US" sz="1200">
                <a:latin typeface="Times New Roman" pitchFamily="18" charset="0"/>
              </a:rPr>
              <a:pPr/>
              <a:t>71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B9F55AF3-4B85-4E05-B4F9-0035638B66B9}" type="slidenum">
              <a:rPr lang="en-US" altLang="en-US" sz="1200">
                <a:latin typeface="Times New Roman" pitchFamily="18" charset="0"/>
              </a:rPr>
              <a:pPr/>
              <a:t>72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AED5709B-D66A-4F87-B525-095B214FB835}" type="slidenum">
              <a:rPr lang="en-US" altLang="en-US" sz="1200">
                <a:latin typeface="Times New Roman" pitchFamily="18" charset="0"/>
              </a:rPr>
              <a:pPr/>
              <a:t>73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A5E1B415-2978-4A9B-9FB2-A0C19AAFD1FD}" type="slidenum">
              <a:rPr lang="en-US" altLang="en-US" sz="1200">
                <a:latin typeface="Times New Roman" pitchFamily="18" charset="0"/>
              </a:rPr>
              <a:pPr/>
              <a:t>8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 txBox="1">
            <a:spLocks noGrp="1" noChangeArrowheads="1"/>
          </p:cNvSpPr>
          <p:nvPr/>
        </p:nvSpPr>
        <p:spPr bwMode="auto">
          <a:xfrm>
            <a:off x="3885903" y="8687405"/>
            <a:ext cx="2972097" cy="456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 anchor="b"/>
          <a:lstStyle>
            <a:lvl1pPr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/>
            <a:fld id="{EC51F6F0-6BB9-4E3C-90E7-BD19105611FA}" type="slidenum">
              <a:rPr lang="en-US" altLang="en-US" sz="1200">
                <a:latin typeface="Times New Roman" pitchFamily="18" charset="0"/>
              </a:rPr>
              <a:pPr algn="r"/>
              <a:t>77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17F40CBE-A7A7-4E02-8A04-065B7A246EAD}" type="slidenum">
              <a:rPr lang="en-US" altLang="en-US" sz="1200">
                <a:latin typeface="Times New Roman" pitchFamily="18" charset="0"/>
              </a:rPr>
              <a:pPr/>
              <a:t>78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8ADDED89-0F34-49E9-8766-5CAA3285EF46}" type="slidenum">
              <a:rPr lang="en-US" altLang="en-US" sz="1200">
                <a:latin typeface="Times New Roman" pitchFamily="18" charset="0"/>
              </a:rPr>
              <a:pPr/>
              <a:t>79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FDD542D5-A93B-4BD5-B3F0-CF0B262BDAB4}" type="slidenum">
              <a:rPr lang="en-US" altLang="en-US" sz="1200">
                <a:latin typeface="Times New Roman" pitchFamily="18" charset="0"/>
              </a:rPr>
              <a:pPr/>
              <a:t>80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1D75C666-504D-4C06-8A5D-0AE4D4943146}" type="slidenum">
              <a:rPr lang="en-US" altLang="en-US" sz="1200">
                <a:latin typeface="Times New Roman" pitchFamily="18" charset="0"/>
              </a:rPr>
              <a:pPr/>
              <a:t>81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50C76398-63AA-4B3A-9BA1-1942A41D7F76}" type="slidenum">
              <a:rPr lang="en-US" altLang="en-US" sz="1200">
                <a:latin typeface="Times New Roman" pitchFamily="18" charset="0"/>
              </a:rPr>
              <a:pPr/>
              <a:t>82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EE4BB703-C9E2-47F1-87E5-4F24104E3BEF}" type="slidenum">
              <a:rPr lang="en-US" altLang="en-US" sz="1200">
                <a:latin typeface="Times New Roman" pitchFamily="18" charset="0"/>
              </a:rPr>
              <a:pPr/>
              <a:t>83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FB3CBFA9-20AC-4A9B-97AF-BFAA2FF85734}" type="slidenum">
              <a:rPr lang="en-US" altLang="en-US" sz="1200">
                <a:latin typeface="Times New Roman" pitchFamily="18" charset="0"/>
              </a:rPr>
              <a:pPr/>
              <a:t>84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 txBox="1">
            <a:spLocks noGrp="1" noChangeArrowheads="1"/>
          </p:cNvSpPr>
          <p:nvPr/>
        </p:nvSpPr>
        <p:spPr bwMode="auto">
          <a:xfrm>
            <a:off x="3885903" y="8687405"/>
            <a:ext cx="2972097" cy="456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 anchor="b"/>
          <a:lstStyle>
            <a:lvl1pPr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/>
            <a:fld id="{336C5DF4-58A6-40C6-94BF-A2280B806CE9}" type="slidenum">
              <a:rPr lang="en-US" altLang="en-US" sz="1200">
                <a:latin typeface="Times New Roman" pitchFamily="18" charset="0"/>
              </a:rPr>
              <a:pPr algn="r"/>
              <a:t>85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F648C3-5A0C-4E7A-8D98-2A6F3A737A34}" type="slidenum">
              <a:rPr lang="en-US" altLang="en-US" smtClean="0"/>
              <a:pPr>
                <a:defRPr/>
              </a:pPr>
              <a:t>86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7812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B1311E4D-9642-4FA8-85F5-E7EB2F7EBCAC}" type="slidenum">
              <a:rPr lang="en-US" altLang="en-US" sz="1200">
                <a:latin typeface="Times New Roman" pitchFamily="18" charset="0"/>
              </a:rPr>
              <a:pPr/>
              <a:t>9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F648C3-5A0C-4E7A-8D98-2A6F3A737A34}" type="slidenum">
              <a:rPr lang="en-US" altLang="en-US" smtClean="0"/>
              <a:pPr>
                <a:defRPr/>
              </a:pPr>
              <a:t>90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639049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 txBox="1">
            <a:spLocks noGrp="1" noChangeArrowheads="1"/>
          </p:cNvSpPr>
          <p:nvPr/>
        </p:nvSpPr>
        <p:spPr bwMode="auto">
          <a:xfrm>
            <a:off x="3885903" y="8687405"/>
            <a:ext cx="2972097" cy="456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 anchor="b"/>
          <a:lstStyle>
            <a:lvl1pPr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/>
            <a:fld id="{09BA5CFF-BB68-4C4D-9998-634AA3EFCF65}" type="slidenum">
              <a:rPr lang="en-US" altLang="en-US" sz="1200">
                <a:latin typeface="Times New Roman" pitchFamily="18" charset="0"/>
              </a:rPr>
              <a:pPr algn="r"/>
              <a:t>91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Optional</a:t>
            </a: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C12F0724-4E42-46BE-B1A9-4532CADA6299}" type="slidenum">
              <a:rPr lang="en-US" altLang="en-US" sz="1200">
                <a:latin typeface="Times New Roman" pitchFamily="18" charset="0"/>
              </a:rPr>
              <a:pPr/>
              <a:t>92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ea typeface="ＭＳ Ｐゴシック" pitchFamily="34" charset="-128"/>
              </a:rPr>
              <a:t>Optional</a:t>
            </a:r>
          </a:p>
          <a:p>
            <a:endParaRPr lang="en-US" altLang="en-US" dirty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731DC533-AA15-498E-B288-C110E3A1D8EA}" type="slidenum">
              <a:rPr lang="en-US" altLang="en-US" sz="1200">
                <a:latin typeface="Times New Roman" pitchFamily="18" charset="0"/>
              </a:rPr>
              <a:pPr/>
              <a:t>93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ea typeface="ＭＳ Ｐゴシック" pitchFamily="34" charset="-128"/>
              </a:rPr>
              <a:t>Optional</a:t>
            </a:r>
          </a:p>
          <a:p>
            <a:endParaRPr lang="en-US" altLang="en-US" dirty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C5489DFC-8E07-4E5F-A32F-D390C56AA9E4}" type="slidenum">
              <a:rPr lang="en-US" altLang="en-US" sz="1200">
                <a:latin typeface="Times New Roman" pitchFamily="18" charset="0"/>
              </a:rPr>
              <a:pPr/>
              <a:t>94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ea typeface="ＭＳ Ｐゴシック" pitchFamily="34" charset="-128"/>
              </a:rPr>
              <a:t>Optional</a:t>
            </a:r>
          </a:p>
          <a:p>
            <a:endParaRPr lang="en-US" altLang="en-US" dirty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5AAC27D2-6BFB-4E45-9FAB-C10F87BD9DC7}" type="slidenum">
              <a:rPr lang="en-US" altLang="en-US" sz="1200">
                <a:latin typeface="Times New Roman" pitchFamily="18" charset="0"/>
              </a:rPr>
              <a:pPr/>
              <a:t>95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ea typeface="ＭＳ Ｐゴシック" pitchFamily="34" charset="-128"/>
              </a:rPr>
              <a:t>Optional</a:t>
            </a:r>
          </a:p>
          <a:p>
            <a:endParaRPr lang="en-US" altLang="en-US" dirty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ECB081CE-D5FC-410B-B4C5-3E093F26E6C8}" type="slidenum">
              <a:rPr lang="en-US" altLang="en-US" sz="1200">
                <a:latin typeface="Times New Roman" pitchFamily="18" charset="0"/>
              </a:rPr>
              <a:pPr/>
              <a:t>96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ea typeface="ＭＳ Ｐゴシック" pitchFamily="34" charset="-128"/>
              </a:rPr>
              <a:t>Optional</a:t>
            </a:r>
          </a:p>
          <a:p>
            <a:endParaRPr lang="en-US" altLang="en-US" dirty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49F8FFC1-B8DD-44F4-A4AE-2F9DBC91F58F}" type="slidenum">
              <a:rPr lang="en-US" altLang="en-US" sz="1200">
                <a:latin typeface="Times New Roman" pitchFamily="18" charset="0"/>
              </a:rPr>
              <a:pPr/>
              <a:t>97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49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94CA2EF2-C1A0-4DD5-9944-52878B58922D}" type="slidenum">
              <a:rPr lang="en-US" altLang="en-US" sz="1200">
                <a:latin typeface="Times New Roman" pitchFamily="18" charset="0"/>
              </a:rPr>
              <a:pPr/>
              <a:t>98</a:t>
            </a:fld>
            <a:endParaRPr lang="en-US" altLang="en-US" sz="120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50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439E1427-DF7F-43CF-AB6F-8413D94D87AE}" type="slidenum">
              <a:rPr lang="en-US" altLang="en-US" sz="1200">
                <a:latin typeface="Times New Roman" pitchFamily="18" charset="0"/>
              </a:rPr>
              <a:pPr/>
              <a:t>99</a:t>
            </a:fld>
            <a:endParaRPr lang="en-US" altLang="en-US" sz="120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8EC24E9-23FD-486E-A189-77835D7AECF7}" type="slidenum">
              <a:rPr lang="en-US" altLang="en-US" sz="1200" smtClean="0"/>
              <a:pPr/>
              <a:t>10</a:t>
            </a:fld>
            <a:endParaRPr lang="en-US" altLang="en-US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noProof="1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65692F47-8E52-41DA-BDB9-4A4A798E4310}" type="slidenum">
              <a:rPr lang="en-US" altLang="en-US" sz="1200">
                <a:latin typeface="Times New Roman" pitchFamily="18" charset="0"/>
              </a:rPr>
              <a:pPr/>
              <a:t>11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8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Tổng quan về Mạng máy tính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1-</a:t>
            </a:r>
            <a:fld id="{DC021782-BED8-4497-9C87-723925897A3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7149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Tổng quan về Mạng máy tính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1-</a:t>
            </a:r>
            <a:fld id="{7F429402-9C01-4ABF-BCE5-3E52623824C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5403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80337" y="274641"/>
            <a:ext cx="2414588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6576" y="274641"/>
            <a:ext cx="7078663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Tổng quan về Mạng máy tính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1-</a:t>
            </a:r>
            <a:fld id="{2A154CDF-CB36-47C5-8D22-31B943F3F24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4383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228600"/>
            <a:ext cx="84201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7850" y="1611313"/>
            <a:ext cx="41275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70450" y="1611313"/>
            <a:ext cx="41275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870450" y="4011613"/>
            <a:ext cx="41275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BD881D3-9739-4720-9C6A-21D5A648860A}" type="datetime1">
              <a:rPr lang="en-US" altLang="en-US"/>
              <a:pPr/>
              <a:t>12/26/22</a:t>
            </a:fld>
            <a:endParaRPr lang="en-US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</a:t>
            </a:r>
            <a:fld id="{9EC6730C-D601-43A0-A32E-367FFBE9B1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605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Tổng quan về Mạng máy tính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1-</a:t>
            </a:r>
            <a:fld id="{29A11730-EE35-46BE-9F13-4A255B0ABF7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3063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3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Tổng quan về Mạng máy tính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1-</a:t>
            </a:r>
            <a:fld id="{E7C7FD4E-07FB-4138-97E4-DD758205C39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7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99" y="170181"/>
            <a:ext cx="1018117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6718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6575" y="1600203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48300" y="1600203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Tổng quan về Mạng máy tính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1-</a:t>
            </a:r>
            <a:fld id="{B521C1A5-495D-4A1A-9101-EB9994DE8ED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1665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Tổng quan về Mạng máy tính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1-</a:t>
            </a:r>
            <a:fld id="{C87C0EB0-4A49-4670-9C45-5E51CE66419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3476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Tổng quan về Mạng máy tính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1-</a:t>
            </a:r>
            <a:fld id="{19D10ECD-4849-4527-873D-3C00FE0B3DC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7556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Tổng quan về Mạng máy tính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1-</a:t>
            </a:r>
            <a:fld id="{E4D0611B-5CCC-462E-8A46-19B326B4FFB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7760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Tổng quan về Mạng máy tính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1-</a:t>
            </a:r>
            <a:fld id="{82D1830E-0045-4439-9205-34B46881E57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5348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Tổng quan về Mạng máy tính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1-</a:t>
            </a:r>
            <a:fld id="{5C3D3F93-A14F-4CEE-8F05-279B4903D93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8220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417639"/>
            <a:ext cx="8915400" cy="4938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3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3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Tổng quan về Mạng máy tính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3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1-</a:t>
            </a:r>
            <a:fld id="{8AABA303-076F-452A-8CE8-F7D997E1990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7" name="Picture 1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99" y="170181"/>
            <a:ext cx="1018117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8306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9" r:id="rId1"/>
    <p:sldLayoutId id="2147483960" r:id="rId2"/>
    <p:sldLayoutId id="2147483961" r:id="rId3"/>
    <p:sldLayoutId id="2147483962" r:id="rId4"/>
    <p:sldLayoutId id="2147483963" r:id="rId5"/>
    <p:sldLayoutId id="2147483964" r:id="rId6"/>
    <p:sldLayoutId id="2147483965" r:id="rId7"/>
    <p:sldLayoutId id="2147483966" r:id="rId8"/>
    <p:sldLayoutId id="2147483967" r:id="rId9"/>
    <p:sldLayoutId id="2147483968" r:id="rId10"/>
    <p:sldLayoutId id="2147483969" r:id="rId11"/>
    <p:sldLayoutId id="2147483970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5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5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oleObject" Target="../embeddings/oleObject10.bin"/><Relationship Id="rId18" Type="http://schemas.openxmlformats.org/officeDocument/2006/relationships/oleObject" Target="../embeddings/oleObject13.bin"/><Relationship Id="rId3" Type="http://schemas.openxmlformats.org/officeDocument/2006/relationships/oleObject" Target="../embeddings/oleObject2.bin"/><Relationship Id="rId21" Type="http://schemas.openxmlformats.org/officeDocument/2006/relationships/oleObject" Target="../embeddings/oleObject15.bin"/><Relationship Id="rId7" Type="http://schemas.openxmlformats.org/officeDocument/2006/relationships/oleObject" Target="../embeddings/oleObject4.bin"/><Relationship Id="rId12" Type="http://schemas.openxmlformats.org/officeDocument/2006/relationships/oleObject" Target="../embeddings/oleObject9.bin"/><Relationship Id="rId17" Type="http://schemas.openxmlformats.org/officeDocument/2006/relationships/image" Target="../media/image46.wmf"/><Relationship Id="rId2" Type="http://schemas.openxmlformats.org/officeDocument/2006/relationships/notesSlide" Target="../notesSlides/notesSlide13.xml"/><Relationship Id="rId16" Type="http://schemas.openxmlformats.org/officeDocument/2006/relationships/oleObject" Target="../embeddings/oleObject12.bin"/><Relationship Id="rId20" Type="http://schemas.openxmlformats.org/officeDocument/2006/relationships/oleObject" Target="../embeddings/oleObject14.bin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3.bin"/><Relationship Id="rId15" Type="http://schemas.openxmlformats.org/officeDocument/2006/relationships/oleObject" Target="../embeddings/oleObject11.bin"/><Relationship Id="rId23" Type="http://schemas.openxmlformats.org/officeDocument/2006/relationships/image" Target="../media/image5.png"/><Relationship Id="rId10" Type="http://schemas.openxmlformats.org/officeDocument/2006/relationships/oleObject" Target="../embeddings/oleObject7.bin"/><Relationship Id="rId19" Type="http://schemas.openxmlformats.org/officeDocument/2006/relationships/image" Target="../media/image47.wmf"/><Relationship Id="rId4" Type="http://schemas.openxmlformats.org/officeDocument/2006/relationships/image" Target="../media/image43.wmf"/><Relationship Id="rId9" Type="http://schemas.openxmlformats.org/officeDocument/2006/relationships/oleObject" Target="../embeddings/oleObject6.bin"/><Relationship Id="rId14" Type="http://schemas.openxmlformats.org/officeDocument/2006/relationships/image" Target="../media/image45.wmf"/><Relationship Id="rId22" Type="http://schemas.openxmlformats.org/officeDocument/2006/relationships/oleObject" Target="../embeddings/oleObject16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5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4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5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5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.png"/><Relationship Id="rId7" Type="http://schemas.openxmlformats.org/officeDocument/2006/relationships/image" Target="../media/image53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5" Type="http://schemas.openxmlformats.org/officeDocument/2006/relationships/image" Target="../media/image51.png"/><Relationship Id="rId10" Type="http://schemas.openxmlformats.org/officeDocument/2006/relationships/image" Target="../media/image42.png"/><Relationship Id="rId4" Type="http://schemas.openxmlformats.org/officeDocument/2006/relationships/image" Target="../media/image8.png"/><Relationship Id="rId9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5.png"/><Relationship Id="rId3" Type="http://schemas.openxmlformats.org/officeDocument/2006/relationships/image" Target="../media/image51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3.png"/><Relationship Id="rId3" Type="http://schemas.openxmlformats.org/officeDocument/2006/relationships/image" Target="../media/image5.png"/><Relationship Id="rId7" Type="http://schemas.openxmlformats.org/officeDocument/2006/relationships/image" Target="../media/image68.png"/><Relationship Id="rId12" Type="http://schemas.openxmlformats.org/officeDocument/2006/relationships/image" Target="../media/image7.pn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51.png"/><Relationship Id="rId15" Type="http://schemas.openxmlformats.org/officeDocument/2006/relationships/image" Target="../media/image75.png"/><Relationship Id="rId10" Type="http://schemas.openxmlformats.org/officeDocument/2006/relationships/image" Target="../media/image71.png"/><Relationship Id="rId4" Type="http://schemas.openxmlformats.org/officeDocument/2006/relationships/image" Target="../media/image8.png"/><Relationship Id="rId9" Type="http://schemas.openxmlformats.org/officeDocument/2006/relationships/image" Target="../media/image70.png"/><Relationship Id="rId1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jZOg39v73c4" TargetMode="External"/><Relationship Id="rId5" Type="http://schemas.openxmlformats.org/officeDocument/2006/relationships/image" Target="../media/image80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oleObject" Target="../embeddings/oleObject26.bin"/><Relationship Id="rId18" Type="http://schemas.openxmlformats.org/officeDocument/2006/relationships/oleObject" Target="../embeddings/oleObject29.bin"/><Relationship Id="rId3" Type="http://schemas.openxmlformats.org/officeDocument/2006/relationships/oleObject" Target="../embeddings/oleObject18.bin"/><Relationship Id="rId21" Type="http://schemas.openxmlformats.org/officeDocument/2006/relationships/oleObject" Target="../embeddings/oleObject31.bin"/><Relationship Id="rId7" Type="http://schemas.openxmlformats.org/officeDocument/2006/relationships/oleObject" Target="../embeddings/oleObject20.bin"/><Relationship Id="rId12" Type="http://schemas.openxmlformats.org/officeDocument/2006/relationships/oleObject" Target="../embeddings/oleObject25.bin"/><Relationship Id="rId17" Type="http://schemas.openxmlformats.org/officeDocument/2006/relationships/image" Target="../media/image46.wmf"/><Relationship Id="rId2" Type="http://schemas.openxmlformats.org/officeDocument/2006/relationships/notesSlide" Target="../notesSlides/notesSlide21.xml"/><Relationship Id="rId16" Type="http://schemas.openxmlformats.org/officeDocument/2006/relationships/oleObject" Target="../embeddings/oleObject28.bin"/><Relationship Id="rId20" Type="http://schemas.openxmlformats.org/officeDocument/2006/relationships/oleObject" Target="../embeddings/oleObject30.bin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wmf"/><Relationship Id="rId11" Type="http://schemas.openxmlformats.org/officeDocument/2006/relationships/oleObject" Target="../embeddings/oleObject24.bin"/><Relationship Id="rId5" Type="http://schemas.openxmlformats.org/officeDocument/2006/relationships/oleObject" Target="../embeddings/oleObject19.bin"/><Relationship Id="rId15" Type="http://schemas.openxmlformats.org/officeDocument/2006/relationships/oleObject" Target="../embeddings/oleObject27.bin"/><Relationship Id="rId23" Type="http://schemas.openxmlformats.org/officeDocument/2006/relationships/image" Target="../media/image5.png"/><Relationship Id="rId10" Type="http://schemas.openxmlformats.org/officeDocument/2006/relationships/oleObject" Target="../embeddings/oleObject23.bin"/><Relationship Id="rId19" Type="http://schemas.openxmlformats.org/officeDocument/2006/relationships/image" Target="../media/image47.wmf"/><Relationship Id="rId4" Type="http://schemas.openxmlformats.org/officeDocument/2006/relationships/image" Target="../media/image43.wmf"/><Relationship Id="rId9" Type="http://schemas.openxmlformats.org/officeDocument/2006/relationships/oleObject" Target="../embeddings/oleObject22.bin"/><Relationship Id="rId14" Type="http://schemas.openxmlformats.org/officeDocument/2006/relationships/image" Target="../media/image45.wmf"/><Relationship Id="rId22" Type="http://schemas.openxmlformats.org/officeDocument/2006/relationships/oleObject" Target="../embeddings/oleObject32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image" Target="../media/image8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.png"/><Relationship Id="rId7" Type="http://schemas.openxmlformats.org/officeDocument/2006/relationships/image" Target="../media/image77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13" Type="http://schemas.openxmlformats.org/officeDocument/2006/relationships/oleObject" Target="../embeddings/oleObject41.bin"/><Relationship Id="rId18" Type="http://schemas.openxmlformats.org/officeDocument/2006/relationships/oleObject" Target="../embeddings/oleObject44.bin"/><Relationship Id="rId3" Type="http://schemas.openxmlformats.org/officeDocument/2006/relationships/oleObject" Target="../embeddings/oleObject33.bin"/><Relationship Id="rId21" Type="http://schemas.openxmlformats.org/officeDocument/2006/relationships/oleObject" Target="../embeddings/oleObject46.bin"/><Relationship Id="rId7" Type="http://schemas.openxmlformats.org/officeDocument/2006/relationships/oleObject" Target="../embeddings/oleObject35.bin"/><Relationship Id="rId12" Type="http://schemas.openxmlformats.org/officeDocument/2006/relationships/oleObject" Target="../embeddings/oleObject40.bin"/><Relationship Id="rId17" Type="http://schemas.openxmlformats.org/officeDocument/2006/relationships/image" Target="../media/image46.wmf"/><Relationship Id="rId2" Type="http://schemas.openxmlformats.org/officeDocument/2006/relationships/notesSlide" Target="../notesSlides/notesSlide29.xml"/><Relationship Id="rId16" Type="http://schemas.openxmlformats.org/officeDocument/2006/relationships/oleObject" Target="../embeddings/oleObject43.bin"/><Relationship Id="rId20" Type="http://schemas.openxmlformats.org/officeDocument/2006/relationships/oleObject" Target="../embeddings/oleObject45.bin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wmf"/><Relationship Id="rId11" Type="http://schemas.openxmlformats.org/officeDocument/2006/relationships/oleObject" Target="../embeddings/oleObject39.bin"/><Relationship Id="rId5" Type="http://schemas.openxmlformats.org/officeDocument/2006/relationships/oleObject" Target="../embeddings/oleObject34.bin"/><Relationship Id="rId15" Type="http://schemas.openxmlformats.org/officeDocument/2006/relationships/oleObject" Target="../embeddings/oleObject42.bin"/><Relationship Id="rId23" Type="http://schemas.openxmlformats.org/officeDocument/2006/relationships/image" Target="../media/image5.png"/><Relationship Id="rId10" Type="http://schemas.openxmlformats.org/officeDocument/2006/relationships/oleObject" Target="../embeddings/oleObject38.bin"/><Relationship Id="rId19" Type="http://schemas.openxmlformats.org/officeDocument/2006/relationships/image" Target="../media/image47.wmf"/><Relationship Id="rId4" Type="http://schemas.openxmlformats.org/officeDocument/2006/relationships/image" Target="../media/image43.wmf"/><Relationship Id="rId9" Type="http://schemas.openxmlformats.org/officeDocument/2006/relationships/oleObject" Target="../embeddings/oleObject37.bin"/><Relationship Id="rId14" Type="http://schemas.openxmlformats.org/officeDocument/2006/relationships/image" Target="../media/image45.wmf"/><Relationship Id="rId22" Type="http://schemas.openxmlformats.org/officeDocument/2006/relationships/oleObject" Target="../embeddings/oleObject47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4.jpeg"/><Relationship Id="rId7" Type="http://schemas.openxmlformats.org/officeDocument/2006/relationships/image" Target="../media/image9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jpeg"/><Relationship Id="rId5" Type="http://schemas.openxmlformats.org/officeDocument/2006/relationships/image" Target="../media/image96.jpeg"/><Relationship Id="rId4" Type="http://schemas.openxmlformats.org/officeDocument/2006/relationships/image" Target="../media/image9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oleObject" Target="../embeddings/oleObject48.bin"/><Relationship Id="rId7" Type="http://schemas.openxmlformats.org/officeDocument/2006/relationships/oleObject" Target="../embeddings/oleObject51.bin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50.bin"/><Relationship Id="rId5" Type="http://schemas.openxmlformats.org/officeDocument/2006/relationships/oleObject" Target="../embeddings/oleObject49.bin"/><Relationship Id="rId4" Type="http://schemas.openxmlformats.org/officeDocument/2006/relationships/image" Target="../media/image43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.bin"/><Relationship Id="rId13" Type="http://schemas.openxmlformats.org/officeDocument/2006/relationships/oleObject" Target="../embeddings/oleObject60.bin"/><Relationship Id="rId3" Type="http://schemas.openxmlformats.org/officeDocument/2006/relationships/oleObject" Target="../embeddings/oleObject52.bin"/><Relationship Id="rId7" Type="http://schemas.openxmlformats.org/officeDocument/2006/relationships/oleObject" Target="../embeddings/oleObject54.bin"/><Relationship Id="rId12" Type="http://schemas.openxmlformats.org/officeDocument/2006/relationships/oleObject" Target="../embeddings/oleObject59.bin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wmf"/><Relationship Id="rId11" Type="http://schemas.openxmlformats.org/officeDocument/2006/relationships/oleObject" Target="../embeddings/oleObject58.bin"/><Relationship Id="rId5" Type="http://schemas.openxmlformats.org/officeDocument/2006/relationships/oleObject" Target="../embeddings/oleObject53.bin"/><Relationship Id="rId10" Type="http://schemas.openxmlformats.org/officeDocument/2006/relationships/oleObject" Target="../embeddings/oleObject57.bin"/><Relationship Id="rId4" Type="http://schemas.openxmlformats.org/officeDocument/2006/relationships/image" Target="../media/image46.wmf"/><Relationship Id="rId9" Type="http://schemas.openxmlformats.org/officeDocument/2006/relationships/oleObject" Target="../embeddings/oleObject56.bin"/><Relationship Id="rId1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Dxcc6ycZ73M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jpeg"/><Relationship Id="rId4" Type="http://schemas.openxmlformats.org/officeDocument/2006/relationships/image" Target="../media/image10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7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emf"/><Relationship Id="rId3" Type="http://schemas.openxmlformats.org/officeDocument/2006/relationships/image" Target="../media/image112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png"/><Relationship Id="rId4" Type="http://schemas.openxmlformats.org/officeDocument/2006/relationships/image" Target="../media/image115.w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png"/><Relationship Id="rId4" Type="http://schemas.openxmlformats.org/officeDocument/2006/relationships/image" Target="../media/image115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5.png"/><Relationship Id="rId7" Type="http://schemas.openxmlformats.org/officeDocument/2006/relationships/oleObject" Target="../embeddings/oleObject1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11" Type="http://schemas.openxmlformats.org/officeDocument/2006/relationships/image" Target="../media/image39.png"/><Relationship Id="rId5" Type="http://schemas.openxmlformats.org/officeDocument/2006/relationships/image" Target="../media/image34.jpeg"/><Relationship Id="rId10" Type="http://schemas.openxmlformats.org/officeDocument/2006/relationships/image" Target="../media/image38.emf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5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w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w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w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5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1.wmf"/><Relationship Id="rId4" Type="http://schemas.openxmlformats.org/officeDocument/2006/relationships/image" Target="../media/image4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2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8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2942" y="2600325"/>
            <a:ext cx="6934200" cy="2286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>
                <a:solidFill>
                  <a:schemeClr val="tx2">
                    <a:satMod val="130000"/>
                  </a:schemeClr>
                </a:solidFill>
              </a:rPr>
              <a:t>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92942" y="1066801"/>
            <a:ext cx="6934200" cy="1509713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>
                <a:solidFill>
                  <a:schemeClr val="tx2">
                    <a:satMod val="130000"/>
                  </a:schemeClr>
                </a:solidFill>
              </a:rPr>
              <a:t>COMPUTER NETWORKS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1-</a:t>
            </a:r>
            <a:fld id="{3D6ACF2D-3521-4B11-94D9-9E4CA28578C0}" type="slidenum">
              <a:rPr lang="en-US" altLang="en-US"/>
              <a:pPr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>
                <a:solidFill>
                  <a:schemeClr val="tx2">
                    <a:satMod val="130000"/>
                  </a:schemeClr>
                </a:solidFill>
              </a:rPr>
              <a:t>Internet Standards</a:t>
            </a:r>
            <a:endParaRPr lang="en-US" altLang="en-US" noProof="1">
              <a:solidFill>
                <a:schemeClr val="tx2">
                  <a:satMod val="130000"/>
                </a:schemeClr>
              </a:solidFill>
            </a:endParaRP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/>
              <a:t>International Telecommunications Union (ITU)</a:t>
            </a:r>
          </a:p>
          <a:p>
            <a:pPr lvl="1" eaLnBrk="1" hangingPunct="1"/>
            <a:r>
              <a:rPr lang="en-US" altLang="en-US" sz="2000" dirty="0"/>
              <a:t>Data communications (modem - V.90)</a:t>
            </a:r>
          </a:p>
          <a:p>
            <a:pPr lvl="1" eaLnBrk="1" hangingPunct="1"/>
            <a:r>
              <a:rPr lang="en-US" altLang="en-US" sz="2000" dirty="0"/>
              <a:t>Telephones, fax</a:t>
            </a:r>
          </a:p>
          <a:p>
            <a:r>
              <a:rPr lang="en-US" altLang="en-US" sz="2400" dirty="0"/>
              <a:t>Internet Engineering Task Force (IETF - https://www.ietf.org/)</a:t>
            </a:r>
          </a:p>
          <a:p>
            <a:pPr lvl="1" eaLnBrk="1" hangingPunct="1"/>
            <a:r>
              <a:rPr lang="en-US" altLang="en-US" sz="2000" dirty="0"/>
              <a:t>Core: Internet Protocol, transport (TCP)</a:t>
            </a:r>
          </a:p>
          <a:p>
            <a:pPr lvl="1" eaLnBrk="1" hangingPunct="1"/>
            <a:r>
              <a:rPr lang="en-US" altLang="en-US" sz="2000" dirty="0"/>
              <a:t>Apps: email, HTTP, FTP, SSH, NFS, VoIP</a:t>
            </a:r>
          </a:p>
          <a:p>
            <a:r>
              <a:rPr lang="en-US" altLang="en-US" sz="2400" dirty="0"/>
              <a:t>W3C (https://www.w3.org/)</a:t>
            </a:r>
          </a:p>
          <a:p>
            <a:pPr lvl="1" eaLnBrk="1" hangingPunct="1"/>
            <a:r>
              <a:rPr lang="en-US" altLang="en-US" sz="2000" dirty="0"/>
              <a:t>HTML, XML, schema, SOAP, semantic web, …</a:t>
            </a:r>
          </a:p>
          <a:p>
            <a:r>
              <a:rPr lang="en-US" altLang="en-US" sz="2400" dirty="0"/>
              <a:t>OASIS (https://www.oasis-open.org/)</a:t>
            </a:r>
          </a:p>
          <a:p>
            <a:pPr lvl="1" eaLnBrk="1" hangingPunct="1"/>
            <a:r>
              <a:rPr lang="en-US" altLang="en-US" sz="2000" dirty="0"/>
              <a:t>XML schema for specific apps</a:t>
            </a:r>
          </a:p>
          <a:p>
            <a:pPr eaLnBrk="1" hangingPunct="1"/>
            <a:r>
              <a:rPr lang="en-US" altLang="en-US" sz="2400" dirty="0"/>
              <a:t>Others</a:t>
            </a:r>
          </a:p>
          <a:p>
            <a:pPr eaLnBrk="1" hangingPunct="1"/>
            <a:endParaRPr lang="en-US" altLang="en-US" sz="2400" noProof="1"/>
          </a:p>
        </p:txBody>
      </p:sp>
      <p:sp>
        <p:nvSpPr>
          <p:cNvPr id="1331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400">
                <a:latin typeface="Arial" pitchFamily="34" charset="0"/>
              </a:rPr>
              <a:t>1-</a:t>
            </a:r>
            <a:fld id="{E71D4A5E-3586-46AE-9725-27EABF9E1E17}" type="slidenum">
              <a:rPr lang="en-US" altLang="en-US" sz="1400" smtClean="0">
                <a:latin typeface="Arial" pitchFamily="34" charset="0"/>
              </a:rPr>
              <a:pPr/>
              <a:t>10</a:t>
            </a:fld>
            <a:endParaRPr lang="en-US" altLang="en-US" sz="1400">
              <a:latin typeface="Arial" pitchFamily="34" charset="0"/>
            </a:endParaRPr>
          </a:p>
        </p:txBody>
      </p:sp>
      <p:pic>
        <p:nvPicPr>
          <p:cNvPr id="5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631" y="1153478"/>
            <a:ext cx="49512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pic>
        <p:nvPicPr>
          <p:cNvPr id="29698" name="Picture 1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560" y="931069"/>
            <a:ext cx="49512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27975" y="206376"/>
            <a:ext cx="9028907" cy="868363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itchFamily="34" charset="-128"/>
              </a:rPr>
              <a:t>What</a:t>
            </a:r>
            <a:r>
              <a:rPr lang="ja-JP" altLang="en-US" dirty="0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s a protocol?</a:t>
            </a:r>
            <a:endParaRPr lang="en-US" altLang="en-US" dirty="0">
              <a:ea typeface="ＭＳ Ｐゴシック" pitchFamily="34" charset="-128"/>
            </a:endParaRPr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91608" y="1371600"/>
            <a:ext cx="3879850" cy="46482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en-US" i="1">
                <a:solidFill>
                  <a:srgbClr val="CC0000"/>
                </a:solidFill>
                <a:ea typeface="ＭＳ Ｐゴシック" pitchFamily="34" charset="-128"/>
              </a:rPr>
              <a:t>human protocols:</a:t>
            </a:r>
          </a:p>
          <a:p>
            <a:pPr eaLnBrk="1" hangingPunct="1"/>
            <a:r>
              <a:rPr lang="ja-JP" altLang="en-US" sz="2400">
                <a:ea typeface="ＭＳ Ｐゴシック" pitchFamily="34" charset="-128"/>
              </a:rPr>
              <a:t>“</a:t>
            </a:r>
            <a:r>
              <a:rPr lang="en-US" altLang="ja-JP" sz="2400">
                <a:ea typeface="ＭＳ Ｐゴシック" pitchFamily="34" charset="-128"/>
              </a:rPr>
              <a:t>what</a:t>
            </a:r>
            <a:r>
              <a:rPr lang="ja-JP" altLang="en-US" sz="2400">
                <a:ea typeface="ＭＳ Ｐゴシック" pitchFamily="34" charset="-128"/>
              </a:rPr>
              <a:t>’</a:t>
            </a:r>
            <a:r>
              <a:rPr lang="en-US" altLang="ja-JP" sz="2400">
                <a:ea typeface="ＭＳ Ｐゴシック" pitchFamily="34" charset="-128"/>
              </a:rPr>
              <a:t>s the time?</a:t>
            </a:r>
            <a:r>
              <a:rPr lang="ja-JP" altLang="en-US" sz="2400">
                <a:ea typeface="ＭＳ Ｐゴシック" pitchFamily="34" charset="-128"/>
              </a:rPr>
              <a:t>”</a:t>
            </a:r>
            <a:endParaRPr lang="en-US" altLang="ja-JP" sz="2400">
              <a:ea typeface="ＭＳ Ｐゴシック" pitchFamily="34" charset="-128"/>
            </a:endParaRPr>
          </a:p>
          <a:p>
            <a:pPr eaLnBrk="1" hangingPunct="1"/>
            <a:r>
              <a:rPr lang="ja-JP" altLang="en-US" sz="2400">
                <a:ea typeface="ＭＳ Ｐゴシック" pitchFamily="34" charset="-128"/>
              </a:rPr>
              <a:t>“</a:t>
            </a:r>
            <a:r>
              <a:rPr lang="en-US" altLang="ja-JP" sz="2400">
                <a:ea typeface="ＭＳ Ｐゴシック" pitchFamily="34" charset="-128"/>
              </a:rPr>
              <a:t>I have a question</a:t>
            </a:r>
            <a:r>
              <a:rPr lang="ja-JP" altLang="en-US" sz="2400">
                <a:ea typeface="ＭＳ Ｐゴシック" pitchFamily="34" charset="-128"/>
              </a:rPr>
              <a:t>”</a:t>
            </a:r>
            <a:endParaRPr lang="en-US" altLang="ja-JP" sz="2400">
              <a:ea typeface="ＭＳ Ｐゴシック" pitchFamily="34" charset="-128"/>
            </a:endParaRPr>
          </a:p>
          <a:p>
            <a:pPr eaLnBrk="1" hangingPunct="1"/>
            <a:r>
              <a:rPr lang="en-US" altLang="en-US" sz="2400">
                <a:ea typeface="ＭＳ Ｐゴシック" pitchFamily="34" charset="-128"/>
              </a:rPr>
              <a:t>introductions</a:t>
            </a:r>
            <a:endParaRPr lang="en-US" altLang="en-US">
              <a:ea typeface="ＭＳ Ｐゴシック" pitchFamily="34" charset="-128"/>
            </a:endParaRPr>
          </a:p>
          <a:p>
            <a:pPr lvl="1" eaLnBrk="1" hangingPunct="1"/>
            <a:endParaRPr lang="en-US" altLang="en-US" sz="2000">
              <a:ea typeface="Arial" pitchFamily="34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altLang="en-US" sz="2400">
                <a:ea typeface="ＭＳ Ｐゴシック" pitchFamily="34" charset="-128"/>
              </a:rPr>
              <a:t>… specific messages sent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en-US" sz="2400">
                <a:ea typeface="ＭＳ Ｐゴシック" pitchFamily="34" charset="-128"/>
              </a:rPr>
              <a:t>… specific actions taken when messages received, or other events</a:t>
            </a:r>
          </a:p>
        </p:txBody>
      </p:sp>
      <p:sp>
        <p:nvSpPr>
          <p:cNvPr id="43013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870450" y="1371600"/>
            <a:ext cx="4127500" cy="2590800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</a:rPr>
              <a:t>network protocols:</a:t>
            </a:r>
          </a:p>
          <a:p>
            <a:pPr marL="231775" indent="-231775" eaLnBrk="1" hangingPunct="1">
              <a:buFont typeface="Wingdings" charset="2"/>
              <a:buChar char="§"/>
              <a:defRPr/>
            </a:pPr>
            <a:r>
              <a:rPr lang="en-US" sz="2400" dirty="0"/>
              <a:t>machines rather than humans</a:t>
            </a:r>
          </a:p>
          <a:p>
            <a:pPr marL="231775" indent="-231775" eaLnBrk="1" hangingPunct="1">
              <a:buFont typeface="Wingdings" charset="2"/>
              <a:buChar char="§"/>
              <a:defRPr/>
            </a:pPr>
            <a:r>
              <a:rPr lang="en-US" sz="2400" dirty="0"/>
              <a:t>all communication activity in Internet governed by protocols</a:t>
            </a:r>
          </a:p>
        </p:txBody>
      </p:sp>
      <p:sp>
        <p:nvSpPr>
          <p:cNvPr id="29702" name="Rectangle 5"/>
          <p:cNvSpPr>
            <a:spLocks noChangeArrowheads="1"/>
          </p:cNvSpPr>
          <p:nvPr/>
        </p:nvSpPr>
        <p:spPr bwMode="auto">
          <a:xfrm>
            <a:off x="4705350" y="3962400"/>
            <a:ext cx="4851533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None/>
            </a:pPr>
            <a:r>
              <a:rPr lang="en-US" altLang="en-US" sz="2800" i="1">
                <a:solidFill>
                  <a:srgbClr val="CC0000"/>
                </a:solidFill>
                <a:latin typeface="Gill Sans MT" pitchFamily="34" charset="0"/>
              </a:rPr>
              <a:t>protocols</a:t>
            </a:r>
            <a:r>
              <a:rPr lang="en-US" altLang="en-US" sz="2800" i="1">
                <a:latin typeface="Gill Sans MT" pitchFamily="34" charset="0"/>
              </a:rPr>
              <a:t> define </a:t>
            </a:r>
            <a:r>
              <a:rPr lang="en-US" altLang="en-US" sz="2800" i="1">
                <a:solidFill>
                  <a:srgbClr val="CC0000"/>
                </a:solidFill>
                <a:latin typeface="Gill Sans MT" pitchFamily="34" charset="0"/>
              </a:rPr>
              <a:t>format</a:t>
            </a:r>
            <a:r>
              <a:rPr lang="en-US" altLang="en-US" sz="2800" i="1">
                <a:latin typeface="Gill Sans MT" pitchFamily="34" charset="0"/>
              </a:rPr>
              <a:t>, </a:t>
            </a:r>
            <a:r>
              <a:rPr lang="en-US" altLang="en-US" sz="2800" i="1">
                <a:solidFill>
                  <a:srgbClr val="CC0000"/>
                </a:solidFill>
                <a:latin typeface="Gill Sans MT" pitchFamily="34" charset="0"/>
              </a:rPr>
              <a:t>order</a:t>
            </a:r>
            <a:r>
              <a:rPr lang="en-US" altLang="en-US" sz="2800" i="1">
                <a:latin typeface="Gill Sans MT" pitchFamily="34" charset="0"/>
              </a:rPr>
              <a:t> of </a:t>
            </a:r>
            <a:r>
              <a:rPr lang="en-US" altLang="en-US" sz="2800" i="1">
                <a:solidFill>
                  <a:srgbClr val="CC0000"/>
                </a:solidFill>
                <a:latin typeface="Gill Sans MT" pitchFamily="34" charset="0"/>
              </a:rPr>
              <a:t>messages sent and received</a:t>
            </a:r>
            <a:r>
              <a:rPr lang="en-US" altLang="en-US" sz="2800" i="1">
                <a:latin typeface="Gill Sans MT" pitchFamily="34" charset="0"/>
              </a:rPr>
              <a:t> among network entities, and </a:t>
            </a:r>
            <a:r>
              <a:rPr lang="en-US" altLang="en-US" sz="2800" i="1">
                <a:solidFill>
                  <a:srgbClr val="CC0000"/>
                </a:solidFill>
                <a:latin typeface="Gill Sans MT" pitchFamily="34" charset="0"/>
              </a:rPr>
              <a:t>actions taken</a:t>
            </a:r>
            <a:r>
              <a:rPr lang="en-US" altLang="en-US" sz="2800" i="1">
                <a:latin typeface="Gill Sans MT" pitchFamily="34" charset="0"/>
              </a:rPr>
              <a:t> on message transmission, receipt</a:t>
            </a:r>
            <a:r>
              <a:rPr lang="en-US" altLang="en-US" i="1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9703" name="Rectangle 6"/>
          <p:cNvSpPr>
            <a:spLocks noChangeArrowheads="1"/>
          </p:cNvSpPr>
          <p:nvPr/>
        </p:nvSpPr>
        <p:spPr bwMode="auto">
          <a:xfrm>
            <a:off x="4696752" y="3962400"/>
            <a:ext cx="4879048" cy="2362200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latin typeface="Times New Roman" pitchFamily="18" charset="0"/>
            </a:endParaRPr>
          </a:p>
        </p:txBody>
      </p:sp>
      <p:sp>
        <p:nvSpPr>
          <p:cNvPr id="2970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63233384-41A7-48FB-A9D8-4450CA4182C7}" type="slidenum">
              <a:rPr lang="en-US" altLang="en-US" sz="1200">
                <a:latin typeface="Tahoma" pitchFamily="34" charset="0"/>
              </a:rPr>
              <a:pPr/>
              <a:t>11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706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3174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77850" y="1371600"/>
            <a:ext cx="8832850" cy="685800"/>
          </a:xfrm>
        </p:spPr>
        <p:txBody>
          <a:bodyPr>
            <a:normAutofit fontScale="92500"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en-US" altLang="en-US">
                <a:ea typeface="ＭＳ Ｐゴシック" pitchFamily="34" charset="-128"/>
              </a:rPr>
              <a:t>a human protocol and a computer network protocol:</a:t>
            </a:r>
          </a:p>
          <a:p>
            <a:pPr eaLnBrk="1" hangingPunct="1">
              <a:buFont typeface="Wingdings" pitchFamily="2" charset="2"/>
              <a:buNone/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31747" name="Rectangle 8"/>
          <p:cNvSpPr>
            <a:spLocks noChangeArrowheads="1"/>
          </p:cNvSpPr>
          <p:nvPr/>
        </p:nvSpPr>
        <p:spPr bwMode="auto">
          <a:xfrm>
            <a:off x="681038" y="5862638"/>
            <a:ext cx="47879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None/>
            </a:pPr>
            <a:r>
              <a:rPr lang="en-US" altLang="en-US" sz="2800" i="1">
                <a:solidFill>
                  <a:srgbClr val="CC0000"/>
                </a:solidFill>
                <a:latin typeface="Gill Sans MT" pitchFamily="34" charset="0"/>
              </a:rPr>
              <a:t>Q:</a:t>
            </a:r>
            <a:r>
              <a:rPr lang="en-US" altLang="en-US" sz="2800">
                <a:latin typeface="Gill Sans MT" pitchFamily="34" charset="0"/>
              </a:rPr>
              <a:t> other human protocols? </a:t>
            </a:r>
          </a:p>
        </p:txBody>
      </p:sp>
      <p:sp>
        <p:nvSpPr>
          <p:cNvPr id="31748" name="Line 10"/>
          <p:cNvSpPr>
            <a:spLocks noChangeShapeType="1"/>
          </p:cNvSpPr>
          <p:nvPr/>
        </p:nvSpPr>
        <p:spPr bwMode="auto">
          <a:xfrm>
            <a:off x="1362075" y="2771776"/>
            <a:ext cx="1908969" cy="27622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1749" name="Picture 62" descr="Ali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48" y="2376489"/>
            <a:ext cx="608806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Picture 63" descr="Bo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711" y="2771776"/>
            <a:ext cx="732631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1" name="Text Box 64"/>
          <p:cNvSpPr txBox="1">
            <a:spLocks noChangeArrowheads="1"/>
          </p:cNvSpPr>
          <p:nvPr/>
        </p:nvSpPr>
        <p:spPr bwMode="auto">
          <a:xfrm>
            <a:off x="1840178" y="2484438"/>
            <a:ext cx="4764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>
                <a:solidFill>
                  <a:srgbClr val="CC0000"/>
                </a:solidFill>
              </a:rPr>
              <a:t>Hi</a:t>
            </a:r>
          </a:p>
        </p:txBody>
      </p:sp>
      <p:sp>
        <p:nvSpPr>
          <p:cNvPr id="31752" name="Line 66"/>
          <p:cNvSpPr>
            <a:spLocks noChangeShapeType="1"/>
          </p:cNvSpPr>
          <p:nvPr/>
        </p:nvSpPr>
        <p:spPr bwMode="auto">
          <a:xfrm flipV="1">
            <a:off x="1028436" y="3330575"/>
            <a:ext cx="2259806" cy="3619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3" name="Text Box 67"/>
          <p:cNvSpPr txBox="1">
            <a:spLocks noChangeArrowheads="1"/>
          </p:cNvSpPr>
          <p:nvPr/>
        </p:nvSpPr>
        <p:spPr bwMode="auto">
          <a:xfrm>
            <a:off x="1829859" y="3108325"/>
            <a:ext cx="4764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>
                <a:solidFill>
                  <a:srgbClr val="CC0000"/>
                </a:solidFill>
              </a:rPr>
              <a:t>Hi</a:t>
            </a:r>
          </a:p>
        </p:txBody>
      </p:sp>
      <p:sp>
        <p:nvSpPr>
          <p:cNvPr id="31754" name="Line 70"/>
          <p:cNvSpPr>
            <a:spLocks noChangeShapeType="1"/>
          </p:cNvSpPr>
          <p:nvPr/>
        </p:nvSpPr>
        <p:spPr bwMode="auto">
          <a:xfrm>
            <a:off x="1011238" y="3762375"/>
            <a:ext cx="2342356" cy="4381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1755" name="Group 72"/>
          <p:cNvGrpSpPr>
            <a:grpSpLocks/>
          </p:cNvGrpSpPr>
          <p:nvPr/>
        </p:nvGrpSpPr>
        <p:grpSpPr bwMode="auto">
          <a:xfrm>
            <a:off x="1632083" y="3694113"/>
            <a:ext cx="1023275" cy="708025"/>
            <a:chOff x="783" y="2747"/>
            <a:chExt cx="595" cy="446"/>
          </a:xfrm>
        </p:grpSpPr>
        <p:sp>
          <p:nvSpPr>
            <p:cNvPr id="31816" name="Rectangle 71"/>
            <p:cNvSpPr>
              <a:spLocks noChangeArrowheads="1"/>
            </p:cNvSpPr>
            <p:nvPr/>
          </p:nvSpPr>
          <p:spPr bwMode="auto">
            <a:xfrm>
              <a:off x="786" y="2790"/>
              <a:ext cx="588" cy="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solidFill>
                  <a:srgbClr val="CC0000"/>
                </a:solidFill>
              </a:endParaRPr>
            </a:p>
          </p:txBody>
        </p:sp>
        <p:sp>
          <p:nvSpPr>
            <p:cNvPr id="31817" name="Text Box 69"/>
            <p:cNvSpPr txBox="1">
              <a:spLocks noChangeArrowheads="1"/>
            </p:cNvSpPr>
            <p:nvPr/>
          </p:nvSpPr>
          <p:spPr bwMode="auto">
            <a:xfrm>
              <a:off x="783" y="2747"/>
              <a:ext cx="595" cy="4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r>
                <a:rPr lang="en-US" altLang="en-US" sz="2000">
                  <a:solidFill>
                    <a:srgbClr val="CC0000"/>
                  </a:solidFill>
                </a:rPr>
                <a:t>Got the</a:t>
              </a:r>
            </a:p>
            <a:p>
              <a:pPr algn="ctr"/>
              <a:r>
                <a:rPr lang="en-US" altLang="en-US" sz="2000">
                  <a:solidFill>
                    <a:srgbClr val="CC0000"/>
                  </a:solidFill>
                </a:rPr>
                <a:t>time?</a:t>
              </a:r>
            </a:p>
          </p:txBody>
        </p:sp>
      </p:grpSp>
      <p:sp>
        <p:nvSpPr>
          <p:cNvPr id="31756" name="Line 73"/>
          <p:cNvSpPr>
            <a:spLocks noChangeShapeType="1"/>
          </p:cNvSpPr>
          <p:nvPr/>
        </p:nvSpPr>
        <p:spPr bwMode="auto">
          <a:xfrm flipV="1">
            <a:off x="1186657" y="4333876"/>
            <a:ext cx="2115344" cy="33337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1757" name="Group 76"/>
          <p:cNvGrpSpPr>
            <a:grpSpLocks/>
          </p:cNvGrpSpPr>
          <p:nvPr/>
        </p:nvGrpSpPr>
        <p:grpSpPr bwMode="auto">
          <a:xfrm>
            <a:off x="1695715" y="4338643"/>
            <a:ext cx="863335" cy="461963"/>
            <a:chOff x="1046" y="2771"/>
            <a:chExt cx="502" cy="291"/>
          </a:xfrm>
        </p:grpSpPr>
        <p:sp>
          <p:nvSpPr>
            <p:cNvPr id="31814" name="Rectangle 75"/>
            <p:cNvSpPr>
              <a:spLocks noChangeArrowheads="1"/>
            </p:cNvSpPr>
            <p:nvPr/>
          </p:nvSpPr>
          <p:spPr bwMode="auto">
            <a:xfrm>
              <a:off x="1104" y="2820"/>
              <a:ext cx="444" cy="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solidFill>
                  <a:srgbClr val="CC0000"/>
                </a:solidFill>
              </a:endParaRPr>
            </a:p>
          </p:txBody>
        </p:sp>
        <p:sp>
          <p:nvSpPr>
            <p:cNvPr id="31815" name="Text Box 74"/>
            <p:cNvSpPr txBox="1">
              <a:spLocks noChangeArrowheads="1"/>
            </p:cNvSpPr>
            <p:nvPr/>
          </p:nvSpPr>
          <p:spPr bwMode="auto">
            <a:xfrm>
              <a:off x="1046" y="2771"/>
              <a:ext cx="45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>
                  <a:solidFill>
                    <a:srgbClr val="CC0000"/>
                  </a:solidFill>
                </a:rPr>
                <a:t>2:00</a:t>
              </a:r>
            </a:p>
          </p:txBody>
        </p:sp>
      </p:grpSp>
      <p:sp>
        <p:nvSpPr>
          <p:cNvPr id="31758" name="Line 85"/>
          <p:cNvSpPr>
            <a:spLocks noChangeShapeType="1"/>
          </p:cNvSpPr>
          <p:nvPr/>
        </p:nvSpPr>
        <p:spPr bwMode="auto">
          <a:xfrm flipV="1">
            <a:off x="5596202" y="4525964"/>
            <a:ext cx="2538413" cy="42862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9" name="Line 89"/>
          <p:cNvSpPr>
            <a:spLocks noChangeShapeType="1"/>
          </p:cNvSpPr>
          <p:nvPr/>
        </p:nvSpPr>
        <p:spPr bwMode="auto">
          <a:xfrm>
            <a:off x="5611681" y="2811463"/>
            <a:ext cx="2357834" cy="347662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60" name="Line 90"/>
          <p:cNvSpPr>
            <a:spLocks noChangeShapeType="1"/>
          </p:cNvSpPr>
          <p:nvPr/>
        </p:nvSpPr>
        <p:spPr bwMode="auto">
          <a:xfrm flipV="1">
            <a:off x="5544608" y="3317875"/>
            <a:ext cx="2400829" cy="39846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61" name="Rectangle 92"/>
          <p:cNvSpPr>
            <a:spLocks noChangeArrowheads="1"/>
          </p:cNvSpPr>
          <p:nvPr/>
        </p:nvSpPr>
        <p:spPr bwMode="auto">
          <a:xfrm>
            <a:off x="6015832" y="3340100"/>
            <a:ext cx="1558131" cy="3937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31762" name="Text Box 91"/>
          <p:cNvSpPr txBox="1">
            <a:spLocks noChangeArrowheads="1"/>
          </p:cNvSpPr>
          <p:nvPr/>
        </p:nvSpPr>
        <p:spPr bwMode="auto">
          <a:xfrm>
            <a:off x="5887350" y="3341688"/>
            <a:ext cx="1821974" cy="563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1800">
                <a:solidFill>
                  <a:srgbClr val="CC0000"/>
                </a:solidFill>
              </a:rPr>
              <a:t>TCP connection</a:t>
            </a:r>
          </a:p>
          <a:p>
            <a:pPr algn="ctr">
              <a:lnSpc>
                <a:spcPct val="85000"/>
              </a:lnSpc>
            </a:pPr>
            <a:r>
              <a:rPr lang="en-US" altLang="en-US" sz="1800">
                <a:solidFill>
                  <a:srgbClr val="CC0000"/>
                </a:solidFill>
              </a:rPr>
              <a:t>response</a:t>
            </a:r>
          </a:p>
        </p:txBody>
      </p:sp>
      <p:sp>
        <p:nvSpPr>
          <p:cNvPr id="31763" name="Line 94"/>
          <p:cNvSpPr>
            <a:spLocks noChangeShapeType="1"/>
          </p:cNvSpPr>
          <p:nvPr/>
        </p:nvSpPr>
        <p:spPr bwMode="auto">
          <a:xfrm>
            <a:off x="5596202" y="3963988"/>
            <a:ext cx="2600325" cy="4191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1764" name="Group 97"/>
          <p:cNvGrpSpPr>
            <a:grpSpLocks/>
          </p:cNvGrpSpPr>
          <p:nvPr/>
        </p:nvGrpSpPr>
        <p:grpSpPr bwMode="auto">
          <a:xfrm>
            <a:off x="5826655" y="4029076"/>
            <a:ext cx="4110302" cy="366713"/>
            <a:chOff x="3212" y="2597"/>
            <a:chExt cx="2390" cy="231"/>
          </a:xfrm>
        </p:grpSpPr>
        <p:sp>
          <p:nvSpPr>
            <p:cNvPr id="31812" name="Rectangle 96"/>
            <p:cNvSpPr>
              <a:spLocks noChangeArrowheads="1"/>
            </p:cNvSpPr>
            <p:nvPr/>
          </p:nvSpPr>
          <p:spPr bwMode="auto">
            <a:xfrm>
              <a:off x="3252" y="2628"/>
              <a:ext cx="2100" cy="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solidFill>
                  <a:srgbClr val="CC0000"/>
                </a:solidFill>
              </a:endParaRPr>
            </a:p>
          </p:txBody>
        </p:sp>
        <p:sp>
          <p:nvSpPr>
            <p:cNvPr id="31813" name="Text Box 95"/>
            <p:cNvSpPr txBox="1">
              <a:spLocks noChangeArrowheads="1"/>
            </p:cNvSpPr>
            <p:nvPr/>
          </p:nvSpPr>
          <p:spPr bwMode="auto">
            <a:xfrm>
              <a:off x="3212" y="2597"/>
              <a:ext cx="23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CC0000"/>
                  </a:solidFill>
                </a:rPr>
                <a:t>Get</a:t>
              </a:r>
              <a:r>
                <a:rPr lang="en-US" altLang="en-US" sz="1400">
                  <a:solidFill>
                    <a:srgbClr val="CC0000"/>
                  </a:solidFill>
                </a:rPr>
                <a:t> http://www.awl.com/kurose-ross</a:t>
              </a:r>
              <a:endParaRPr lang="en-US" altLang="en-US">
                <a:solidFill>
                  <a:srgbClr val="CC0000"/>
                </a:solidFill>
              </a:endParaRPr>
            </a:p>
          </p:txBody>
        </p:sp>
      </p:grpSp>
      <p:sp>
        <p:nvSpPr>
          <p:cNvPr id="31765" name="Rectangle 99"/>
          <p:cNvSpPr>
            <a:spLocks noChangeArrowheads="1"/>
          </p:cNvSpPr>
          <p:nvPr/>
        </p:nvSpPr>
        <p:spPr bwMode="auto">
          <a:xfrm>
            <a:off x="6428582" y="4624389"/>
            <a:ext cx="995760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31766" name="Text Box 100"/>
          <p:cNvSpPr txBox="1">
            <a:spLocks noChangeArrowheads="1"/>
          </p:cNvSpPr>
          <p:nvPr/>
        </p:nvSpPr>
        <p:spPr bwMode="auto">
          <a:xfrm>
            <a:off x="6392467" y="4510088"/>
            <a:ext cx="93807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>
                <a:solidFill>
                  <a:srgbClr val="CC0000"/>
                </a:solidFill>
              </a:rPr>
              <a:t>&lt;file&gt;</a:t>
            </a:r>
          </a:p>
        </p:txBody>
      </p:sp>
      <p:sp>
        <p:nvSpPr>
          <p:cNvPr id="31767" name="Line 101"/>
          <p:cNvSpPr>
            <a:spLocks noChangeShapeType="1"/>
          </p:cNvSpPr>
          <p:nvPr/>
        </p:nvSpPr>
        <p:spPr bwMode="auto">
          <a:xfrm>
            <a:off x="4395788" y="2068513"/>
            <a:ext cx="0" cy="3573462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1768" name="Group 105"/>
          <p:cNvGrpSpPr>
            <a:grpSpLocks/>
          </p:cNvGrpSpPr>
          <p:nvPr/>
        </p:nvGrpSpPr>
        <p:grpSpPr bwMode="auto">
          <a:xfrm>
            <a:off x="4046671" y="4972051"/>
            <a:ext cx="780785" cy="400050"/>
            <a:chOff x="2198" y="3221"/>
            <a:chExt cx="454" cy="252"/>
          </a:xfrm>
        </p:grpSpPr>
        <p:sp>
          <p:nvSpPr>
            <p:cNvPr id="31810" name="Rectangle 104"/>
            <p:cNvSpPr>
              <a:spLocks noChangeArrowheads="1"/>
            </p:cNvSpPr>
            <p:nvPr/>
          </p:nvSpPr>
          <p:spPr bwMode="auto">
            <a:xfrm>
              <a:off x="2244" y="3282"/>
              <a:ext cx="408" cy="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31811" name="Text Box 102"/>
            <p:cNvSpPr txBox="1">
              <a:spLocks noChangeArrowheads="1"/>
            </p:cNvSpPr>
            <p:nvPr/>
          </p:nvSpPr>
          <p:spPr bwMode="auto">
            <a:xfrm>
              <a:off x="2198" y="3221"/>
              <a:ext cx="38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2000">
                  <a:solidFill>
                    <a:schemeClr val="bg2"/>
                  </a:solidFill>
                </a:rPr>
                <a:t>time</a:t>
              </a:r>
            </a:p>
          </p:txBody>
        </p:sp>
      </p:grpSp>
      <p:sp>
        <p:nvSpPr>
          <p:cNvPr id="31769" name="Rectangle 52"/>
          <p:cNvSpPr>
            <a:spLocks noChangeArrowheads="1"/>
          </p:cNvSpPr>
          <p:nvPr/>
        </p:nvSpPr>
        <p:spPr bwMode="auto">
          <a:xfrm>
            <a:off x="5921243" y="2751139"/>
            <a:ext cx="1479021" cy="4397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1770" name="Text Box 91"/>
          <p:cNvSpPr txBox="1">
            <a:spLocks noChangeArrowheads="1"/>
          </p:cNvSpPr>
          <p:nvPr/>
        </p:nvSpPr>
        <p:spPr bwMode="auto">
          <a:xfrm>
            <a:off x="5935504" y="2682875"/>
            <a:ext cx="1821974" cy="563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1800">
                <a:solidFill>
                  <a:srgbClr val="CC0000"/>
                </a:solidFill>
              </a:rPr>
              <a:t>TCP connection</a:t>
            </a:r>
          </a:p>
          <a:p>
            <a:pPr algn="ctr">
              <a:lnSpc>
                <a:spcPct val="85000"/>
              </a:lnSpc>
            </a:pPr>
            <a:r>
              <a:rPr lang="en-US" altLang="en-US" sz="1800">
                <a:solidFill>
                  <a:srgbClr val="CC0000"/>
                </a:solidFill>
              </a:rPr>
              <a:t>request</a:t>
            </a:r>
          </a:p>
        </p:txBody>
      </p:sp>
      <p:pic>
        <p:nvPicPr>
          <p:cNvPr id="31771" name="Picture 53" descr="underline_base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940" y="879475"/>
            <a:ext cx="49512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72" name="Rectangle 2"/>
          <p:cNvSpPr>
            <a:spLocks noChangeArrowheads="1"/>
          </p:cNvSpPr>
          <p:nvPr/>
        </p:nvSpPr>
        <p:spPr bwMode="auto">
          <a:xfrm>
            <a:off x="527976" y="206376"/>
            <a:ext cx="8778584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400" dirty="0">
                <a:solidFill>
                  <a:srgbClr val="000099"/>
                </a:solidFill>
                <a:latin typeface="Gill Sans MT" pitchFamily="34" charset="0"/>
              </a:rPr>
              <a:t>What</a:t>
            </a:r>
            <a:r>
              <a:rPr lang="ja-JP" altLang="en-US" sz="4400" dirty="0">
                <a:solidFill>
                  <a:srgbClr val="000099"/>
                </a:solidFill>
                <a:latin typeface="Gill Sans MT" pitchFamily="34" charset="0"/>
              </a:rPr>
              <a:t>’</a:t>
            </a:r>
            <a:r>
              <a:rPr lang="en-US" altLang="ja-JP" sz="4400" dirty="0">
                <a:solidFill>
                  <a:srgbClr val="000099"/>
                </a:solidFill>
                <a:latin typeface="Gill Sans MT" pitchFamily="34" charset="0"/>
              </a:rPr>
              <a:t>s a protocol?</a:t>
            </a:r>
            <a:endParaRPr lang="en-US" altLang="en-US" sz="4400" dirty="0">
              <a:solidFill>
                <a:srgbClr val="000099"/>
              </a:solidFill>
              <a:latin typeface="Gill Sans MT" pitchFamily="34" charset="0"/>
            </a:endParaRPr>
          </a:p>
        </p:txBody>
      </p:sp>
      <p:grpSp>
        <p:nvGrpSpPr>
          <p:cNvPr id="31773" name="Group 57"/>
          <p:cNvGrpSpPr>
            <a:grpSpLocks/>
          </p:cNvGrpSpPr>
          <p:nvPr/>
        </p:nvGrpSpPr>
        <p:grpSpPr bwMode="auto">
          <a:xfrm>
            <a:off x="8029708" y="2782888"/>
            <a:ext cx="467783" cy="755650"/>
            <a:chOff x="4140" y="429"/>
            <a:chExt cx="1425" cy="2396"/>
          </a:xfrm>
        </p:grpSpPr>
        <p:sp>
          <p:nvSpPr>
            <p:cNvPr id="31778" name="Freeform 58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79" name="Rectangle 59"/>
            <p:cNvSpPr>
              <a:spLocks noChangeArrowheads="1"/>
            </p:cNvSpPr>
            <p:nvPr/>
          </p:nvSpPr>
          <p:spPr bwMode="auto">
            <a:xfrm>
              <a:off x="4208" y="429"/>
              <a:ext cx="1043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780" name="Freeform 60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81" name="Freeform 61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82" name="Rectangle 62"/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31783" name="Group 63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1808" name="AutoShape 64"/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1809" name="AutoShape 65"/>
              <p:cNvSpPr>
                <a:spLocks noChangeArrowheads="1"/>
              </p:cNvSpPr>
              <p:nvPr/>
            </p:nvSpPr>
            <p:spPr bwMode="auto"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1784" name="Rectangle 66"/>
            <p:cNvSpPr>
              <a:spLocks noChangeArrowheads="1"/>
            </p:cNvSpPr>
            <p:nvPr/>
          </p:nvSpPr>
          <p:spPr bwMode="auto">
            <a:xfrm>
              <a:off x="4224" y="1018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31785" name="Group 67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1806" name="AutoShape 68"/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1807" name="AutoShape 69"/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1786" name="Rectangle 70"/>
            <p:cNvSpPr>
              <a:spLocks noChangeArrowheads="1"/>
            </p:cNvSpPr>
            <p:nvPr/>
          </p:nvSpPr>
          <p:spPr bwMode="auto">
            <a:xfrm>
              <a:off x="4219" y="1360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787" name="Rectangle 71"/>
            <p:cNvSpPr>
              <a:spLocks noChangeArrowheads="1"/>
            </p:cNvSpPr>
            <p:nvPr/>
          </p:nvSpPr>
          <p:spPr bwMode="auto">
            <a:xfrm>
              <a:off x="4229" y="1657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31788" name="Group 72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1804" name="AutoShape 73"/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1805" name="AutoShape 74"/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1789" name="Freeform 75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1790" name="Group 76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1802" name="AutoShape 77"/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1803" name="AutoShape 78"/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1791" name="Rectangle 79"/>
            <p:cNvSpPr>
              <a:spLocks noChangeArrowheads="1"/>
            </p:cNvSpPr>
            <p:nvPr/>
          </p:nvSpPr>
          <p:spPr bwMode="auto">
            <a:xfrm>
              <a:off x="5251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792" name="Freeform 80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93" name="Freeform 81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94" name="Oval 82"/>
            <p:cNvSpPr>
              <a:spLocks noChangeArrowheads="1"/>
            </p:cNvSpPr>
            <p:nvPr/>
          </p:nvSpPr>
          <p:spPr bwMode="auto"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795" name="Freeform 83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96" name="AutoShape 84"/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797" name="AutoShape 85"/>
            <p:cNvSpPr>
              <a:spLocks noChangeArrowheads="1"/>
            </p:cNvSpPr>
            <p:nvPr/>
          </p:nvSpPr>
          <p:spPr bwMode="auto"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798" name="Oval 86"/>
            <p:cNvSpPr>
              <a:spLocks noChangeArrowheads="1"/>
            </p:cNvSpPr>
            <p:nvPr/>
          </p:nvSpPr>
          <p:spPr bwMode="auto"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799" name="Oval 87"/>
            <p:cNvSpPr>
              <a:spLocks noChangeArrowheads="1"/>
            </p:cNvSpPr>
            <p:nvPr/>
          </p:nvSpPr>
          <p:spPr bwMode="auto"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31800" name="Oval 88"/>
            <p:cNvSpPr>
              <a:spLocks noChangeArrowheads="1"/>
            </p:cNvSpPr>
            <p:nvPr/>
          </p:nvSpPr>
          <p:spPr bwMode="auto"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801" name="Rectangle 89"/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31774" name="Group 90"/>
          <p:cNvGrpSpPr>
            <a:grpSpLocks/>
          </p:cNvGrpSpPr>
          <p:nvPr/>
        </p:nvGrpSpPr>
        <p:grpSpPr bwMode="auto">
          <a:xfrm>
            <a:off x="4631400" y="2339976"/>
            <a:ext cx="968242" cy="828675"/>
            <a:chOff x="-44" y="1473"/>
            <a:chExt cx="981" cy="1105"/>
          </a:xfrm>
        </p:grpSpPr>
        <p:pic>
          <p:nvPicPr>
            <p:cNvPr id="31776" name="Picture 91" descr="desktop_computer_stylized_mediu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77" name="Freeform 9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177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4C554FFE-021F-4C1E-9085-ED82AF356480}" type="slidenum">
              <a:rPr lang="en-US" altLang="en-US" sz="1200">
                <a:latin typeface="Tahoma" pitchFamily="34" charset="0"/>
              </a:rPr>
              <a:pPr/>
              <a:t>12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857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pic>
        <p:nvPicPr>
          <p:cNvPr id="33794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431" y="1066959"/>
            <a:ext cx="49512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itchFamily="34" charset="-128"/>
              </a:rPr>
              <a:t>Chapter 1: roadmap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27977" y="1406525"/>
            <a:ext cx="8891323" cy="4648200"/>
          </a:xfrm>
        </p:spPr>
        <p:txBody>
          <a:bodyPr>
            <a:normAutofit lnSpcReduction="10000"/>
          </a:bodyPr>
          <a:lstStyle/>
          <a:p>
            <a:pPr lvl="1"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1.1 </a:t>
            </a:r>
            <a:r>
              <a:rPr lang="en-US" altLang="en-US" dirty="0">
                <a:solidFill>
                  <a:srgbClr val="000099"/>
                </a:solidFill>
                <a:ea typeface="Arial" pitchFamily="34" charset="0"/>
              </a:rPr>
              <a:t>what is the computer network and Internet</a:t>
            </a: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?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CC0000"/>
                </a:solidFill>
                <a:ea typeface="Arial" pitchFamily="34" charset="0"/>
              </a:rPr>
              <a:t>1.2 network edge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en-US" sz="2400" dirty="0">
                <a:solidFill>
                  <a:srgbClr val="CC0000"/>
                </a:solidFill>
                <a:latin typeface="Gill Sans MT" pitchFamily="34" charset="0"/>
                <a:ea typeface="Arial" pitchFamily="34" charset="0"/>
              </a:rPr>
              <a:t>end systems, access networks, links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1.3 </a:t>
            </a:r>
            <a:r>
              <a:rPr lang="en-US" altLang="en-US" sz="2800" dirty="0">
                <a:ea typeface="Arial" pitchFamily="34" charset="0"/>
              </a:rPr>
              <a:t>network core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en-US" sz="2400" dirty="0">
                <a:latin typeface="Gill Sans MT" pitchFamily="34" charset="0"/>
                <a:ea typeface="Arial" pitchFamily="34" charset="0"/>
              </a:rPr>
              <a:t>packet switching, circuit switching, network structure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1.4 network classification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1.5 </a:t>
            </a:r>
            <a:r>
              <a:rPr lang="en-US" altLang="en-US" sz="2800" dirty="0">
                <a:ea typeface="Arial" pitchFamily="34" charset="0"/>
              </a:rPr>
              <a:t>delay, loss, throughput in networks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1.6</a:t>
            </a:r>
            <a:r>
              <a:rPr lang="en-US" altLang="en-US" sz="2800" dirty="0">
                <a:ea typeface="Arial" pitchFamily="34" charset="0"/>
              </a:rPr>
              <a:t> protocol layers, service models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1.7</a:t>
            </a:r>
            <a:r>
              <a:rPr lang="en-US" altLang="en-US" sz="2800" dirty="0">
                <a:ea typeface="Arial" pitchFamily="34" charset="0"/>
              </a:rPr>
              <a:t> networks under attack: security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1.8</a:t>
            </a:r>
            <a:r>
              <a:rPr lang="en-US" altLang="en-US" sz="2800" dirty="0">
                <a:ea typeface="Arial" pitchFamily="34" charset="0"/>
              </a:rPr>
              <a:t> Internet history</a:t>
            </a:r>
          </a:p>
          <a:p>
            <a:pPr eaLnBrk="1" hangingPunct="1"/>
            <a:endParaRPr lang="en-US" altLang="en-US" dirty="0">
              <a:ea typeface="ＭＳ Ｐゴシック" pitchFamily="34" charset="-128"/>
            </a:endParaRPr>
          </a:p>
        </p:txBody>
      </p:sp>
      <p:sp>
        <p:nvSpPr>
          <p:cNvPr id="3379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B7F29FB4-E031-4114-B835-CE1793CF8858}" type="slidenum">
              <a:rPr lang="en-US" altLang="en-US" sz="1200">
                <a:latin typeface="Tahoma" pitchFamily="34" charset="0"/>
              </a:rPr>
              <a:pPr/>
              <a:t>13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40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77850" y="201614"/>
            <a:ext cx="8420100" cy="892175"/>
          </a:xfrm>
        </p:spPr>
        <p:txBody>
          <a:bodyPr/>
          <a:lstStyle/>
          <a:p>
            <a:pPr eaLnBrk="1" hangingPunct="1"/>
            <a:r>
              <a:rPr lang="en-US" altLang="en-US" sz="4000">
                <a:ea typeface="ＭＳ Ｐゴシック" pitchFamily="34" charset="-128"/>
              </a:rPr>
              <a:t>A closer look at network structure:</a:t>
            </a: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2306" y="1381125"/>
            <a:ext cx="4554008" cy="1047750"/>
          </a:xfrm>
        </p:spPr>
        <p:txBody>
          <a:bodyPr>
            <a:normAutofit fontScale="70000" lnSpcReduction="20000"/>
          </a:bodyPr>
          <a:lstStyle/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4000" i="1" dirty="0">
                <a:solidFill>
                  <a:srgbClr val="CC0000"/>
                </a:solidFill>
              </a:rPr>
              <a:t>Network edge:</a:t>
            </a:r>
          </a:p>
          <a:p>
            <a:pPr marL="682625" lvl="1" indent="-225425" eaLnBrk="1" hangingPunct="1">
              <a:buSzPct val="100000"/>
              <a:buFont typeface="Arial"/>
              <a:buChar char="•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hosts: clients and servers</a:t>
            </a:r>
          </a:p>
          <a:p>
            <a:pPr marL="682625" lvl="1" indent="-225425" eaLnBrk="1" hangingPunct="1">
              <a:buSzPct val="100000"/>
              <a:buFont typeface="Arial"/>
              <a:buChar char="•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servers often in data centers</a:t>
            </a:r>
          </a:p>
          <a:p>
            <a:pPr lvl="1" eaLnBrk="1" hangingPunct="1">
              <a:buSzPct val="75000"/>
              <a:buFont typeface="Arial"/>
              <a:buChar char="•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0088" name="Rectangle 872"/>
          <p:cNvSpPr>
            <a:spLocks noChangeArrowheads="1"/>
          </p:cNvSpPr>
          <p:nvPr/>
        </p:nvSpPr>
        <p:spPr bwMode="auto">
          <a:xfrm>
            <a:off x="454025" y="3068638"/>
            <a:ext cx="4363112" cy="141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95288" indent="-3952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800" i="1" dirty="0">
                <a:solidFill>
                  <a:srgbClr val="CC0000"/>
                </a:solidFill>
                <a:latin typeface="Gill Sans MT" pitchFamily="34" charset="0"/>
              </a:rPr>
              <a:t>Access networks, physical media:</a:t>
            </a:r>
            <a:r>
              <a:rPr lang="en-US" altLang="en-US" sz="2800" dirty="0">
                <a:latin typeface="Gill Sans MT" pitchFamily="34" charset="0"/>
              </a:rPr>
              <a:t> wired, wireless communication links</a:t>
            </a:r>
            <a:r>
              <a:rPr lang="en-US" altLang="en-US" sz="2800" dirty="0">
                <a:solidFill>
                  <a:srgbClr val="FF0000"/>
                </a:solidFill>
                <a:latin typeface="Gill Sans MT" pitchFamily="34" charset="0"/>
              </a:rPr>
              <a:t> </a:t>
            </a:r>
            <a:endParaRPr lang="en-US" altLang="en-US" dirty="0">
              <a:latin typeface="Gill Sans MT" pitchFamily="34" charset="0"/>
            </a:endParaRPr>
          </a:p>
        </p:txBody>
      </p:sp>
      <p:sp>
        <p:nvSpPr>
          <p:cNvPr id="10089" name="Rectangle 873"/>
          <p:cNvSpPr>
            <a:spLocks noChangeArrowheads="1"/>
          </p:cNvSpPr>
          <p:nvPr/>
        </p:nvSpPr>
        <p:spPr bwMode="auto">
          <a:xfrm>
            <a:off x="484981" y="4784726"/>
            <a:ext cx="4127500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95288" indent="-395288">
              <a:lnSpc>
                <a:spcPct val="85000"/>
              </a:lnSpc>
              <a:spcBef>
                <a:spcPct val="15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Network core: </a:t>
            </a:r>
          </a:p>
          <a:p>
            <a:pPr marL="628650" lvl="1" indent="-177800">
              <a:lnSpc>
                <a:spcPct val="85000"/>
              </a:lnSpc>
              <a:spcBef>
                <a:spcPct val="15000"/>
              </a:spcBef>
              <a:buClr>
                <a:srgbClr val="000099"/>
              </a:buClr>
              <a:buSzPct val="100000"/>
              <a:buFont typeface="Arial"/>
              <a:buChar char="•"/>
              <a:defRPr/>
            </a:pP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interconnected routers</a:t>
            </a:r>
          </a:p>
          <a:p>
            <a:pPr marL="628650" lvl="1" indent="-177800">
              <a:lnSpc>
                <a:spcPct val="85000"/>
              </a:lnSpc>
              <a:spcBef>
                <a:spcPct val="15000"/>
              </a:spcBef>
              <a:buClr>
                <a:srgbClr val="000099"/>
              </a:buClr>
              <a:buSzPct val="100000"/>
              <a:buFont typeface="Arial"/>
              <a:buChar char="•"/>
              <a:defRPr/>
            </a:pP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network of networks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0"/>
              <a:buChar char="q"/>
              <a:defRPr/>
            </a:pPr>
            <a:endParaRPr lang="en-US" dirty="0">
              <a:latin typeface="Gill Sans MT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5846" name="Picture 544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02" y="877889"/>
            <a:ext cx="8416660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BA4E2485-619E-4F08-8480-F4A4D83C6585}" type="slidenum">
              <a:rPr lang="en-US" altLang="en-US" sz="1200">
                <a:latin typeface="Tahoma" pitchFamily="34" charset="0"/>
              </a:rPr>
              <a:pPr/>
              <a:t>14</a:t>
            </a:fld>
            <a:endParaRPr lang="en-US" altLang="en-US" sz="1200">
              <a:latin typeface="Tahoma" pitchFamily="34" charset="0"/>
            </a:endParaRPr>
          </a:p>
        </p:txBody>
      </p:sp>
      <p:grpSp>
        <p:nvGrpSpPr>
          <p:cNvPr id="35848" name="Group 621"/>
          <p:cNvGrpSpPr>
            <a:grpSpLocks/>
          </p:cNvGrpSpPr>
          <p:nvPr/>
        </p:nvGrpSpPr>
        <p:grpSpPr bwMode="auto">
          <a:xfrm>
            <a:off x="5635759" y="1384300"/>
            <a:ext cx="3847173" cy="4747137"/>
            <a:chOff x="5202238" y="1384300"/>
            <a:chExt cx="3551237" cy="4747137"/>
          </a:xfrm>
        </p:grpSpPr>
        <p:sp>
          <p:nvSpPr>
            <p:cNvPr id="35849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50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51" name="Freeform 665"/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5852" name="Group 666"/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36459" name="Rectangle 66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460" name="AutoShape 66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35853" name="Freeform 669"/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54" name="Line 670"/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5" name="Line 671"/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6" name="Line 672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7" name="Line 674"/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58" name="Line 675"/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59" name="Line 678"/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60" name="Line 679"/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61" name="Line 680"/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62" name="Line 682"/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63" name="Line 683"/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35864" name="Picture 684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65" name="Line 685"/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6" name="Line 686"/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35867" name="Picture 708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68" name="Line 711"/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69" name="Line 712"/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0" name="Line 713"/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1" name="Line 714"/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2" name="Line 715"/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3" name="Line 716"/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4" name="Line 717"/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5" name="Line 718"/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6" name="Line 719"/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7" name="Line 720"/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8" name="Line 721"/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9" name="Line 722"/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80" name="Line 723"/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81" name="Line 724"/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82" name="Line 725"/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83" name="Line 726"/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84" name="Line 727"/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85" name="Line 728"/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86" name="Oval 407"/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35887" name="Rectangle 410"/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35888" name="Oval 411"/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grpSp>
          <p:nvGrpSpPr>
            <p:cNvPr id="35889" name="Group 732"/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36457" name="Freeform 7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58" name="Freeform 7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890" name="Line 735"/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91" name="Line 736"/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5892" name="Group 737"/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3644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45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45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36452" name="Group 74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55" name="Freeform 7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456" name="Freeform 7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453" name="Line 74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54" name="Line 74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893" name="Group 746"/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3644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44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44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36444" name="Group 75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47" name="Freeform 7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448" name="Freeform 7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445" name="Line 75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46" name="Line 75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894" name="Group 764"/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3643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43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43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36436" name="Group 76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39" name="Freeform 7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440" name="Freeform 7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437" name="Line 77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38" name="Line 77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895" name="Line 782"/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5896" name="Group 801"/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3642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42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42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36428" name="Group 80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31" name="Freeform 80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432" name="Freeform 80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429" name="Line 80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30" name="Line 80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897" name="Group 810"/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3641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41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41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36420" name="Group 81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23" name="Freeform 81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424" name="Freeform 81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421" name="Line 81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22" name="Line 81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898" name="Group 819"/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3640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41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41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36412" name="Group 82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15" name="Freeform 82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416" name="Freeform 82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413" name="Line 82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14" name="Line 82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899" name="Group 828"/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3640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40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40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36404" name="Group 83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07" name="Freeform 83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408" name="Freeform 83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405" name="Line 83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06" name="Line 83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900" name="Group 846"/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36385" name="Line 270"/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86" name="Line 271"/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87" name="Line 272"/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88" name="Line 273"/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89" name="Line 274"/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90" name="Line 275"/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91" name="Line 276"/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92" name="Line 277"/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93" name="Line 278"/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94" name="Line 279"/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95" name="Line 280"/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96" name="Line 281"/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97" name="Line 282"/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98" name="Line 283"/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99" name="Line 284"/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400" name="Oval 862"/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pic>
          <p:nvPicPr>
            <p:cNvPr id="35901" name="Picture 915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02" name="Line 918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5903" name="Group 919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36383" name="Picture 92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384" name="Freeform 92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04" name="Group 922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36381" name="Picture 92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382" name="Freeform 92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05" name="Group 925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36379" name="Picture 92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380" name="Freeform 92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06" name="Group 928"/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36377" name="Picture 92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378" name="Freeform 930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35907" name="Picture 933" descr="iphone_stylized_small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3010" y="1604047"/>
              <a:ext cx="136841" cy="327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08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163" y="1558925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09" name="Picture 936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5910" name="Group 938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36345" name="Freeform 93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46" name="Rectangle 940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347" name="Freeform 94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48" name="Freeform 94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49" name="Rectangle 943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6350" name="Group 94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6375" name="AutoShape 945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6376" name="AutoShape 946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6351" name="Rectangle 947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6352" name="Group 94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6373" name="AutoShape 94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6374" name="AutoShape 950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6353" name="Rectangle 951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354" name="Rectangle 952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6355" name="Group 95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6371" name="AutoShape 954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6372" name="AutoShape 955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6356" name="Freeform 95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6357" name="Group 95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6369" name="AutoShape 958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6370" name="AutoShape 95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6358" name="Rectangle 960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359" name="Freeform 96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60" name="Freeform 96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61" name="Oval 963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362" name="Freeform 96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63" name="AutoShape 96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364" name="AutoShape 966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365" name="Oval 967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366" name="Oval 968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6367" name="Oval 969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368" name="Rectangle 970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35911" name="Group 971"/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36313" name="Freeform 97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14" name="Rectangle 973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315" name="Freeform 97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16" name="Freeform 97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17" name="Rectangle 976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6318" name="Group 97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6343" name="AutoShape 978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6344" name="AutoShape 979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6319" name="Rectangle 980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6320" name="Group 98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6341" name="AutoShape 982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6342" name="AutoShape 983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6321" name="Rectangle 984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322" name="Rectangle 985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6323" name="Group 98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6339" name="AutoShape 987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6340" name="AutoShape 988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6324" name="Freeform 98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6325" name="Group 99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6337" name="AutoShape 991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6338" name="AutoShape 992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6326" name="Rectangle 993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327" name="Freeform 99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28" name="Freeform 99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29" name="Oval 996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330" name="Freeform 99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31" name="AutoShape 99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332" name="AutoShape 999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333" name="Oval 1000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334" name="Oval 1001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6335" name="Oval 1002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336" name="Rectangle 1003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pic>
          <p:nvPicPr>
            <p:cNvPr id="35912" name="Picture 1005" descr="antenna_stylize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2250" y="2043113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13" name="Picture 1006" descr="laptop_keyboar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5327957" y="2291590"/>
              <a:ext cx="437222" cy="15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14" name="Freeform 1007"/>
            <p:cNvSpPr>
              <a:spLocks/>
            </p:cNvSpPr>
            <p:nvPr/>
          </p:nvSpPr>
          <p:spPr bwMode="auto">
            <a:xfrm>
              <a:off x="5472854" y="2136804"/>
              <a:ext cx="351920" cy="208166"/>
            </a:xfrm>
            <a:custGeom>
              <a:avLst/>
              <a:gdLst>
                <a:gd name="T0" fmla="*/ 118 w 2982"/>
                <a:gd name="T1" fmla="*/ 0 h 2442"/>
                <a:gd name="T2" fmla="*/ 0 w 2982"/>
                <a:gd name="T3" fmla="*/ 85 h 2442"/>
                <a:gd name="T4" fmla="*/ 472 w 2982"/>
                <a:gd name="T5" fmla="*/ 85 h 2442"/>
                <a:gd name="T6" fmla="*/ 472 w 2982"/>
                <a:gd name="T7" fmla="*/ 85 h 2442"/>
                <a:gd name="T8" fmla="*/ 118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5915" name="Picture 1008" descr="screen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187" y="2142157"/>
              <a:ext cx="319785" cy="18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16" name="Freeform 1009"/>
            <p:cNvSpPr>
              <a:spLocks/>
            </p:cNvSpPr>
            <p:nvPr/>
          </p:nvSpPr>
          <p:spPr bwMode="auto">
            <a:xfrm>
              <a:off x="5536928" y="2130663"/>
              <a:ext cx="298168" cy="38736"/>
            </a:xfrm>
            <a:custGeom>
              <a:avLst/>
              <a:gdLst>
                <a:gd name="T0" fmla="*/ 118 w 2528"/>
                <a:gd name="T1" fmla="*/ 0 h 455"/>
                <a:gd name="T2" fmla="*/ 472 w 2528"/>
                <a:gd name="T3" fmla="*/ 85 h 455"/>
                <a:gd name="T4" fmla="*/ 472 w 2528"/>
                <a:gd name="T5" fmla="*/ 85 h 455"/>
                <a:gd name="T6" fmla="*/ 0 w 2528"/>
                <a:gd name="T7" fmla="*/ 85 h 455"/>
                <a:gd name="T8" fmla="*/ 11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17" name="Freeform 1010"/>
            <p:cNvSpPr>
              <a:spLocks/>
            </p:cNvSpPr>
            <p:nvPr/>
          </p:nvSpPr>
          <p:spPr bwMode="auto">
            <a:xfrm>
              <a:off x="5469738" y="2130348"/>
              <a:ext cx="82770" cy="161242"/>
            </a:xfrm>
            <a:custGeom>
              <a:avLst/>
              <a:gdLst>
                <a:gd name="T0" fmla="*/ 118 w 702"/>
                <a:gd name="T1" fmla="*/ 0 h 1893"/>
                <a:gd name="T2" fmla="*/ 0 w 702"/>
                <a:gd name="T3" fmla="*/ 85 h 1893"/>
                <a:gd name="T4" fmla="*/ 118 w 702"/>
                <a:gd name="T5" fmla="*/ 85 h 1893"/>
                <a:gd name="T6" fmla="*/ 118 w 702"/>
                <a:gd name="T7" fmla="*/ 85 h 1893"/>
                <a:gd name="T8" fmla="*/ 118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18" name="Freeform 1011"/>
            <p:cNvSpPr>
              <a:spLocks/>
            </p:cNvSpPr>
            <p:nvPr/>
          </p:nvSpPr>
          <p:spPr bwMode="auto">
            <a:xfrm>
              <a:off x="5743756" y="2159163"/>
              <a:ext cx="89197" cy="186121"/>
            </a:xfrm>
            <a:custGeom>
              <a:avLst/>
              <a:gdLst>
                <a:gd name="T0" fmla="*/ 118 w 756"/>
                <a:gd name="T1" fmla="*/ 0 h 2184"/>
                <a:gd name="T2" fmla="*/ 118 w 756"/>
                <a:gd name="T3" fmla="*/ 85 h 2184"/>
                <a:gd name="T4" fmla="*/ 0 w 756"/>
                <a:gd name="T5" fmla="*/ 85 h 2184"/>
                <a:gd name="T6" fmla="*/ 118 w 756"/>
                <a:gd name="T7" fmla="*/ 85 h 2184"/>
                <a:gd name="T8" fmla="*/ 118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19" name="Freeform 1012"/>
            <p:cNvSpPr>
              <a:spLocks/>
            </p:cNvSpPr>
            <p:nvPr/>
          </p:nvSpPr>
          <p:spPr bwMode="auto">
            <a:xfrm>
              <a:off x="5468764" y="2283402"/>
              <a:ext cx="327186" cy="62828"/>
            </a:xfrm>
            <a:custGeom>
              <a:avLst/>
              <a:gdLst>
                <a:gd name="T0" fmla="*/ 118 w 2773"/>
                <a:gd name="T1" fmla="*/ 0 h 738"/>
                <a:gd name="T2" fmla="*/ 0 w 2773"/>
                <a:gd name="T3" fmla="*/ 85 h 738"/>
                <a:gd name="T4" fmla="*/ 472 w 2773"/>
                <a:gd name="T5" fmla="*/ 85 h 738"/>
                <a:gd name="T6" fmla="*/ 472 w 2773"/>
                <a:gd name="T7" fmla="*/ 85 h 738"/>
                <a:gd name="T8" fmla="*/ 11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20" name="Freeform 1013"/>
            <p:cNvSpPr>
              <a:spLocks/>
            </p:cNvSpPr>
            <p:nvPr/>
          </p:nvSpPr>
          <p:spPr bwMode="auto">
            <a:xfrm>
              <a:off x="5753689" y="2160738"/>
              <a:ext cx="83549" cy="186909"/>
            </a:xfrm>
            <a:custGeom>
              <a:avLst/>
              <a:gdLst>
                <a:gd name="T0" fmla="*/ 393 w 637"/>
                <a:gd name="T1" fmla="*/ 0 h 1659"/>
                <a:gd name="T2" fmla="*/ 393 w 637"/>
                <a:gd name="T3" fmla="*/ 0 h 1659"/>
                <a:gd name="T4" fmla="*/ 131 w 637"/>
                <a:gd name="T5" fmla="*/ 2366 h 1659"/>
                <a:gd name="T6" fmla="*/ 0 w 637"/>
                <a:gd name="T7" fmla="*/ 2366 h 1659"/>
                <a:gd name="T8" fmla="*/ 39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21" name="Freeform 1014"/>
            <p:cNvSpPr>
              <a:spLocks/>
            </p:cNvSpPr>
            <p:nvPr/>
          </p:nvSpPr>
          <p:spPr bwMode="auto">
            <a:xfrm>
              <a:off x="5469154" y="2291747"/>
              <a:ext cx="290962" cy="62040"/>
            </a:xfrm>
            <a:custGeom>
              <a:avLst/>
              <a:gdLst>
                <a:gd name="T0" fmla="*/ 0 w 2216"/>
                <a:gd name="T1" fmla="*/ 0 h 550"/>
                <a:gd name="T2" fmla="*/ 131 w 2216"/>
                <a:gd name="T3" fmla="*/ 113 h 550"/>
                <a:gd name="T4" fmla="*/ 1707 w 2216"/>
                <a:gd name="T5" fmla="*/ 790 h 550"/>
                <a:gd name="T6" fmla="*/ 1707 w 2216"/>
                <a:gd name="T7" fmla="*/ 67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5922" name="Group 1015"/>
            <p:cNvGrpSpPr>
              <a:grpSpLocks/>
            </p:cNvGrpSpPr>
            <p:nvPr/>
          </p:nvGrpSpPr>
          <p:grpSpPr bwMode="auto">
            <a:xfrm>
              <a:off x="5464285" y="2358039"/>
              <a:ext cx="98740" cy="36846"/>
              <a:chOff x="1740" y="2642"/>
              <a:chExt cx="752" cy="327"/>
            </a:xfrm>
          </p:grpSpPr>
          <p:sp>
            <p:nvSpPr>
              <p:cNvPr id="36307" name="Freeform 1016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08" name="Freeform 1017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09" name="Freeform 1018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10" name="Freeform 1019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11" name="Freeform 1020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12" name="Freeform 1021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923" name="Freeform 1022"/>
            <p:cNvSpPr>
              <a:spLocks/>
            </p:cNvSpPr>
            <p:nvPr/>
          </p:nvSpPr>
          <p:spPr bwMode="auto">
            <a:xfrm>
              <a:off x="5633331" y="2363550"/>
              <a:ext cx="119579" cy="80936"/>
            </a:xfrm>
            <a:custGeom>
              <a:avLst/>
              <a:gdLst>
                <a:gd name="T0" fmla="*/ 121 w 990"/>
                <a:gd name="T1" fmla="*/ 307 h 792"/>
                <a:gd name="T2" fmla="*/ 242 w 990"/>
                <a:gd name="T3" fmla="*/ 0 h 792"/>
                <a:gd name="T4" fmla="*/ 242 w 990"/>
                <a:gd name="T5" fmla="*/ 102 h 792"/>
                <a:gd name="T6" fmla="*/ 0 w 990"/>
                <a:gd name="T7" fmla="*/ 307 h 792"/>
                <a:gd name="T8" fmla="*/ 121 w 990"/>
                <a:gd name="T9" fmla="*/ 30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24" name="Freeform 1023"/>
            <p:cNvSpPr>
              <a:spLocks/>
            </p:cNvSpPr>
            <p:nvPr/>
          </p:nvSpPr>
          <p:spPr bwMode="auto">
            <a:xfrm>
              <a:off x="5328152" y="2370006"/>
              <a:ext cx="305958" cy="73850"/>
            </a:xfrm>
            <a:custGeom>
              <a:avLst/>
              <a:gdLst>
                <a:gd name="T0" fmla="*/ 121 w 2532"/>
                <a:gd name="T1" fmla="*/ 0 h 723"/>
                <a:gd name="T2" fmla="*/ 121 w 2532"/>
                <a:gd name="T3" fmla="*/ 0 h 723"/>
                <a:gd name="T4" fmla="*/ 725 w 2532"/>
                <a:gd name="T5" fmla="*/ 306 h 723"/>
                <a:gd name="T6" fmla="*/ 725 w 2532"/>
                <a:gd name="T7" fmla="*/ 306 h 723"/>
                <a:gd name="T8" fmla="*/ 0 w 2532"/>
                <a:gd name="T9" fmla="*/ 102 h 723"/>
                <a:gd name="T10" fmla="*/ 12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25" name="Freeform 1024"/>
            <p:cNvSpPr>
              <a:spLocks/>
            </p:cNvSpPr>
            <p:nvPr/>
          </p:nvSpPr>
          <p:spPr bwMode="auto">
            <a:xfrm>
              <a:off x="5328347" y="2356465"/>
              <a:ext cx="3311" cy="14959"/>
            </a:xfrm>
            <a:custGeom>
              <a:avLst/>
              <a:gdLst>
                <a:gd name="T0" fmla="*/ 127 w 26"/>
                <a:gd name="T1" fmla="*/ 102 h 147"/>
                <a:gd name="T2" fmla="*/ 127 w 26"/>
                <a:gd name="T3" fmla="*/ 102 h 147"/>
                <a:gd name="T4" fmla="*/ 0 w 26"/>
                <a:gd name="T5" fmla="*/ 102 h 147"/>
                <a:gd name="T6" fmla="*/ 127 w 26"/>
                <a:gd name="T7" fmla="*/ 0 h 147"/>
                <a:gd name="T8" fmla="*/ 127 w 26"/>
                <a:gd name="T9" fmla="*/ 102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26" name="Freeform 1025"/>
            <p:cNvSpPr>
              <a:spLocks/>
            </p:cNvSpPr>
            <p:nvPr/>
          </p:nvSpPr>
          <p:spPr bwMode="auto">
            <a:xfrm>
              <a:off x="5328542" y="2295526"/>
              <a:ext cx="142170" cy="61883"/>
            </a:xfrm>
            <a:custGeom>
              <a:avLst/>
              <a:gdLst>
                <a:gd name="T0" fmla="*/ 242 w 1176"/>
                <a:gd name="T1" fmla="*/ 0 h 606"/>
                <a:gd name="T2" fmla="*/ 0 w 1176"/>
                <a:gd name="T3" fmla="*/ 204 h 606"/>
                <a:gd name="T4" fmla="*/ 121 w 1176"/>
                <a:gd name="T5" fmla="*/ 204 h 606"/>
                <a:gd name="T6" fmla="*/ 242 w 1176"/>
                <a:gd name="T7" fmla="*/ 102 h 606"/>
                <a:gd name="T8" fmla="*/ 24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27" name="Freeform 1026"/>
            <p:cNvSpPr>
              <a:spLocks/>
            </p:cNvSpPr>
            <p:nvPr/>
          </p:nvSpPr>
          <p:spPr bwMode="auto">
            <a:xfrm>
              <a:off x="5338085" y="2359614"/>
              <a:ext cx="290183" cy="71016"/>
            </a:xfrm>
            <a:custGeom>
              <a:avLst/>
              <a:gdLst>
                <a:gd name="T0" fmla="*/ 115 w 2532"/>
                <a:gd name="T1" fmla="*/ 0 h 723"/>
                <a:gd name="T2" fmla="*/ 115 w 2532"/>
                <a:gd name="T3" fmla="*/ 0 h 723"/>
                <a:gd name="T4" fmla="*/ 229 w 2532"/>
                <a:gd name="T5" fmla="*/ 98 h 723"/>
                <a:gd name="T6" fmla="*/ 229 w 2532"/>
                <a:gd name="T7" fmla="*/ 98 h 723"/>
                <a:gd name="T8" fmla="*/ 0 w 2532"/>
                <a:gd name="T9" fmla="*/ 98 h 723"/>
                <a:gd name="T10" fmla="*/ 115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28" name="Freeform 1027"/>
            <p:cNvSpPr>
              <a:spLocks/>
            </p:cNvSpPr>
            <p:nvPr/>
          </p:nvSpPr>
          <p:spPr bwMode="auto">
            <a:xfrm flipV="1">
              <a:off x="5627878" y="2354575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5 h 723"/>
                <a:gd name="T6" fmla="*/ 0 w 2532"/>
                <a:gd name="T7" fmla="*/ 305 h 723"/>
                <a:gd name="T8" fmla="*/ 0 w 2532"/>
                <a:gd name="T9" fmla="*/ 102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35929" name="Picture 1030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30" name="Freeform 1031"/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5931" name="Picture 1032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32" name="Freeform 1033"/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33" name="Freeform 1034"/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34" name="Freeform 1035"/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35" name="Freeform 1036"/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36" name="Freeform 1037"/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37" name="Freeform 1038"/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5938" name="Group 1039"/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36301" name="Freeform 1040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02" name="Freeform 1041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03" name="Freeform 1042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04" name="Freeform 1043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05" name="Freeform 1044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06" name="Freeform 1045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939" name="Freeform 1046"/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40" name="Freeform 1047"/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41" name="Freeform 1048"/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42" name="Freeform 1049"/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43" name="Freeform 1050"/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44" name="Freeform 1051"/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5945" name="Group 2"/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36279" name="Picture 1054" descr="laptop_keyboard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280" name="Freeform 1055"/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36281" name="Picture 1056" descr="screen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282" name="Freeform 1057"/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83" name="Freeform 1058"/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84" name="Freeform 1059"/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85" name="Freeform 1060"/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86" name="Freeform 1061"/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87" name="Freeform 1062"/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6288" name="Group 1063"/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36295" name="Freeform 106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296" name="Freeform 106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297" name="Freeform 106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298" name="Freeform 106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299" name="Freeform 106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300" name="Freeform 106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289" name="Freeform 1070"/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90" name="Freeform 1071"/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91" name="Freeform 1072"/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92" name="Freeform 1073"/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93" name="Freeform 1074"/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94" name="Freeform 1075"/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5946" name="Picture 1077" descr="desktop_computer_stylized_medium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56325" y="3300413"/>
              <a:ext cx="342900" cy="33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47" name="Freeform 1078"/>
            <p:cNvSpPr>
              <a:spLocks/>
            </p:cNvSpPr>
            <p:nvPr/>
          </p:nvSpPr>
          <p:spPr bwMode="auto">
            <a:xfrm flipH="1">
              <a:off x="6302568" y="3332533"/>
              <a:ext cx="161685" cy="153507"/>
            </a:xfrm>
            <a:custGeom>
              <a:avLst/>
              <a:gdLst>
                <a:gd name="T0" fmla="*/ 0 w 356"/>
                <a:gd name="T1" fmla="*/ 0 h 368"/>
                <a:gd name="T2" fmla="*/ 136251 w 356"/>
                <a:gd name="T3" fmla="*/ 5840 h 368"/>
                <a:gd name="T4" fmla="*/ 161685 w 356"/>
                <a:gd name="T5" fmla="*/ 122639 h 368"/>
                <a:gd name="T6" fmla="*/ 35425 w 356"/>
                <a:gd name="T7" fmla="*/ 15350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pic>
          <p:nvPicPr>
            <p:cNvPr id="35948" name="Picture 1081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49" name="Freeform 1082"/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5950" name="Picture 1083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51" name="Freeform 1084"/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52" name="Freeform 1085"/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53" name="Freeform 1086"/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54" name="Freeform 1087"/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55" name="Freeform 1088"/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56" name="Freeform 1089"/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5957" name="Group 1090"/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36273" name="Freeform 109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74" name="Freeform 109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75" name="Freeform 109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76" name="Freeform 109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77" name="Freeform 109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78" name="Freeform 109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958" name="Freeform 1097"/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59" name="Freeform 1098"/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60" name="Freeform 1099"/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61" name="Freeform 1100"/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62" name="Freeform 1101"/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63" name="Freeform 1102"/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5964" name="Group 1103"/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3626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26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26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36268" name="Group 110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271" name="Freeform 110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272" name="Freeform 110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269" name="Line 111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70" name="Line 111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965" name="Group 1112"/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3625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25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25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36260" name="Group 11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263" name="Freeform 11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264" name="Freeform 11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261" name="Line 11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62" name="Line 11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966" name="Group 1121"/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3624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25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25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36252" name="Group 112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6255" name="Freeform 11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256" name="Freeform 11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253" name="Line 112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54" name="Line 112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967" name="Group 1130"/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3624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24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24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36244" name="Group 113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6247" name="Freeform 11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248" name="Freeform 11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245" name="Line 113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46" name="Line 113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968" name="Group 1139"/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3623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23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23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36236" name="Group 114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6239" name="Freeform 11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240" name="Freeform 11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237" name="Line 1146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38" name="Line 1147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969" name="Group 3"/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36231" name="Picture 555" descr="fridge2.png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232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5970" name="Picture 603" descr="car_icon_small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71" name="Picture 814" descr="light2.png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72" name="Picture 1017" descr="antenna_stylize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73" name="Picture 1017" descr="antenna_stylize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5974" name="Group 347"/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1387" name="Oval 138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88" name="Rectangle 1387"/>
              <p:cNvSpPr/>
              <p:nvPr/>
            </p:nvSpPr>
            <p:spPr bwMode="auto">
              <a:xfrm>
                <a:off x="1872116" y="1739006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89" name="Oval 138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90" name="Freeform 1389"/>
              <p:cNvSpPr/>
              <p:nvPr/>
            </p:nvSpPr>
            <p:spPr bwMode="auto">
              <a:xfrm>
                <a:off x="2159736" y="1674540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91" name="Freeform 139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92" name="Freeform 139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93" name="Freeform 139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94" name="Straight Connector 1393"/>
              <p:cNvCxnSpPr>
                <a:cxnSpLocks noChangeShapeType="1"/>
                <a:endCxn id="138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95" name="Straight Connector 139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75" name="Group 347"/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1229" name="Oval 1228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79" name="Rectangle 1378"/>
              <p:cNvSpPr/>
              <p:nvPr/>
            </p:nvSpPr>
            <p:spPr bwMode="auto">
              <a:xfrm>
                <a:off x="1872532" y="1739555"/>
                <a:ext cx="1126060" cy="1160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80" name="Oval 137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81" name="Freeform 1380"/>
              <p:cNvSpPr/>
              <p:nvPr/>
            </p:nvSpPr>
            <p:spPr bwMode="auto">
              <a:xfrm>
                <a:off x="2160152" y="1672512"/>
                <a:ext cx="548106" cy="16245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82" name="Freeform 138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83" name="Freeform 138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84" name="Freeform 138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85" name="Straight Connector 1384"/>
              <p:cNvCxnSpPr>
                <a:cxnSpLocks noChangeShapeType="1"/>
                <a:endCxn id="138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86" name="Straight Connector 138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76" name="Group 347"/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1194" name="Oval 1193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95" name="Rectangle 1194"/>
              <p:cNvSpPr/>
              <p:nvPr/>
            </p:nvSpPr>
            <p:spPr bwMode="auto">
              <a:xfrm>
                <a:off x="1872162" y="1738907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96" name="Oval 1195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97" name="Freeform 1196"/>
              <p:cNvSpPr/>
              <p:nvPr/>
            </p:nvSpPr>
            <p:spPr bwMode="auto">
              <a:xfrm>
                <a:off x="2159782" y="1674441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24" name="Freeform 122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25" name="Freeform 122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26" name="Freeform 122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27" name="Straight Connector 1226"/>
              <p:cNvCxnSpPr>
                <a:cxnSpLocks noChangeShapeType="1"/>
                <a:endCxn id="119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28" name="Straight Connector 122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77" name="Group 347"/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1185" name="Oval 1184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86" name="Rectangle 1185"/>
              <p:cNvSpPr/>
              <p:nvPr/>
            </p:nvSpPr>
            <p:spPr bwMode="auto">
              <a:xfrm>
                <a:off x="1870189" y="1739404"/>
                <a:ext cx="1129316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87" name="Oval 1186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88" name="Freeform 1187"/>
              <p:cNvSpPr/>
              <p:nvPr/>
            </p:nvSpPr>
            <p:spPr bwMode="auto">
              <a:xfrm>
                <a:off x="2160944" y="1672426"/>
                <a:ext cx="547803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89" name="Freeform 1188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90" name="Freeform 1189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91" name="Freeform 1190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92" name="Straight Connector 1191"/>
              <p:cNvCxnSpPr>
                <a:cxnSpLocks noChangeShapeType="1"/>
                <a:endCxn id="118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93" name="Straight Connector 1192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78" name="Group 347"/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1122" name="Oval 112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23" name="Rectangle 1122"/>
              <p:cNvSpPr/>
              <p:nvPr/>
            </p:nvSpPr>
            <p:spPr bwMode="auto">
              <a:xfrm>
                <a:off x="1873449" y="1739300"/>
                <a:ext cx="1124357" cy="1165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24" name="Oval 112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25" name="Freeform 1124"/>
              <p:cNvSpPr/>
              <p:nvPr/>
            </p:nvSpPr>
            <p:spPr bwMode="auto">
              <a:xfrm>
                <a:off x="2162315" y="1670752"/>
                <a:ext cx="546626" cy="16108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80" name="Freeform 1179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81" name="Freeform 1180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82" name="Freeform 1181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83" name="Straight Connector 1182"/>
              <p:cNvCxnSpPr>
                <a:cxnSpLocks noChangeShapeType="1"/>
                <a:endCxn id="112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84" name="Straight Connector 1183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79" name="Group 752"/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1057" name="Oval 1056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58" name="Rectangle 1057"/>
              <p:cNvSpPr/>
              <p:nvPr/>
            </p:nvSpPr>
            <p:spPr bwMode="auto">
              <a:xfrm>
                <a:off x="7913888" y="1622848"/>
                <a:ext cx="624093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059" name="Oval 1058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66" name="Freeform 1065"/>
              <p:cNvSpPr/>
              <p:nvPr/>
            </p:nvSpPr>
            <p:spPr bwMode="auto">
              <a:xfrm>
                <a:off x="8072877" y="1581199"/>
                <a:ext cx="303742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17" name="Freeform 1116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18" name="Freeform 1117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19" name="Freeform 1118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20" name="Straight Connector 1119"/>
              <p:cNvCxnSpPr>
                <a:cxnSpLocks noChangeShapeType="1"/>
                <a:endCxn id="1059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21" name="Straight Connector 1120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80" name="Group 753"/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991" name="Oval 99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93" name="Rectangle 992"/>
              <p:cNvSpPr/>
              <p:nvPr/>
            </p:nvSpPr>
            <p:spPr bwMode="auto">
              <a:xfrm>
                <a:off x="7912896" y="1623342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94" name="Oval 993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96" name="Freeform 995"/>
              <p:cNvSpPr/>
              <p:nvPr/>
            </p:nvSpPr>
            <p:spPr bwMode="auto">
              <a:xfrm>
                <a:off x="8071885" y="1581693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98" name="Freeform 997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999" name="Freeform 998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000" name="Freeform 999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029" name="Straight Connector 1028"/>
              <p:cNvCxnSpPr>
                <a:cxnSpLocks noChangeShapeType="1"/>
                <a:endCxn id="994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48" name="Straight Connector 1047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81" name="Group 754"/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933" name="Oval 932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34" name="Rectangle 933"/>
              <p:cNvSpPr/>
              <p:nvPr/>
            </p:nvSpPr>
            <p:spPr bwMode="auto">
              <a:xfrm>
                <a:off x="7912903" y="162113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35" name="Oval 934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36" name="Freeform 935"/>
              <p:cNvSpPr/>
              <p:nvPr/>
            </p:nvSpPr>
            <p:spPr bwMode="auto">
              <a:xfrm>
                <a:off x="8071894" y="1579482"/>
                <a:ext cx="306114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37" name="Freeform 936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938" name="Freeform 937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956" name="Freeform 955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957" name="Straight Connector 956"/>
              <p:cNvCxnSpPr>
                <a:cxnSpLocks noChangeShapeType="1"/>
                <a:endCxn id="935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84" name="Straight Connector 983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82" name="Group 755"/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924" name="Oval 923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25" name="Rectangle 924"/>
              <p:cNvSpPr/>
              <p:nvPr/>
            </p:nvSpPr>
            <p:spPr bwMode="auto">
              <a:xfrm>
                <a:off x="7912811" y="162287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26" name="Oval 925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27" name="Freeform 926"/>
              <p:cNvSpPr/>
              <p:nvPr/>
            </p:nvSpPr>
            <p:spPr bwMode="auto">
              <a:xfrm>
                <a:off x="8071800" y="1581222"/>
                <a:ext cx="306115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28" name="Freeform 927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929" name="Freeform 928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930" name="Freeform 929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931" name="Straight Connector 930"/>
              <p:cNvCxnSpPr>
                <a:cxnSpLocks noChangeShapeType="1"/>
                <a:endCxn id="926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32" name="Straight Connector 931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83" name="Group 756"/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915" name="Oval 914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16" name="Rectangle 915"/>
              <p:cNvSpPr/>
              <p:nvPr/>
            </p:nvSpPr>
            <p:spPr bwMode="auto">
              <a:xfrm>
                <a:off x="7913821" y="1622879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17" name="Oval 916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18" name="Freeform 917"/>
              <p:cNvSpPr/>
              <p:nvPr/>
            </p:nvSpPr>
            <p:spPr bwMode="auto">
              <a:xfrm>
                <a:off x="8072810" y="1581230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19" name="Freeform 918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920" name="Freeform 919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921" name="Freeform 920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922" name="Straight Connector 921"/>
              <p:cNvCxnSpPr>
                <a:cxnSpLocks noChangeShapeType="1"/>
                <a:endCxn id="917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3" name="Straight Connector 922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84" name="Group 757"/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906" name="Oval 905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07" name="Rectangle 906"/>
              <p:cNvSpPr/>
              <p:nvPr/>
            </p:nvSpPr>
            <p:spPr bwMode="auto">
              <a:xfrm>
                <a:off x="7913688" y="1621637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08" name="Oval 907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09" name="Freeform 908"/>
              <p:cNvSpPr/>
              <p:nvPr/>
            </p:nvSpPr>
            <p:spPr bwMode="auto">
              <a:xfrm>
                <a:off x="8072677" y="1579988"/>
                <a:ext cx="306115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10" name="Freeform 909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911" name="Freeform 910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912" name="Freeform 911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913" name="Straight Connector 912"/>
              <p:cNvCxnSpPr>
                <a:cxnSpLocks noChangeShapeType="1"/>
                <a:endCxn id="908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14" name="Straight Connector 913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35985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86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87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88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89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90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91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92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93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94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95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96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5997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2"/>
              <a:chOff x="4650" y="1129"/>
              <a:chExt cx="246" cy="95"/>
            </a:xfrm>
          </p:grpSpPr>
          <p:sp>
            <p:nvSpPr>
              <p:cNvPr id="3612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12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12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36127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130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131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128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29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998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2"/>
              <a:chOff x="4650" y="1129"/>
              <a:chExt cx="246" cy="95"/>
            </a:xfrm>
          </p:grpSpPr>
          <p:sp>
            <p:nvSpPr>
              <p:cNvPr id="3611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11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11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36119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122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123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120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21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999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2"/>
              <a:chOff x="4650" y="1129"/>
              <a:chExt cx="246" cy="95"/>
            </a:xfrm>
          </p:grpSpPr>
          <p:sp>
            <p:nvSpPr>
              <p:cNvPr id="3610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10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11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36111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114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115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112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13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6000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6001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3610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10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10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36103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106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107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104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05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6002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3609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09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09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36095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098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099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096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97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6003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3608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08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08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36087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090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091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088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89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6004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44299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600"/>
                <a:t>mobile network</a:t>
              </a:r>
            </a:p>
          </p:txBody>
        </p:sp>
        <p:sp>
          <p:nvSpPr>
            <p:cNvPr id="36005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03164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600"/>
                <a:t>global ISP</a:t>
              </a:r>
            </a:p>
          </p:txBody>
        </p:sp>
        <p:sp>
          <p:nvSpPr>
            <p:cNvPr id="36006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0032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600"/>
                <a:t>regional ISP</a:t>
              </a:r>
            </a:p>
          </p:txBody>
        </p:sp>
        <p:sp>
          <p:nvSpPr>
            <p:cNvPr id="36007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33364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600"/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600"/>
                <a:t>network</a:t>
              </a:r>
            </a:p>
          </p:txBody>
        </p:sp>
        <p:sp>
          <p:nvSpPr>
            <p:cNvPr id="36008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06248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600"/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600"/>
                <a:t>       network</a:t>
              </a:r>
            </a:p>
          </p:txBody>
        </p:sp>
        <p:pic>
          <p:nvPicPr>
            <p:cNvPr id="36009" name="Picture 269" descr="cell_tower_radiation copy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6149" y="1803400"/>
              <a:ext cx="518463" cy="412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6010" name="Group 347"/>
            <p:cNvGrpSpPr>
              <a:grpSpLocks/>
            </p:cNvGrpSpPr>
            <p:nvPr/>
          </p:nvGrpSpPr>
          <p:grpSpPr bwMode="auto">
            <a:xfrm>
              <a:off x="7077272" y="3621727"/>
              <a:ext cx="493804" cy="228319"/>
              <a:chOff x="1871277" y="1576300"/>
              <a:chExt cx="1128371" cy="437861"/>
            </a:xfrm>
          </p:grpSpPr>
          <p:sp>
            <p:nvSpPr>
              <p:cNvPr id="849" name="Oval 848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50" name="Rectangle 849"/>
              <p:cNvSpPr/>
              <p:nvPr/>
            </p:nvSpPr>
            <p:spPr bwMode="auto">
              <a:xfrm>
                <a:off x="1870827" y="1739475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51" name="Oval 850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52" name="Freeform 851"/>
              <p:cNvSpPr/>
              <p:nvPr/>
            </p:nvSpPr>
            <p:spPr bwMode="auto">
              <a:xfrm>
                <a:off x="2157403" y="1672497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53" name="Freeform 852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54" name="Freeform 853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55" name="Freeform 854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56" name="Straight Connector 855"/>
              <p:cNvCxnSpPr>
                <a:cxnSpLocks noChangeShapeType="1"/>
                <a:endCxn id="851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57" name="Straight Connector 856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1" name="Group 347"/>
            <p:cNvGrpSpPr>
              <a:grpSpLocks/>
            </p:cNvGrpSpPr>
            <p:nvPr/>
          </p:nvGrpSpPr>
          <p:grpSpPr bwMode="auto">
            <a:xfrm>
              <a:off x="7733157" y="3638864"/>
              <a:ext cx="493804" cy="228319"/>
              <a:chOff x="1871277" y="1576300"/>
              <a:chExt cx="1128371" cy="437861"/>
            </a:xfrm>
          </p:grpSpPr>
          <p:sp>
            <p:nvSpPr>
              <p:cNvPr id="840" name="Oval 83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41" name="Rectangle 840"/>
              <p:cNvSpPr/>
              <p:nvPr/>
            </p:nvSpPr>
            <p:spPr bwMode="auto">
              <a:xfrm>
                <a:off x="1870262" y="1740098"/>
                <a:ext cx="1128161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42" name="Oval 84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43" name="Freeform 842"/>
              <p:cNvSpPr/>
              <p:nvPr/>
            </p:nvSpPr>
            <p:spPr bwMode="auto">
              <a:xfrm>
                <a:off x="2156836" y="1673120"/>
                <a:ext cx="551385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44" name="Freeform 84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45" name="Freeform 84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46" name="Freeform 84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47" name="Straight Connector 846"/>
              <p:cNvCxnSpPr>
                <a:cxnSpLocks noChangeShapeType="1"/>
                <a:endCxn id="84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48" name="Straight Connector 84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2" name="Group 347"/>
            <p:cNvGrpSpPr>
              <a:grpSpLocks/>
            </p:cNvGrpSpPr>
            <p:nvPr/>
          </p:nvGrpSpPr>
          <p:grpSpPr bwMode="auto">
            <a:xfrm>
              <a:off x="7397100" y="3903983"/>
              <a:ext cx="493804" cy="228319"/>
              <a:chOff x="1871277" y="1576300"/>
              <a:chExt cx="1128371" cy="437861"/>
            </a:xfrm>
          </p:grpSpPr>
          <p:sp>
            <p:nvSpPr>
              <p:cNvPr id="831" name="Oval 830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32" name="Rectangle 831"/>
              <p:cNvSpPr/>
              <p:nvPr/>
            </p:nvSpPr>
            <p:spPr bwMode="auto">
              <a:xfrm>
                <a:off x="1872762" y="1740086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33" name="Oval 832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34" name="Freeform 833"/>
              <p:cNvSpPr/>
              <p:nvPr/>
            </p:nvSpPr>
            <p:spPr bwMode="auto">
              <a:xfrm>
                <a:off x="2159338" y="1673109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35" name="Freeform 834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36" name="Freeform 835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37" name="Freeform 836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38" name="Straight Connector 837"/>
              <p:cNvCxnSpPr>
                <a:cxnSpLocks noChangeShapeType="1"/>
                <a:endCxn id="833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9" name="Straight Connector 838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3" name="Group 347"/>
            <p:cNvGrpSpPr>
              <a:grpSpLocks/>
            </p:cNvGrpSpPr>
            <p:nvPr/>
          </p:nvGrpSpPr>
          <p:grpSpPr bwMode="auto">
            <a:xfrm>
              <a:off x="7195340" y="2756360"/>
              <a:ext cx="413310" cy="196874"/>
              <a:chOff x="1871277" y="1576300"/>
              <a:chExt cx="1128371" cy="437861"/>
            </a:xfrm>
          </p:grpSpPr>
          <p:sp>
            <p:nvSpPr>
              <p:cNvPr id="822" name="Oval 82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23" name="Rectangle 822"/>
              <p:cNvSpPr/>
              <p:nvPr/>
            </p:nvSpPr>
            <p:spPr bwMode="auto">
              <a:xfrm>
                <a:off x="1869120" y="1737689"/>
                <a:ext cx="1131178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24" name="Oval 82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25" name="Freeform 824"/>
              <p:cNvSpPr/>
              <p:nvPr/>
            </p:nvSpPr>
            <p:spPr bwMode="auto">
              <a:xfrm>
                <a:off x="2159500" y="1670607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26" name="Freeform 82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27" name="Freeform 82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28" name="Freeform 82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29" name="Straight Connector 828"/>
              <p:cNvCxnSpPr>
                <a:cxnSpLocks noChangeShapeType="1"/>
                <a:endCxn id="82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0" name="Straight Connector 82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4" name="Group 347"/>
            <p:cNvGrpSpPr>
              <a:grpSpLocks/>
            </p:cNvGrpSpPr>
            <p:nvPr/>
          </p:nvGrpSpPr>
          <p:grpSpPr bwMode="auto">
            <a:xfrm>
              <a:off x="7677419" y="2378982"/>
              <a:ext cx="413310" cy="196874"/>
              <a:chOff x="1871277" y="1576300"/>
              <a:chExt cx="1128371" cy="437861"/>
            </a:xfrm>
          </p:grpSpPr>
          <p:sp>
            <p:nvSpPr>
              <p:cNvPr id="813" name="Oval 812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14" name="Rectangle 813"/>
              <p:cNvSpPr/>
              <p:nvPr/>
            </p:nvSpPr>
            <p:spPr bwMode="auto">
              <a:xfrm>
                <a:off x="1870543" y="1740227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15" name="Oval 814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16" name="Freeform 815"/>
              <p:cNvSpPr/>
              <p:nvPr/>
            </p:nvSpPr>
            <p:spPr bwMode="auto">
              <a:xfrm>
                <a:off x="2160923" y="1673143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17" name="Freeform 816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18" name="Freeform 817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19" name="Freeform 818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20" name="Straight Connector 819"/>
              <p:cNvCxnSpPr>
                <a:cxnSpLocks noChangeShapeType="1"/>
                <a:endCxn id="81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1" name="Straight Connector 820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5" name="Group 347"/>
            <p:cNvGrpSpPr>
              <a:grpSpLocks/>
            </p:cNvGrpSpPr>
            <p:nvPr/>
          </p:nvGrpSpPr>
          <p:grpSpPr bwMode="auto">
            <a:xfrm>
              <a:off x="7186342" y="2486295"/>
              <a:ext cx="413310" cy="196874"/>
              <a:chOff x="1871277" y="1576300"/>
              <a:chExt cx="1128371" cy="437861"/>
            </a:xfrm>
          </p:grpSpPr>
          <p:sp>
            <p:nvSpPr>
              <p:cNvPr id="804" name="Oval 803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05" name="Rectangle 804"/>
              <p:cNvSpPr/>
              <p:nvPr/>
            </p:nvSpPr>
            <p:spPr bwMode="auto">
              <a:xfrm>
                <a:off x="1872017" y="1738112"/>
                <a:ext cx="1126842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06" name="Oval 805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07" name="Freeform 806"/>
              <p:cNvSpPr/>
              <p:nvPr/>
            </p:nvSpPr>
            <p:spPr bwMode="auto">
              <a:xfrm>
                <a:off x="2158061" y="1671030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08" name="Freeform 807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09" name="Freeform 808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10" name="Freeform 809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11" name="Straight Connector 810"/>
              <p:cNvCxnSpPr>
                <a:cxnSpLocks noChangeShapeType="1"/>
                <a:endCxn id="80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2" name="Straight Connector 811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6" name="Group 347"/>
            <p:cNvGrpSpPr>
              <a:grpSpLocks/>
            </p:cNvGrpSpPr>
            <p:nvPr/>
          </p:nvGrpSpPr>
          <p:grpSpPr bwMode="auto">
            <a:xfrm>
              <a:off x="7750914" y="2756819"/>
              <a:ext cx="413310" cy="196874"/>
              <a:chOff x="1871277" y="1576300"/>
              <a:chExt cx="1128371" cy="437861"/>
            </a:xfrm>
          </p:grpSpPr>
          <p:sp>
            <p:nvSpPr>
              <p:cNvPr id="795" name="Oval 794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96" name="Rectangle 795"/>
              <p:cNvSpPr/>
              <p:nvPr/>
            </p:nvSpPr>
            <p:spPr bwMode="auto">
              <a:xfrm>
                <a:off x="1869259" y="1740200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97" name="Oval 796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98" name="Freeform 797"/>
              <p:cNvSpPr/>
              <p:nvPr/>
            </p:nvSpPr>
            <p:spPr bwMode="auto">
              <a:xfrm>
                <a:off x="2159639" y="1673116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99" name="Freeform 798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00" name="Freeform 799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01" name="Freeform 800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02" name="Straight Connector 801"/>
              <p:cNvCxnSpPr>
                <a:cxnSpLocks noChangeShapeType="1"/>
                <a:endCxn id="79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03" name="Straight Connector 802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36017" name="Picture 1005" descr="antenna_stylize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100" y="309515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018" name="Picture 1005" descr="antenna_stylize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951" y="5490536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019" name="Picture 1005" descr="antenna_stylize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711" y="543869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020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052" y="5017186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31761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0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0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0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554692" y="274638"/>
            <a:ext cx="8124296" cy="7921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>
                <a:solidFill>
                  <a:schemeClr val="tx2">
                    <a:satMod val="130000"/>
                  </a:schemeClr>
                </a:solidFill>
              </a:rPr>
              <a:t>Network edge</a:t>
            </a:r>
          </a:p>
        </p:txBody>
      </p:sp>
      <p:sp>
        <p:nvSpPr>
          <p:cNvPr id="27653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330200" y="1371600"/>
            <a:ext cx="4870450" cy="4648200"/>
          </a:xfrm>
        </p:spPr>
        <p:txBody>
          <a:bodyPr>
            <a:normAutofit/>
          </a:bodyPr>
          <a:lstStyle/>
          <a:p>
            <a:pPr marL="365760" indent="-283464" eaLnBrk="1" fontAlgn="auto" hangingPunct="1">
              <a:spcAft>
                <a:spcPts val="0"/>
              </a:spcAft>
              <a:defRPr/>
            </a:pPr>
            <a:r>
              <a:rPr lang="en-US" altLang="en-US" dirty="0">
                <a:solidFill>
                  <a:srgbClr val="FF0000"/>
                </a:solidFill>
              </a:rPr>
              <a:t>End systems (devices), hosts:</a:t>
            </a:r>
            <a:endParaRPr lang="en-US" altLang="en-US" sz="2400" dirty="0"/>
          </a:p>
          <a:p>
            <a:pPr marL="640080" lvl="1" indent="-237744">
              <a:buFont typeface="Verdana"/>
              <a:buChar char="◦"/>
              <a:defRPr/>
            </a:pPr>
            <a:r>
              <a:rPr lang="en-US" altLang="en-US" sz="2000" dirty="0"/>
              <a:t>Running applications at “edge of network”</a:t>
            </a:r>
          </a:p>
          <a:p>
            <a:pPr marL="1040130" lvl="2" indent="-237744">
              <a:buFont typeface="Verdana"/>
              <a:buChar char="◦"/>
              <a:defRPr/>
            </a:pPr>
            <a:r>
              <a:rPr lang="en-US" altLang="en-US" sz="1600" dirty="0"/>
              <a:t>Web, email</a:t>
            </a:r>
          </a:p>
          <a:p>
            <a:pPr marL="365760" indent="-283464" eaLnBrk="1" fontAlgn="auto" hangingPunct="1">
              <a:spcAft>
                <a:spcPts val="0"/>
              </a:spcAft>
              <a:defRPr/>
            </a:pPr>
            <a:r>
              <a:rPr lang="en-US" altLang="en-US" dirty="0">
                <a:solidFill>
                  <a:srgbClr val="FF0000"/>
                </a:solidFill>
              </a:rPr>
              <a:t>Client/server architecture</a:t>
            </a:r>
            <a:endParaRPr lang="en-US" altLang="en-US" sz="2400" dirty="0"/>
          </a:p>
          <a:p>
            <a:pPr marL="640080" lvl="1" indent="-237744" eaLnBrk="1" fontAlgn="auto" hangingPunct="1">
              <a:spcAft>
                <a:spcPts val="0"/>
              </a:spcAft>
              <a:buFont typeface="Verdana"/>
              <a:buChar char="◦"/>
              <a:defRPr/>
            </a:pPr>
            <a:r>
              <a:rPr lang="en-US" altLang="en-US" sz="2000" dirty="0" err="1"/>
              <a:t>Eg</a:t>
            </a:r>
            <a:r>
              <a:rPr lang="en-US" altLang="en-US" sz="2000" dirty="0"/>
              <a:t>: Web browser/server, email client/server</a:t>
            </a:r>
          </a:p>
          <a:p>
            <a:pPr marL="365760" indent="-283464" eaLnBrk="1" fontAlgn="auto" hangingPunct="1">
              <a:spcAft>
                <a:spcPts val="0"/>
              </a:spcAft>
              <a:defRPr/>
            </a:pPr>
            <a:r>
              <a:rPr lang="en-US" altLang="en-US" dirty="0">
                <a:solidFill>
                  <a:srgbClr val="FF0000"/>
                </a:solidFill>
              </a:rPr>
              <a:t>Peer-peer architecture:</a:t>
            </a:r>
            <a:endParaRPr lang="en-US" altLang="en-US" sz="2400" dirty="0"/>
          </a:p>
          <a:p>
            <a:pPr marL="640080" lvl="1" indent="-237744" eaLnBrk="1" fontAlgn="auto" hangingPunct="1">
              <a:spcAft>
                <a:spcPts val="0"/>
              </a:spcAft>
              <a:buFont typeface="Verdana"/>
              <a:buChar char="◦"/>
              <a:defRPr/>
            </a:pPr>
            <a:r>
              <a:rPr lang="en-US" altLang="en-US" sz="2000" dirty="0" err="1"/>
              <a:t>E.g</a:t>
            </a:r>
            <a:r>
              <a:rPr lang="vi-VN" altLang="en-US" sz="2000" dirty="0"/>
              <a:t>:</a:t>
            </a:r>
            <a:r>
              <a:rPr lang="en-US" altLang="en-US" sz="2000" dirty="0"/>
              <a:t> Gnutella, </a:t>
            </a:r>
            <a:r>
              <a:rPr lang="en-US" altLang="en-US" sz="2000" dirty="0" err="1"/>
              <a:t>KaZaA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BitTorrent</a:t>
            </a:r>
            <a:endParaRPr lang="en-US" altLang="en-US" sz="2000" dirty="0"/>
          </a:p>
        </p:txBody>
      </p:sp>
      <p:sp>
        <p:nvSpPr>
          <p:cNvPr id="18436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400">
                <a:latin typeface="Arial" pitchFamily="34" charset="0"/>
              </a:rPr>
              <a:t>1-</a:t>
            </a:r>
            <a:fld id="{46F8A354-E30F-46F9-A4C2-37784F94270F}" type="slidenum">
              <a:rPr lang="en-US" altLang="en-US" sz="1400" smtClean="0">
                <a:latin typeface="Arial" pitchFamily="34" charset="0"/>
              </a:rPr>
              <a:pPr/>
              <a:t>15</a:t>
            </a:fld>
            <a:endParaRPr lang="en-US" altLang="en-US" sz="1400">
              <a:latin typeface="Arial" pitchFamily="34" charset="0"/>
            </a:endParaRPr>
          </a:p>
        </p:txBody>
      </p:sp>
      <p:sp>
        <p:nvSpPr>
          <p:cNvPr id="18437" name="Freeform 12"/>
          <p:cNvSpPr>
            <a:spLocks/>
          </p:cNvSpPr>
          <p:nvPr/>
        </p:nvSpPr>
        <p:spPr bwMode="auto">
          <a:xfrm>
            <a:off x="7679700" y="2267651"/>
            <a:ext cx="1948525" cy="1674813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8" name="Freeform 13"/>
          <p:cNvSpPr>
            <a:spLocks/>
          </p:cNvSpPr>
          <p:nvPr/>
        </p:nvSpPr>
        <p:spPr bwMode="auto">
          <a:xfrm>
            <a:off x="5643467" y="2124775"/>
            <a:ext cx="2022475" cy="1589088"/>
          </a:xfrm>
          <a:custGeom>
            <a:avLst/>
            <a:gdLst>
              <a:gd name="T0" fmla="*/ 2147483647 w 1340"/>
              <a:gd name="T1" fmla="*/ 2147483647 h 1191"/>
              <a:gd name="T2" fmla="*/ 2147483647 w 1340"/>
              <a:gd name="T3" fmla="*/ 2147483647 h 1191"/>
              <a:gd name="T4" fmla="*/ 2147483647 w 1340"/>
              <a:gd name="T5" fmla="*/ 2147483647 h 1191"/>
              <a:gd name="T6" fmla="*/ 2147483647 w 1340"/>
              <a:gd name="T7" fmla="*/ 2147483647 h 1191"/>
              <a:gd name="T8" fmla="*/ 2147483647 w 1340"/>
              <a:gd name="T9" fmla="*/ 2147483647 h 1191"/>
              <a:gd name="T10" fmla="*/ 2147483647 w 1340"/>
              <a:gd name="T11" fmla="*/ 2147483647 h 1191"/>
              <a:gd name="T12" fmla="*/ 2147483647 w 1340"/>
              <a:gd name="T13" fmla="*/ 2147483647 h 1191"/>
              <a:gd name="T14" fmla="*/ 2147483647 w 1340"/>
              <a:gd name="T15" fmla="*/ 2147483647 h 1191"/>
              <a:gd name="T16" fmla="*/ 2147483647 w 1340"/>
              <a:gd name="T17" fmla="*/ 2147483647 h 1191"/>
              <a:gd name="T18" fmla="*/ 2147483647 w 1340"/>
              <a:gd name="T19" fmla="*/ 2147483647 h 1191"/>
              <a:gd name="T20" fmla="*/ 2147483647 w 1340"/>
              <a:gd name="T21" fmla="*/ 2147483647 h 1191"/>
              <a:gd name="T22" fmla="*/ 2147483647 w 1340"/>
              <a:gd name="T23" fmla="*/ 2147483647 h 119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340" h="1191">
                <a:moveTo>
                  <a:pt x="550" y="42"/>
                </a:moveTo>
                <a:cubicBezTo>
                  <a:pt x="437" y="4"/>
                  <a:pt x="164" y="0"/>
                  <a:pt x="82" y="60"/>
                </a:cubicBezTo>
                <a:cubicBezTo>
                  <a:pt x="0" y="120"/>
                  <a:pt x="67" y="292"/>
                  <a:pt x="58" y="402"/>
                </a:cubicBezTo>
                <a:cubicBezTo>
                  <a:pt x="49" y="512"/>
                  <a:pt x="19" y="642"/>
                  <a:pt x="28" y="720"/>
                </a:cubicBezTo>
                <a:cubicBezTo>
                  <a:pt x="37" y="798"/>
                  <a:pt x="27" y="844"/>
                  <a:pt x="112" y="870"/>
                </a:cubicBezTo>
                <a:cubicBezTo>
                  <a:pt x="197" y="896"/>
                  <a:pt x="450" y="833"/>
                  <a:pt x="538" y="876"/>
                </a:cubicBezTo>
                <a:cubicBezTo>
                  <a:pt x="626" y="919"/>
                  <a:pt x="524" y="1091"/>
                  <a:pt x="640" y="1128"/>
                </a:cubicBezTo>
                <a:cubicBezTo>
                  <a:pt x="756" y="1165"/>
                  <a:pt x="1128" y="1191"/>
                  <a:pt x="1234" y="1098"/>
                </a:cubicBezTo>
                <a:cubicBezTo>
                  <a:pt x="1340" y="1005"/>
                  <a:pt x="1281" y="696"/>
                  <a:pt x="1276" y="570"/>
                </a:cubicBezTo>
                <a:cubicBezTo>
                  <a:pt x="1271" y="444"/>
                  <a:pt x="1290" y="389"/>
                  <a:pt x="1204" y="342"/>
                </a:cubicBezTo>
                <a:cubicBezTo>
                  <a:pt x="1118" y="295"/>
                  <a:pt x="868" y="338"/>
                  <a:pt x="760" y="288"/>
                </a:cubicBezTo>
                <a:cubicBezTo>
                  <a:pt x="652" y="238"/>
                  <a:pt x="663" y="80"/>
                  <a:pt x="550" y="42"/>
                </a:cubicBezTo>
                <a:close/>
              </a:path>
            </a:pathLst>
          </a:cu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9" name="Freeform 14"/>
          <p:cNvSpPr>
            <a:spLocks/>
          </p:cNvSpPr>
          <p:nvPr/>
        </p:nvSpPr>
        <p:spPr bwMode="auto">
          <a:xfrm>
            <a:off x="6042459" y="3575751"/>
            <a:ext cx="3222890" cy="2219325"/>
          </a:xfrm>
          <a:custGeom>
            <a:avLst/>
            <a:gdLst>
              <a:gd name="T0" fmla="*/ 2147483647 w 2135"/>
              <a:gd name="T1" fmla="*/ 2147483647 h 1662"/>
              <a:gd name="T2" fmla="*/ 2147483647 w 2135"/>
              <a:gd name="T3" fmla="*/ 2147483647 h 1662"/>
              <a:gd name="T4" fmla="*/ 2147483647 w 2135"/>
              <a:gd name="T5" fmla="*/ 2147483647 h 1662"/>
              <a:gd name="T6" fmla="*/ 2147483647 w 2135"/>
              <a:gd name="T7" fmla="*/ 2147483647 h 1662"/>
              <a:gd name="T8" fmla="*/ 2147483647 w 2135"/>
              <a:gd name="T9" fmla="*/ 2147483647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147483647 w 2135"/>
              <a:gd name="T15" fmla="*/ 2147483647 h 1662"/>
              <a:gd name="T16" fmla="*/ 2147483647 w 2135"/>
              <a:gd name="T17" fmla="*/ 2147483647 h 1662"/>
              <a:gd name="T18" fmla="*/ 2147483647 w 2135"/>
              <a:gd name="T19" fmla="*/ 2147483647 h 1662"/>
              <a:gd name="T20" fmla="*/ 2147483647 w 2135"/>
              <a:gd name="T21" fmla="*/ 2147483647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8440" name="Group 233"/>
          <p:cNvGrpSpPr>
            <a:grpSpLocks/>
          </p:cNvGrpSpPr>
          <p:nvPr/>
        </p:nvGrpSpPr>
        <p:grpSpPr bwMode="auto">
          <a:xfrm>
            <a:off x="5022624" y="1853313"/>
            <a:ext cx="1191815" cy="874712"/>
            <a:chOff x="3541" y="495"/>
            <a:chExt cx="693" cy="551"/>
          </a:xfrm>
        </p:grpSpPr>
        <p:sp>
          <p:nvSpPr>
            <p:cNvPr id="18659" name="Freeform 232"/>
            <p:cNvSpPr>
              <a:spLocks/>
            </p:cNvSpPr>
            <p:nvPr/>
          </p:nvSpPr>
          <p:spPr bwMode="auto">
            <a:xfrm>
              <a:off x="3541" y="495"/>
              <a:ext cx="693" cy="551"/>
            </a:xfrm>
            <a:custGeom>
              <a:avLst/>
              <a:gdLst>
                <a:gd name="T0" fmla="*/ 77 w 693"/>
                <a:gd name="T1" fmla="*/ 63 h 551"/>
                <a:gd name="T2" fmla="*/ 35 w 693"/>
                <a:gd name="T3" fmla="*/ 255 h 551"/>
                <a:gd name="T4" fmla="*/ 35 w 693"/>
                <a:gd name="T5" fmla="*/ 447 h 551"/>
                <a:gd name="T6" fmla="*/ 245 w 693"/>
                <a:gd name="T7" fmla="*/ 513 h 551"/>
                <a:gd name="T8" fmla="*/ 431 w 693"/>
                <a:gd name="T9" fmla="*/ 543 h 551"/>
                <a:gd name="T10" fmla="*/ 647 w 693"/>
                <a:gd name="T11" fmla="*/ 465 h 551"/>
                <a:gd name="T12" fmla="*/ 689 w 693"/>
                <a:gd name="T13" fmla="*/ 303 h 551"/>
                <a:gd name="T14" fmla="*/ 671 w 693"/>
                <a:gd name="T15" fmla="*/ 105 h 551"/>
                <a:gd name="T16" fmla="*/ 617 w 693"/>
                <a:gd name="T17" fmla="*/ 39 h 551"/>
                <a:gd name="T18" fmla="*/ 311 w 693"/>
                <a:gd name="T19" fmla="*/ 3 h 551"/>
                <a:gd name="T20" fmla="*/ 77 w 693"/>
                <a:gd name="T21" fmla="*/ 63 h 55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93" h="551">
                  <a:moveTo>
                    <a:pt x="77" y="63"/>
                  </a:moveTo>
                  <a:cubicBezTo>
                    <a:pt x="31" y="105"/>
                    <a:pt x="42" y="191"/>
                    <a:pt x="35" y="255"/>
                  </a:cubicBezTo>
                  <a:cubicBezTo>
                    <a:pt x="28" y="319"/>
                    <a:pt x="0" y="404"/>
                    <a:pt x="35" y="447"/>
                  </a:cubicBezTo>
                  <a:cubicBezTo>
                    <a:pt x="70" y="490"/>
                    <a:pt x="179" y="497"/>
                    <a:pt x="245" y="513"/>
                  </a:cubicBezTo>
                  <a:cubicBezTo>
                    <a:pt x="311" y="529"/>
                    <a:pt x="364" y="551"/>
                    <a:pt x="431" y="543"/>
                  </a:cubicBezTo>
                  <a:cubicBezTo>
                    <a:pt x="498" y="535"/>
                    <a:pt x="604" y="505"/>
                    <a:pt x="647" y="465"/>
                  </a:cubicBezTo>
                  <a:cubicBezTo>
                    <a:pt x="690" y="425"/>
                    <a:pt x="685" y="363"/>
                    <a:pt x="689" y="303"/>
                  </a:cubicBezTo>
                  <a:cubicBezTo>
                    <a:pt x="693" y="243"/>
                    <a:pt x="683" y="149"/>
                    <a:pt x="671" y="105"/>
                  </a:cubicBezTo>
                  <a:cubicBezTo>
                    <a:pt x="659" y="61"/>
                    <a:pt x="677" y="56"/>
                    <a:pt x="617" y="39"/>
                  </a:cubicBezTo>
                  <a:cubicBezTo>
                    <a:pt x="557" y="22"/>
                    <a:pt x="401" y="0"/>
                    <a:pt x="311" y="3"/>
                  </a:cubicBezTo>
                  <a:cubicBezTo>
                    <a:pt x="221" y="6"/>
                    <a:pt x="123" y="21"/>
                    <a:pt x="77" y="63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8660" name="Object 16"/>
            <p:cNvGraphicFramePr>
              <a:graphicFrameLocks noChangeAspect="1"/>
            </p:cNvGraphicFramePr>
            <p:nvPr/>
          </p:nvGraphicFramePr>
          <p:xfrm>
            <a:off x="3592" y="544"/>
            <a:ext cx="586" cy="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3" imgW="1307263" imgH="1084139" progId="MS_ClipArt_Gallery.2">
                    <p:embed/>
                  </p:oleObj>
                </mc:Choice>
                <mc:Fallback>
                  <p:oleObj name="Clip" r:id="rId3" imgW="1307263" imgH="1084139" progId="MS_ClipArt_Gallery.2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92" y="544"/>
                          <a:ext cx="586" cy="4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8441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1612564"/>
              </p:ext>
            </p:extLst>
          </p:nvPr>
        </p:nvGraphicFramePr>
        <p:xfrm>
          <a:off x="6262593" y="2378775"/>
          <a:ext cx="302683" cy="18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5" imgW="681706" imgH="480401" progId="MS_ClipArt_Gallery.2">
                  <p:embed/>
                </p:oleObj>
              </mc:Choice>
              <mc:Fallback>
                <p:oleObj name="Clip" r:id="rId5" imgW="681706" imgH="480401" progId="MS_ClipArt_Gallery.2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2593" y="2378775"/>
                        <a:ext cx="302683" cy="18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2" name="Line 18"/>
          <p:cNvSpPr>
            <a:spLocks noChangeShapeType="1"/>
          </p:cNvSpPr>
          <p:nvPr/>
        </p:nvSpPr>
        <p:spPr bwMode="auto">
          <a:xfrm flipV="1">
            <a:off x="6210999" y="2501014"/>
            <a:ext cx="123825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8443" name="Group 19"/>
          <p:cNvGrpSpPr>
            <a:grpSpLocks/>
          </p:cNvGrpSpPr>
          <p:nvPr/>
        </p:nvGrpSpPr>
        <p:grpSpPr bwMode="auto">
          <a:xfrm>
            <a:off x="5770732" y="2855025"/>
            <a:ext cx="794544" cy="319088"/>
            <a:chOff x="3552" y="246"/>
            <a:chExt cx="527" cy="248"/>
          </a:xfrm>
        </p:grpSpPr>
        <p:graphicFrame>
          <p:nvGraphicFramePr>
            <p:cNvPr id="18656" name="Object 20"/>
            <p:cNvGraphicFramePr>
              <a:graphicFrameLocks noChangeAspect="1"/>
            </p:cNvGraphicFramePr>
            <p:nvPr/>
          </p:nvGraphicFramePr>
          <p:xfrm>
            <a:off x="3552" y="246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7" imgW="1307263" imgH="1084139" progId="MS_ClipArt_Gallery.2">
                    <p:embed/>
                  </p:oleObj>
                </mc:Choice>
                <mc:Fallback>
                  <p:oleObj name="Clip" r:id="rId7" imgW="1307263" imgH="1084139" progId="MS_ClipArt_Gallery.2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46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57" name="Object 21"/>
            <p:cNvGraphicFramePr>
              <a:graphicFrameLocks noChangeAspect="1"/>
            </p:cNvGraphicFramePr>
            <p:nvPr/>
          </p:nvGraphicFramePr>
          <p:xfrm>
            <a:off x="3878" y="338"/>
            <a:ext cx="201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8" imgW="681706" imgH="480401" progId="MS_ClipArt_Gallery.2">
                    <p:embed/>
                  </p:oleObj>
                </mc:Choice>
                <mc:Fallback>
                  <p:oleObj name="Clip" r:id="rId8" imgW="681706" imgH="480401" progId="MS_ClipArt_Gallery.2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338"/>
                          <a:ext cx="201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658" name="Line 22"/>
            <p:cNvSpPr>
              <a:spLocks noChangeShapeType="1"/>
            </p:cNvSpPr>
            <p:nvPr/>
          </p:nvSpPr>
          <p:spPr bwMode="auto">
            <a:xfrm flipV="1">
              <a:off x="3844" y="434"/>
              <a:ext cx="8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444" name="Group 23"/>
          <p:cNvGrpSpPr>
            <a:grpSpLocks/>
          </p:cNvGrpSpPr>
          <p:nvPr/>
        </p:nvGrpSpPr>
        <p:grpSpPr bwMode="auto">
          <a:xfrm>
            <a:off x="6178323" y="2642301"/>
            <a:ext cx="75671" cy="214313"/>
            <a:chOff x="3842" y="406"/>
            <a:chExt cx="51" cy="167"/>
          </a:xfrm>
        </p:grpSpPr>
        <p:sp>
          <p:nvSpPr>
            <p:cNvPr id="18653" name="Oval 24"/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8654" name="Oval 25"/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8655" name="Oval 26"/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</p:grpSp>
      <p:grpSp>
        <p:nvGrpSpPr>
          <p:cNvPr id="18445" name="Group 27"/>
          <p:cNvGrpSpPr>
            <a:grpSpLocks/>
          </p:cNvGrpSpPr>
          <p:nvPr/>
        </p:nvGrpSpPr>
        <p:grpSpPr bwMode="auto">
          <a:xfrm>
            <a:off x="6687381" y="3145539"/>
            <a:ext cx="227013" cy="395287"/>
            <a:chOff x="4180" y="783"/>
            <a:chExt cx="150" cy="307"/>
          </a:xfrm>
        </p:grpSpPr>
        <p:sp>
          <p:nvSpPr>
            <p:cNvPr id="18645" name="AutoShape 28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8646" name="Rectangle 29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8647" name="Rectangle 30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8648" name="AutoShape 31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8649" name="Line 32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50" name="Line 33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51" name="Rectangle 34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8652" name="Rectangle 35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</p:grpSp>
      <p:grpSp>
        <p:nvGrpSpPr>
          <p:cNvPr id="18446" name="Group 36"/>
          <p:cNvGrpSpPr>
            <a:grpSpLocks/>
          </p:cNvGrpSpPr>
          <p:nvPr/>
        </p:nvGrpSpPr>
        <p:grpSpPr bwMode="auto">
          <a:xfrm rot="16200000">
            <a:off x="7029554" y="3213602"/>
            <a:ext cx="80963" cy="252810"/>
            <a:chOff x="3842" y="406"/>
            <a:chExt cx="51" cy="167"/>
          </a:xfrm>
        </p:grpSpPr>
        <p:sp>
          <p:nvSpPr>
            <p:cNvPr id="18642" name="Oval 37"/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8643" name="Oval 38"/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8644" name="Oval 39"/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</p:grpSp>
      <p:sp>
        <p:nvSpPr>
          <p:cNvPr id="18447" name="Line 40"/>
          <p:cNvSpPr>
            <a:spLocks noChangeShapeType="1"/>
          </p:cNvSpPr>
          <p:nvPr/>
        </p:nvSpPr>
        <p:spPr bwMode="auto">
          <a:xfrm>
            <a:off x="6835284" y="3053464"/>
            <a:ext cx="536575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8" name="Line 41"/>
          <p:cNvSpPr>
            <a:spLocks noChangeShapeType="1"/>
          </p:cNvSpPr>
          <p:nvPr/>
        </p:nvSpPr>
        <p:spPr bwMode="auto">
          <a:xfrm>
            <a:off x="6838724" y="3050288"/>
            <a:ext cx="1719" cy="952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9" name="Line 42"/>
          <p:cNvSpPr>
            <a:spLocks noChangeShapeType="1"/>
          </p:cNvSpPr>
          <p:nvPr/>
        </p:nvSpPr>
        <p:spPr bwMode="auto">
          <a:xfrm>
            <a:off x="7375299" y="3048700"/>
            <a:ext cx="1719" cy="8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0" name="Line 43"/>
          <p:cNvSpPr>
            <a:spLocks noChangeShapeType="1"/>
          </p:cNvSpPr>
          <p:nvPr/>
        </p:nvSpPr>
        <p:spPr bwMode="auto">
          <a:xfrm>
            <a:off x="6510243" y="2513713"/>
            <a:ext cx="313002" cy="265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1" name="Line 44"/>
          <p:cNvSpPr>
            <a:spLocks noChangeShapeType="1"/>
          </p:cNvSpPr>
          <p:nvPr/>
        </p:nvSpPr>
        <p:spPr bwMode="auto">
          <a:xfrm flipV="1">
            <a:off x="6524001" y="2799463"/>
            <a:ext cx="299244" cy="330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2" name="Line 45"/>
          <p:cNvSpPr>
            <a:spLocks noChangeShapeType="1"/>
          </p:cNvSpPr>
          <p:nvPr/>
        </p:nvSpPr>
        <p:spPr bwMode="auto">
          <a:xfrm flipV="1">
            <a:off x="7094972" y="2885188"/>
            <a:ext cx="1720" cy="1635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8453" name="Group 46"/>
          <p:cNvGrpSpPr>
            <a:grpSpLocks/>
          </p:cNvGrpSpPr>
          <p:nvPr/>
        </p:nvGrpSpPr>
        <p:grpSpPr bwMode="auto">
          <a:xfrm>
            <a:off x="7223956" y="3123314"/>
            <a:ext cx="227013" cy="395287"/>
            <a:chOff x="4180" y="783"/>
            <a:chExt cx="150" cy="307"/>
          </a:xfrm>
        </p:grpSpPr>
        <p:sp>
          <p:nvSpPr>
            <p:cNvPr id="18634" name="AutoShape 47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8635" name="Rectangle 48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8636" name="Rectangle 49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8637" name="AutoShape 50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8638" name="Line 51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39" name="Line 52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40" name="Rectangle 53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8641" name="Rectangle 54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</p:grpSp>
      <p:grpSp>
        <p:nvGrpSpPr>
          <p:cNvPr id="18454" name="Group 55"/>
          <p:cNvGrpSpPr>
            <a:grpSpLocks/>
          </p:cNvGrpSpPr>
          <p:nvPr/>
        </p:nvGrpSpPr>
        <p:grpSpPr bwMode="auto">
          <a:xfrm>
            <a:off x="6186922" y="3742438"/>
            <a:ext cx="519377" cy="925512"/>
            <a:chOff x="3314" y="1248"/>
            <a:chExt cx="344" cy="694"/>
          </a:xfrm>
        </p:grpSpPr>
        <p:graphicFrame>
          <p:nvGraphicFramePr>
            <p:cNvPr id="18625" name="Object 56"/>
            <p:cNvGraphicFramePr>
              <a:graphicFrameLocks noChangeAspect="1"/>
            </p:cNvGraphicFramePr>
            <p:nvPr/>
          </p:nvGraphicFramePr>
          <p:xfrm>
            <a:off x="3314" y="1248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9" imgW="1307263" imgH="1084139" progId="MS_ClipArt_Gallery.2">
                    <p:embed/>
                  </p:oleObj>
                </mc:Choice>
                <mc:Fallback>
                  <p:oleObj name="Clip" r:id="rId9" imgW="1307263" imgH="1084139" progId="MS_ClipArt_Gallery.2">
                    <p:embed/>
                    <p:pic>
                      <p:nvPicPr>
                        <p:cNvPr id="0" name="Object 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4" y="1248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626" name="Line 57"/>
            <p:cNvSpPr>
              <a:spLocks noChangeShapeType="1"/>
            </p:cNvSpPr>
            <p:nvPr/>
          </p:nvSpPr>
          <p:spPr bwMode="auto">
            <a:xfrm flipV="1">
              <a:off x="3606" y="1433"/>
              <a:ext cx="52" cy="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8627" name="Object 58"/>
            <p:cNvGraphicFramePr>
              <a:graphicFrameLocks noChangeAspect="1"/>
            </p:cNvGraphicFramePr>
            <p:nvPr/>
          </p:nvGraphicFramePr>
          <p:xfrm>
            <a:off x="3314" y="1694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0" imgW="1307263" imgH="1084139" progId="MS_ClipArt_Gallery.2">
                    <p:embed/>
                  </p:oleObj>
                </mc:Choice>
                <mc:Fallback>
                  <p:oleObj name="Clip" r:id="rId10" imgW="1307263" imgH="1084139" progId="MS_ClipArt_Gallery.2">
                    <p:embed/>
                    <p:pic>
                      <p:nvPicPr>
                        <p:cNvPr id="0" name="Object 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4" y="1694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628" name="Line 59"/>
            <p:cNvSpPr>
              <a:spLocks noChangeShapeType="1"/>
            </p:cNvSpPr>
            <p:nvPr/>
          </p:nvSpPr>
          <p:spPr bwMode="auto">
            <a:xfrm flipV="1">
              <a:off x="3606" y="1882"/>
              <a:ext cx="5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8629" name="Group 60"/>
            <p:cNvGrpSpPr>
              <a:grpSpLocks/>
            </p:cNvGrpSpPr>
            <p:nvPr/>
          </p:nvGrpSpPr>
          <p:grpSpPr bwMode="auto">
            <a:xfrm>
              <a:off x="3404" y="1504"/>
              <a:ext cx="51" cy="167"/>
              <a:chOff x="3842" y="406"/>
              <a:chExt cx="51" cy="167"/>
            </a:xfrm>
          </p:grpSpPr>
          <p:sp>
            <p:nvSpPr>
              <p:cNvPr id="18631" name="Oval 61"/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8632" name="Oval 62"/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8633" name="Oval 63"/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</p:grpSp>
        <p:sp>
          <p:nvSpPr>
            <p:cNvPr id="18630" name="Line 64"/>
            <p:cNvSpPr>
              <a:spLocks noChangeShapeType="1"/>
            </p:cNvSpPr>
            <p:nvPr/>
          </p:nvSpPr>
          <p:spPr bwMode="auto">
            <a:xfrm>
              <a:off x="3654" y="1431"/>
              <a:ext cx="0" cy="4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18455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0370812"/>
              </p:ext>
            </p:extLst>
          </p:nvPr>
        </p:nvGraphicFramePr>
        <p:xfrm>
          <a:off x="7127648" y="4752089"/>
          <a:ext cx="452305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1" imgW="1307263" imgH="1084139" progId="MS_ClipArt_Gallery.2">
                  <p:embed/>
                </p:oleObj>
              </mc:Choice>
              <mc:Fallback>
                <p:oleObj name="Clip" r:id="rId11" imgW="1307263" imgH="1084139" progId="MS_ClipArt_Gallery.2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7648" y="4752089"/>
                        <a:ext cx="452305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56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5675466"/>
              </p:ext>
            </p:extLst>
          </p:nvPr>
        </p:nvGraphicFramePr>
        <p:xfrm>
          <a:off x="6462089" y="4740975"/>
          <a:ext cx="450585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2" imgW="1307263" imgH="1084139" progId="MS_ClipArt_Gallery.2">
                  <p:embed/>
                </p:oleObj>
              </mc:Choice>
              <mc:Fallback>
                <p:oleObj name="Clip" r:id="rId12" imgW="1307263" imgH="1084139" progId="MS_ClipArt_Gallery.2">
                  <p:embed/>
                  <p:pic>
                    <p:nvPicPr>
                      <p:cNvPr id="0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2089" y="4740975"/>
                        <a:ext cx="450585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57" name="Oval 67"/>
          <p:cNvSpPr>
            <a:spLocks noChangeArrowheads="1"/>
          </p:cNvSpPr>
          <p:nvPr/>
        </p:nvSpPr>
        <p:spPr bwMode="auto">
          <a:xfrm rot="16200000">
            <a:off x="6916180" y="4842244"/>
            <a:ext cx="63500" cy="7051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sz="32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itchFamily="34" charset="0"/>
              <a:buChar char="◦"/>
              <a:defRPr sz="2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8458" name="Oval 68"/>
          <p:cNvSpPr>
            <a:spLocks noChangeArrowheads="1"/>
          </p:cNvSpPr>
          <p:nvPr/>
        </p:nvSpPr>
        <p:spPr bwMode="auto">
          <a:xfrm rot="16200000">
            <a:off x="7008189" y="4839798"/>
            <a:ext cx="63500" cy="7223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sz="32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itchFamily="34" charset="0"/>
              <a:buChar char="◦"/>
              <a:defRPr sz="2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8459" name="Oval 69"/>
          <p:cNvSpPr>
            <a:spLocks noChangeArrowheads="1"/>
          </p:cNvSpPr>
          <p:nvPr/>
        </p:nvSpPr>
        <p:spPr bwMode="auto">
          <a:xfrm rot="16200000">
            <a:off x="7092392" y="4844626"/>
            <a:ext cx="61913" cy="7051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sz="32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itchFamily="34" charset="0"/>
              <a:buChar char="◦"/>
              <a:defRPr sz="2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8460" name="Line 70"/>
          <p:cNvSpPr>
            <a:spLocks noChangeShapeType="1"/>
          </p:cNvSpPr>
          <p:nvPr/>
        </p:nvSpPr>
        <p:spPr bwMode="auto">
          <a:xfrm rot="16200000">
            <a:off x="7373512" y="4727417"/>
            <a:ext cx="60325" cy="171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61" name="Line 71"/>
          <p:cNvSpPr>
            <a:spLocks noChangeShapeType="1"/>
          </p:cNvSpPr>
          <p:nvPr/>
        </p:nvSpPr>
        <p:spPr bwMode="auto">
          <a:xfrm rot="5400000" flipH="1">
            <a:off x="6695186" y="4718750"/>
            <a:ext cx="635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62" name="Line 72"/>
          <p:cNvSpPr>
            <a:spLocks noChangeShapeType="1"/>
          </p:cNvSpPr>
          <p:nvPr/>
        </p:nvSpPr>
        <p:spPr bwMode="auto">
          <a:xfrm rot="16200000" flipV="1">
            <a:off x="7068315" y="4353692"/>
            <a:ext cx="0" cy="67931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63" name="Line 73"/>
          <p:cNvSpPr>
            <a:spLocks noChangeShapeType="1"/>
          </p:cNvSpPr>
          <p:nvPr/>
        </p:nvSpPr>
        <p:spPr bwMode="auto">
          <a:xfrm flipV="1">
            <a:off x="6706299" y="4318701"/>
            <a:ext cx="101468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64" name="Line 74"/>
          <p:cNvSpPr>
            <a:spLocks noChangeShapeType="1"/>
          </p:cNvSpPr>
          <p:nvPr/>
        </p:nvSpPr>
        <p:spPr bwMode="auto">
          <a:xfrm>
            <a:off x="7358100" y="4364738"/>
            <a:ext cx="328480" cy="3857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65" name="Line 75"/>
          <p:cNvSpPr>
            <a:spLocks noChangeShapeType="1"/>
          </p:cNvSpPr>
          <p:nvPr/>
        </p:nvSpPr>
        <p:spPr bwMode="auto">
          <a:xfrm flipH="1">
            <a:off x="8219715" y="4361563"/>
            <a:ext cx="302683" cy="392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8466" name="Object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5648085"/>
              </p:ext>
            </p:extLst>
          </p:nvPr>
        </p:nvGraphicFramePr>
        <p:xfrm>
          <a:off x="8412332" y="3913888"/>
          <a:ext cx="220133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3" imgW="982811" imgH="1208363" progId="MS_ClipArt_Gallery.2">
                  <p:embed/>
                </p:oleObj>
              </mc:Choice>
              <mc:Fallback>
                <p:oleObj name="Clip" r:id="rId13" imgW="982811" imgH="1208363" progId="MS_ClipArt_Gallery.2">
                  <p:embed/>
                  <p:pic>
                    <p:nvPicPr>
                      <p:cNvPr id="0" name="Object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12332" y="3913888"/>
                        <a:ext cx="220133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67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3777363"/>
              </p:ext>
            </p:extLst>
          </p:nvPr>
        </p:nvGraphicFramePr>
        <p:xfrm>
          <a:off x="6964268" y="3994851"/>
          <a:ext cx="220133" cy="23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5" imgW="982811" imgH="1208363" progId="MS_ClipArt_Gallery.2">
                  <p:embed/>
                </p:oleObj>
              </mc:Choice>
              <mc:Fallback>
                <p:oleObj name="Clip" r:id="rId15" imgW="982811" imgH="1208363" progId="MS_ClipArt_Gallery.2">
                  <p:embed/>
                  <p:pic>
                    <p:nvPicPr>
                      <p:cNvPr id="0" name="Object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4268" y="3994851"/>
                        <a:ext cx="220133" cy="239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68" name="Freeform 78"/>
          <p:cNvSpPr>
            <a:spLocks/>
          </p:cNvSpPr>
          <p:nvPr/>
        </p:nvSpPr>
        <p:spPr bwMode="auto">
          <a:xfrm>
            <a:off x="7051978" y="3769425"/>
            <a:ext cx="1466982" cy="304800"/>
          </a:xfrm>
          <a:custGeom>
            <a:avLst/>
            <a:gdLst>
              <a:gd name="T0" fmla="*/ 0 w 972"/>
              <a:gd name="T1" fmla="*/ 2147483647 h 228"/>
              <a:gd name="T2" fmla="*/ 2147483647 w 972"/>
              <a:gd name="T3" fmla="*/ 2147483647 h 228"/>
              <a:gd name="T4" fmla="*/ 2147483647 w 972"/>
              <a:gd name="T5" fmla="*/ 2147483647 h 2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972" h="228">
                <a:moveTo>
                  <a:pt x="0" y="228"/>
                </a:moveTo>
                <a:cubicBezTo>
                  <a:pt x="135" y="123"/>
                  <a:pt x="270" y="18"/>
                  <a:pt x="432" y="9"/>
                </a:cubicBezTo>
                <a:cubicBezTo>
                  <a:pt x="594" y="0"/>
                  <a:pt x="783" y="85"/>
                  <a:pt x="972" y="171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8469" name="Group 79"/>
          <p:cNvGrpSpPr>
            <a:grpSpLocks/>
          </p:cNvGrpSpPr>
          <p:nvPr/>
        </p:nvGrpSpPr>
        <p:grpSpPr bwMode="auto">
          <a:xfrm>
            <a:off x="7340902" y="5191825"/>
            <a:ext cx="440267" cy="427038"/>
            <a:chOff x="2870" y="1518"/>
            <a:chExt cx="292" cy="320"/>
          </a:xfrm>
        </p:grpSpPr>
        <p:graphicFrame>
          <p:nvGraphicFramePr>
            <p:cNvPr id="18623" name="Object 80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6" imgW="826829" imgH="840406" progId="MS_ClipArt_Gallery.2">
                    <p:embed/>
                  </p:oleObj>
                </mc:Choice>
                <mc:Fallback>
                  <p:oleObj name="Clip" r:id="rId16" imgW="826829" imgH="840406" progId="MS_ClipArt_Gallery.2">
                    <p:embed/>
                    <p:pic>
                      <p:nvPicPr>
                        <p:cNvPr id="0" name="Object 8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24" name="Object 81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8" imgW="1268295" imgH="1199426" progId="MS_ClipArt_Gallery.2">
                    <p:embed/>
                  </p:oleObj>
                </mc:Choice>
                <mc:Fallback>
                  <p:oleObj name="Clip" r:id="rId18" imgW="1268295" imgH="1199426" progId="MS_ClipArt_Gallery.2">
                    <p:embed/>
                    <p:pic>
                      <p:nvPicPr>
                        <p:cNvPr id="0" name="Object 8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470" name="Group 82"/>
          <p:cNvGrpSpPr>
            <a:grpSpLocks/>
          </p:cNvGrpSpPr>
          <p:nvPr/>
        </p:nvGrpSpPr>
        <p:grpSpPr bwMode="auto">
          <a:xfrm>
            <a:off x="8183600" y="5223575"/>
            <a:ext cx="440267" cy="427038"/>
            <a:chOff x="2870" y="1518"/>
            <a:chExt cx="292" cy="320"/>
          </a:xfrm>
        </p:grpSpPr>
        <p:graphicFrame>
          <p:nvGraphicFramePr>
            <p:cNvPr id="18621" name="Object 83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20" imgW="826829" imgH="840406" progId="MS_ClipArt_Gallery.2">
                    <p:embed/>
                  </p:oleObj>
                </mc:Choice>
                <mc:Fallback>
                  <p:oleObj name="Clip" r:id="rId20" imgW="826829" imgH="840406" progId="MS_ClipArt_Gallery.2">
                    <p:embed/>
                    <p:pic>
                      <p:nvPicPr>
                        <p:cNvPr id="0" name="Object 8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22" name="Object 84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21" imgW="1268295" imgH="1199426" progId="MS_ClipArt_Gallery.2">
                    <p:embed/>
                  </p:oleObj>
                </mc:Choice>
                <mc:Fallback>
                  <p:oleObj name="Clip" r:id="rId21" imgW="1268295" imgH="1199426" progId="MS_ClipArt_Gallery.2">
                    <p:embed/>
                    <p:pic>
                      <p:nvPicPr>
                        <p:cNvPr id="0" name="Object 8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471" name="Group 85"/>
          <p:cNvGrpSpPr>
            <a:grpSpLocks/>
          </p:cNvGrpSpPr>
          <p:nvPr/>
        </p:nvGrpSpPr>
        <p:grpSpPr bwMode="auto">
          <a:xfrm>
            <a:off x="7734734" y="4939414"/>
            <a:ext cx="411031" cy="376237"/>
            <a:chOff x="4733" y="2082"/>
            <a:chExt cx="272" cy="282"/>
          </a:xfrm>
        </p:grpSpPr>
        <p:graphicFrame>
          <p:nvGraphicFramePr>
            <p:cNvPr id="18619" name="Object 86"/>
            <p:cNvGraphicFramePr>
              <a:graphicFrameLocks noChangeAspect="1"/>
            </p:cNvGraphicFramePr>
            <p:nvPr/>
          </p:nvGraphicFramePr>
          <p:xfrm>
            <a:off x="4733" y="2082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22" imgW="826829" imgH="840406" progId="MS_ClipArt_Gallery.2">
                    <p:embed/>
                  </p:oleObj>
                </mc:Choice>
                <mc:Fallback>
                  <p:oleObj name="Clip" r:id="rId22" imgW="826829" imgH="840406" progId="MS_ClipArt_Gallery.2">
                    <p:embed/>
                    <p:pic>
                      <p:nvPicPr>
                        <p:cNvPr id="0" name="Object 8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33" y="2082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620" name="Rectangle 87"/>
            <p:cNvSpPr>
              <a:spLocks noChangeArrowheads="1"/>
            </p:cNvSpPr>
            <p:nvPr/>
          </p:nvSpPr>
          <p:spPr bwMode="auto">
            <a:xfrm>
              <a:off x="4812" y="2181"/>
              <a:ext cx="192" cy="183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</p:grpSp>
      <p:sp>
        <p:nvSpPr>
          <p:cNvPr id="18472" name="Line 88"/>
          <p:cNvSpPr>
            <a:spLocks noChangeShapeType="1"/>
          </p:cNvSpPr>
          <p:nvPr/>
        </p:nvSpPr>
        <p:spPr bwMode="auto">
          <a:xfrm>
            <a:off x="8066654" y="484257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8473" name="Group 89"/>
          <p:cNvGrpSpPr>
            <a:grpSpLocks/>
          </p:cNvGrpSpPr>
          <p:nvPr/>
        </p:nvGrpSpPr>
        <p:grpSpPr bwMode="auto">
          <a:xfrm>
            <a:off x="8847440" y="4266314"/>
            <a:ext cx="225292" cy="409575"/>
            <a:chOff x="4180" y="783"/>
            <a:chExt cx="150" cy="307"/>
          </a:xfrm>
        </p:grpSpPr>
        <p:sp>
          <p:nvSpPr>
            <p:cNvPr id="18611" name="AutoShape 90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8612" name="Rectangle 91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8613" name="Rectangle 92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8614" name="AutoShape 93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8615" name="Line 94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16" name="Line 95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17" name="Rectangle 96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8618" name="Rectangle 97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</p:grpSp>
      <p:grpSp>
        <p:nvGrpSpPr>
          <p:cNvPr id="18474" name="Group 236"/>
          <p:cNvGrpSpPr>
            <a:grpSpLocks/>
          </p:cNvGrpSpPr>
          <p:nvPr/>
        </p:nvGrpSpPr>
        <p:grpSpPr bwMode="auto">
          <a:xfrm>
            <a:off x="8806166" y="4720339"/>
            <a:ext cx="863335" cy="1260475"/>
            <a:chOff x="5087" y="3051"/>
            <a:chExt cx="502" cy="794"/>
          </a:xfrm>
        </p:grpSpPr>
        <p:sp>
          <p:nvSpPr>
            <p:cNvPr id="18601" name="Freeform 235"/>
            <p:cNvSpPr>
              <a:spLocks/>
            </p:cNvSpPr>
            <p:nvPr/>
          </p:nvSpPr>
          <p:spPr bwMode="auto">
            <a:xfrm>
              <a:off x="5087" y="3051"/>
              <a:ext cx="502" cy="794"/>
            </a:xfrm>
            <a:custGeom>
              <a:avLst/>
              <a:gdLst>
                <a:gd name="T0" fmla="*/ 289 w 502"/>
                <a:gd name="T1" fmla="*/ 9 h 794"/>
                <a:gd name="T2" fmla="*/ 127 w 502"/>
                <a:gd name="T3" fmla="*/ 33 h 794"/>
                <a:gd name="T4" fmla="*/ 25 w 502"/>
                <a:gd name="T5" fmla="*/ 207 h 794"/>
                <a:gd name="T6" fmla="*/ 13 w 502"/>
                <a:gd name="T7" fmla="*/ 621 h 794"/>
                <a:gd name="T8" fmla="*/ 103 w 502"/>
                <a:gd name="T9" fmla="*/ 771 h 794"/>
                <a:gd name="T10" fmla="*/ 271 w 502"/>
                <a:gd name="T11" fmla="*/ 759 h 794"/>
                <a:gd name="T12" fmla="*/ 421 w 502"/>
                <a:gd name="T13" fmla="*/ 735 h 794"/>
                <a:gd name="T14" fmla="*/ 469 w 502"/>
                <a:gd name="T15" fmla="*/ 579 h 794"/>
                <a:gd name="T16" fmla="*/ 487 w 502"/>
                <a:gd name="T17" fmla="*/ 471 h 794"/>
                <a:gd name="T18" fmla="*/ 469 w 502"/>
                <a:gd name="T19" fmla="*/ 87 h 794"/>
                <a:gd name="T20" fmla="*/ 289 w 502"/>
                <a:gd name="T21" fmla="*/ 9 h 79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02" h="794">
                  <a:moveTo>
                    <a:pt x="289" y="9"/>
                  </a:moveTo>
                  <a:cubicBezTo>
                    <a:pt x="232" y="0"/>
                    <a:pt x="171" y="0"/>
                    <a:pt x="127" y="33"/>
                  </a:cubicBezTo>
                  <a:cubicBezTo>
                    <a:pt x="83" y="66"/>
                    <a:pt x="44" y="109"/>
                    <a:pt x="25" y="207"/>
                  </a:cubicBezTo>
                  <a:cubicBezTo>
                    <a:pt x="6" y="305"/>
                    <a:pt x="0" y="527"/>
                    <a:pt x="13" y="621"/>
                  </a:cubicBezTo>
                  <a:cubicBezTo>
                    <a:pt x="26" y="715"/>
                    <a:pt x="60" y="748"/>
                    <a:pt x="103" y="771"/>
                  </a:cubicBezTo>
                  <a:cubicBezTo>
                    <a:pt x="146" y="794"/>
                    <a:pt x="218" y="765"/>
                    <a:pt x="271" y="759"/>
                  </a:cubicBezTo>
                  <a:cubicBezTo>
                    <a:pt x="324" y="753"/>
                    <a:pt x="388" y="765"/>
                    <a:pt x="421" y="735"/>
                  </a:cubicBezTo>
                  <a:cubicBezTo>
                    <a:pt x="454" y="705"/>
                    <a:pt x="458" y="623"/>
                    <a:pt x="469" y="579"/>
                  </a:cubicBezTo>
                  <a:cubicBezTo>
                    <a:pt x="480" y="535"/>
                    <a:pt x="487" y="553"/>
                    <a:pt x="487" y="471"/>
                  </a:cubicBezTo>
                  <a:cubicBezTo>
                    <a:pt x="487" y="389"/>
                    <a:pt x="502" y="164"/>
                    <a:pt x="469" y="87"/>
                  </a:cubicBezTo>
                  <a:cubicBezTo>
                    <a:pt x="436" y="10"/>
                    <a:pt x="346" y="18"/>
                    <a:pt x="289" y="9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8602" name="Group 234"/>
            <p:cNvGrpSpPr>
              <a:grpSpLocks/>
            </p:cNvGrpSpPr>
            <p:nvPr/>
          </p:nvGrpSpPr>
          <p:grpSpPr bwMode="auto">
            <a:xfrm>
              <a:off x="5157" y="3111"/>
              <a:ext cx="347" cy="654"/>
              <a:chOff x="4935" y="2925"/>
              <a:chExt cx="347" cy="654"/>
            </a:xfrm>
          </p:grpSpPr>
          <p:sp>
            <p:nvSpPr>
              <p:cNvPr id="18603" name="AutoShape 99"/>
              <p:cNvSpPr>
                <a:spLocks noChangeArrowheads="1"/>
              </p:cNvSpPr>
              <p:nvPr/>
            </p:nvSpPr>
            <p:spPr bwMode="auto">
              <a:xfrm>
                <a:off x="4935" y="3428"/>
                <a:ext cx="347" cy="151"/>
              </a:xfrm>
              <a:prstGeom prst="parallelogram">
                <a:avLst>
                  <a:gd name="adj" fmla="val 88527"/>
                </a:avLst>
              </a:prstGeom>
              <a:solidFill>
                <a:srgbClr val="33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8604" name="Rectangle 100"/>
              <p:cNvSpPr>
                <a:spLocks noChangeArrowheads="1"/>
              </p:cNvSpPr>
              <p:nvPr/>
            </p:nvSpPr>
            <p:spPr bwMode="auto">
              <a:xfrm>
                <a:off x="5111" y="2929"/>
                <a:ext cx="165" cy="503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8605" name="Rectangle 101"/>
              <p:cNvSpPr>
                <a:spLocks noChangeArrowheads="1"/>
              </p:cNvSpPr>
              <p:nvPr/>
            </p:nvSpPr>
            <p:spPr bwMode="auto">
              <a:xfrm>
                <a:off x="4937" y="3072"/>
                <a:ext cx="220" cy="503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8606" name="AutoShape 102"/>
              <p:cNvSpPr>
                <a:spLocks noChangeArrowheads="1"/>
              </p:cNvSpPr>
              <p:nvPr/>
            </p:nvSpPr>
            <p:spPr bwMode="auto">
              <a:xfrm>
                <a:off x="4935" y="2925"/>
                <a:ext cx="347" cy="151"/>
              </a:xfrm>
              <a:prstGeom prst="parallelogram">
                <a:avLst>
                  <a:gd name="adj" fmla="val 8852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8607" name="Line 103"/>
              <p:cNvSpPr>
                <a:spLocks noChangeShapeType="1"/>
              </p:cNvSpPr>
              <p:nvPr/>
            </p:nvSpPr>
            <p:spPr bwMode="auto">
              <a:xfrm>
                <a:off x="5282" y="2936"/>
                <a:ext cx="0" cy="4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08" name="Line 104"/>
              <p:cNvSpPr>
                <a:spLocks noChangeShapeType="1"/>
              </p:cNvSpPr>
              <p:nvPr/>
            </p:nvSpPr>
            <p:spPr bwMode="auto">
              <a:xfrm flipH="1">
                <a:off x="5157" y="3428"/>
                <a:ext cx="125" cy="14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09" name="Rectangle 105"/>
              <p:cNvSpPr>
                <a:spLocks noChangeArrowheads="1"/>
              </p:cNvSpPr>
              <p:nvPr/>
            </p:nvSpPr>
            <p:spPr bwMode="auto">
              <a:xfrm>
                <a:off x="4965" y="3138"/>
                <a:ext cx="146" cy="290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8610" name="Rectangle 106"/>
              <p:cNvSpPr>
                <a:spLocks noChangeArrowheads="1"/>
              </p:cNvSpPr>
              <p:nvPr/>
            </p:nvSpPr>
            <p:spPr bwMode="auto">
              <a:xfrm>
                <a:off x="4986" y="3225"/>
                <a:ext cx="111" cy="1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</p:grpSp>
      </p:grpSp>
      <p:sp>
        <p:nvSpPr>
          <p:cNvPr id="18475" name="Line 107"/>
          <p:cNvSpPr>
            <a:spLocks noChangeShapeType="1"/>
          </p:cNvSpPr>
          <p:nvPr/>
        </p:nvSpPr>
        <p:spPr bwMode="auto">
          <a:xfrm rot="5400000" flipH="1">
            <a:off x="8454136" y="4640169"/>
            <a:ext cx="6111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76" name="Line 108"/>
          <p:cNvSpPr>
            <a:spLocks noChangeShapeType="1"/>
          </p:cNvSpPr>
          <p:nvPr/>
        </p:nvSpPr>
        <p:spPr bwMode="auto">
          <a:xfrm rot="16200000">
            <a:off x="8812184" y="4888282"/>
            <a:ext cx="0" cy="1117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77" name="Line 109"/>
          <p:cNvSpPr>
            <a:spLocks noChangeShapeType="1"/>
          </p:cNvSpPr>
          <p:nvPr/>
        </p:nvSpPr>
        <p:spPr bwMode="auto">
          <a:xfrm rot="16200000">
            <a:off x="8801005" y="4419771"/>
            <a:ext cx="0" cy="9630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78" name="Line 110"/>
          <p:cNvSpPr>
            <a:spLocks noChangeShapeType="1"/>
          </p:cNvSpPr>
          <p:nvPr/>
        </p:nvSpPr>
        <p:spPr bwMode="auto">
          <a:xfrm flipV="1">
            <a:off x="7370138" y="2564513"/>
            <a:ext cx="497020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79" name="Line 111"/>
          <p:cNvSpPr>
            <a:spLocks noChangeShapeType="1"/>
          </p:cNvSpPr>
          <p:nvPr/>
        </p:nvSpPr>
        <p:spPr bwMode="auto">
          <a:xfrm>
            <a:off x="8383097" y="2548638"/>
            <a:ext cx="526256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80" name="Line 112"/>
          <p:cNvSpPr>
            <a:spLocks noChangeShapeType="1"/>
          </p:cNvSpPr>
          <p:nvPr/>
        </p:nvSpPr>
        <p:spPr bwMode="auto">
          <a:xfrm flipH="1">
            <a:off x="8945468" y="2885189"/>
            <a:ext cx="261408" cy="6810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81" name="Line 113"/>
          <p:cNvSpPr>
            <a:spLocks noChangeShapeType="1"/>
          </p:cNvSpPr>
          <p:nvPr/>
        </p:nvSpPr>
        <p:spPr bwMode="auto">
          <a:xfrm>
            <a:off x="8111369" y="2661350"/>
            <a:ext cx="0" cy="43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82" name="Line 114"/>
          <p:cNvSpPr>
            <a:spLocks noChangeShapeType="1"/>
          </p:cNvSpPr>
          <p:nvPr/>
        </p:nvSpPr>
        <p:spPr bwMode="auto">
          <a:xfrm>
            <a:off x="8138886" y="3309050"/>
            <a:ext cx="579569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83" name="Line 115"/>
          <p:cNvSpPr>
            <a:spLocks noChangeShapeType="1"/>
          </p:cNvSpPr>
          <p:nvPr/>
        </p:nvSpPr>
        <p:spPr bwMode="auto">
          <a:xfrm flipH="1">
            <a:off x="8637625" y="3774188"/>
            <a:ext cx="288925" cy="3603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84" name="Line 116"/>
          <p:cNvSpPr>
            <a:spLocks noChangeShapeType="1"/>
          </p:cNvSpPr>
          <p:nvPr/>
        </p:nvSpPr>
        <p:spPr bwMode="auto">
          <a:xfrm flipH="1">
            <a:off x="8391694" y="2853439"/>
            <a:ext cx="607087" cy="384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85" name="Line 117"/>
          <p:cNvSpPr>
            <a:spLocks noChangeShapeType="1"/>
          </p:cNvSpPr>
          <p:nvPr/>
        </p:nvSpPr>
        <p:spPr bwMode="auto">
          <a:xfrm flipH="1">
            <a:off x="8402013" y="2293050"/>
            <a:ext cx="380075" cy="255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86" name="Line 118"/>
          <p:cNvSpPr>
            <a:spLocks noChangeShapeType="1"/>
          </p:cNvSpPr>
          <p:nvPr/>
        </p:nvSpPr>
        <p:spPr bwMode="auto">
          <a:xfrm flipH="1">
            <a:off x="9179360" y="2469263"/>
            <a:ext cx="218414" cy="176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8487" name="Group 119"/>
          <p:cNvGrpSpPr>
            <a:grpSpLocks/>
          </p:cNvGrpSpPr>
          <p:nvPr/>
        </p:nvGrpSpPr>
        <p:grpSpPr bwMode="auto">
          <a:xfrm>
            <a:off x="6807767" y="2661351"/>
            <a:ext cx="543454" cy="233363"/>
            <a:chOff x="3600" y="219"/>
            <a:chExt cx="360" cy="175"/>
          </a:xfrm>
        </p:grpSpPr>
        <p:sp>
          <p:nvSpPr>
            <p:cNvPr id="18588" name="Oval 120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8589" name="Line 121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90" name="Line 122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91" name="Rectangle 123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noProof="1">
                <a:latin typeface="Times New Roman" pitchFamily="18" charset="0"/>
              </a:endParaRPr>
            </a:p>
          </p:txBody>
        </p:sp>
        <p:sp>
          <p:nvSpPr>
            <p:cNvPr id="18592" name="Oval 124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grpSp>
          <p:nvGrpSpPr>
            <p:cNvPr id="18593" name="Group 125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8598" name="Line 12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99" name="Line 12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00" name="Line 12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594" name="Group 129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8595" name="Line 13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96" name="Line 13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97" name="Line 13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8488" name="Group 133"/>
          <p:cNvGrpSpPr>
            <a:grpSpLocks/>
          </p:cNvGrpSpPr>
          <p:nvPr/>
        </p:nvGrpSpPr>
        <p:grpSpPr bwMode="auto">
          <a:xfrm>
            <a:off x="7839642" y="2432751"/>
            <a:ext cx="543454" cy="233363"/>
            <a:chOff x="3600" y="219"/>
            <a:chExt cx="360" cy="175"/>
          </a:xfrm>
        </p:grpSpPr>
        <p:sp>
          <p:nvSpPr>
            <p:cNvPr id="18575" name="Oval 134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8576" name="Line 135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77" name="Line 136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78" name="Rectangle 137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noProof="1">
                <a:latin typeface="Times New Roman" pitchFamily="18" charset="0"/>
              </a:endParaRPr>
            </a:p>
          </p:txBody>
        </p:sp>
        <p:sp>
          <p:nvSpPr>
            <p:cNvPr id="18579" name="Oval 138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grpSp>
          <p:nvGrpSpPr>
            <p:cNvPr id="18580" name="Group 139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8585" name="Line 14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86" name="Line 14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87" name="Line 14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581" name="Group 143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8582" name="Line 14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83" name="Line 14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84" name="Line 14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8489" name="Group 147"/>
          <p:cNvGrpSpPr>
            <a:grpSpLocks/>
          </p:cNvGrpSpPr>
          <p:nvPr/>
        </p:nvGrpSpPr>
        <p:grpSpPr bwMode="auto">
          <a:xfrm>
            <a:off x="7858559" y="3089976"/>
            <a:ext cx="543454" cy="233363"/>
            <a:chOff x="3600" y="219"/>
            <a:chExt cx="360" cy="175"/>
          </a:xfrm>
        </p:grpSpPr>
        <p:sp>
          <p:nvSpPr>
            <p:cNvPr id="18562" name="Oval 148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8563" name="Line 149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64" name="Line 150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65" name="Rectangle 151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noProof="1">
                <a:latin typeface="Times New Roman" pitchFamily="18" charset="0"/>
              </a:endParaRPr>
            </a:p>
          </p:txBody>
        </p:sp>
        <p:sp>
          <p:nvSpPr>
            <p:cNvPr id="18566" name="Oval 152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grpSp>
          <p:nvGrpSpPr>
            <p:cNvPr id="18567" name="Group 153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8572" name="Line 15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73" name="Line 15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74" name="Line 15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568" name="Group 157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8569" name="Line 15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70" name="Line 15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71" name="Line 16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8490" name="Group 161"/>
          <p:cNvGrpSpPr>
            <a:grpSpLocks/>
          </p:cNvGrpSpPr>
          <p:nvPr/>
        </p:nvGrpSpPr>
        <p:grpSpPr bwMode="auto">
          <a:xfrm>
            <a:off x="8909352" y="2640713"/>
            <a:ext cx="541734" cy="233362"/>
            <a:chOff x="3600" y="219"/>
            <a:chExt cx="360" cy="175"/>
          </a:xfrm>
        </p:grpSpPr>
        <p:sp>
          <p:nvSpPr>
            <p:cNvPr id="18549" name="Oval 162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8550" name="Line 163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51" name="Line 164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52" name="Rectangle 165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noProof="1">
                <a:latin typeface="Times New Roman" pitchFamily="18" charset="0"/>
              </a:endParaRPr>
            </a:p>
          </p:txBody>
        </p:sp>
        <p:sp>
          <p:nvSpPr>
            <p:cNvPr id="18553" name="Oval 166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grpSp>
          <p:nvGrpSpPr>
            <p:cNvPr id="18554" name="Group 167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8559" name="Line 16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60" name="Line 16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61" name="Line 17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555" name="Group 171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8556" name="Line 17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57" name="Line 17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58" name="Line 17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8491" name="Group 175"/>
          <p:cNvGrpSpPr>
            <a:grpSpLocks/>
          </p:cNvGrpSpPr>
          <p:nvPr/>
        </p:nvGrpSpPr>
        <p:grpSpPr bwMode="auto">
          <a:xfrm>
            <a:off x="8699538" y="3537650"/>
            <a:ext cx="543454" cy="233363"/>
            <a:chOff x="3600" y="219"/>
            <a:chExt cx="360" cy="175"/>
          </a:xfrm>
        </p:grpSpPr>
        <p:sp>
          <p:nvSpPr>
            <p:cNvPr id="18536" name="Oval 176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8537" name="Line 177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38" name="Line 178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39" name="Rectangle 179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noProof="1">
                <a:latin typeface="Times New Roman" pitchFamily="18" charset="0"/>
              </a:endParaRPr>
            </a:p>
          </p:txBody>
        </p:sp>
        <p:sp>
          <p:nvSpPr>
            <p:cNvPr id="18540" name="Oval 180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grpSp>
          <p:nvGrpSpPr>
            <p:cNvPr id="18541" name="Group 181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8546" name="Line 18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47" name="Line 18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48" name="Line 18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542" name="Group 185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8543" name="Line 18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44" name="Line 18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45" name="Line 18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8492" name="Group 189"/>
          <p:cNvGrpSpPr>
            <a:grpSpLocks/>
          </p:cNvGrpSpPr>
          <p:nvPr/>
        </p:nvGrpSpPr>
        <p:grpSpPr bwMode="auto">
          <a:xfrm>
            <a:off x="8338382" y="4121850"/>
            <a:ext cx="543454" cy="234950"/>
            <a:chOff x="3600" y="219"/>
            <a:chExt cx="360" cy="175"/>
          </a:xfrm>
        </p:grpSpPr>
        <p:sp>
          <p:nvSpPr>
            <p:cNvPr id="18523" name="Oval 190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8524" name="Line 191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25" name="Line 192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26" name="Rectangle 193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noProof="1">
                <a:latin typeface="Times New Roman" pitchFamily="18" charset="0"/>
              </a:endParaRPr>
            </a:p>
          </p:txBody>
        </p:sp>
        <p:sp>
          <p:nvSpPr>
            <p:cNvPr id="18527" name="Oval 194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grpSp>
          <p:nvGrpSpPr>
            <p:cNvPr id="18528" name="Group 195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8533" name="Line 19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34" name="Line 19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35" name="Line 19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529" name="Group 199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8530" name="Line 20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31" name="Line 20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32" name="Line 20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8493" name="Group 203"/>
          <p:cNvGrpSpPr>
            <a:grpSpLocks/>
          </p:cNvGrpSpPr>
          <p:nvPr/>
        </p:nvGrpSpPr>
        <p:grpSpPr bwMode="auto">
          <a:xfrm>
            <a:off x="7677981" y="4610801"/>
            <a:ext cx="541734" cy="233363"/>
            <a:chOff x="3600" y="219"/>
            <a:chExt cx="360" cy="175"/>
          </a:xfrm>
        </p:grpSpPr>
        <p:sp>
          <p:nvSpPr>
            <p:cNvPr id="18510" name="Oval 204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8511" name="Line 205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12" name="Line 206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13" name="Rectangle 207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noProof="1">
                <a:latin typeface="Times New Roman" pitchFamily="18" charset="0"/>
              </a:endParaRPr>
            </a:p>
          </p:txBody>
        </p:sp>
        <p:sp>
          <p:nvSpPr>
            <p:cNvPr id="18514" name="Oval 208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grpSp>
          <p:nvGrpSpPr>
            <p:cNvPr id="18515" name="Group 209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8520" name="Line 21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21" name="Line 21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22" name="Line 21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516" name="Group 213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8517" name="Line 21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18" name="Line 21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19" name="Line 21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8494" name="Group 217"/>
          <p:cNvGrpSpPr>
            <a:grpSpLocks/>
          </p:cNvGrpSpPr>
          <p:nvPr/>
        </p:nvGrpSpPr>
        <p:grpSpPr bwMode="auto">
          <a:xfrm>
            <a:off x="6807767" y="4234563"/>
            <a:ext cx="543454" cy="233362"/>
            <a:chOff x="3600" y="219"/>
            <a:chExt cx="360" cy="175"/>
          </a:xfrm>
        </p:grpSpPr>
        <p:sp>
          <p:nvSpPr>
            <p:cNvPr id="18497" name="Oval 218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8498" name="Line 219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99" name="Line 220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00" name="Rectangle 221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noProof="1">
                <a:latin typeface="Times New Roman" pitchFamily="18" charset="0"/>
              </a:endParaRPr>
            </a:p>
          </p:txBody>
        </p:sp>
        <p:sp>
          <p:nvSpPr>
            <p:cNvPr id="18501" name="Oval 222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grpSp>
          <p:nvGrpSpPr>
            <p:cNvPr id="18502" name="Group 223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8507" name="Line 22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08" name="Line 22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09" name="Line 22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503" name="Group 227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8504" name="Line 22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05" name="Line 22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06" name="Line 23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8495" name="Freeform 10"/>
          <p:cNvSpPr>
            <a:spLocks/>
          </p:cNvSpPr>
          <p:nvPr/>
        </p:nvSpPr>
        <p:spPr bwMode="auto">
          <a:xfrm>
            <a:off x="6186921" y="2334325"/>
            <a:ext cx="2951163" cy="2447925"/>
          </a:xfrm>
          <a:custGeom>
            <a:avLst/>
            <a:gdLst>
              <a:gd name="T0" fmla="*/ 0 w 1716"/>
              <a:gd name="T1" fmla="*/ 0 h 1542"/>
              <a:gd name="T2" fmla="*/ 2147483647 w 1716"/>
              <a:gd name="T3" fmla="*/ 2147483647 h 1542"/>
              <a:gd name="T4" fmla="*/ 2147483647 w 1716"/>
              <a:gd name="T5" fmla="*/ 2147483647 h 1542"/>
              <a:gd name="T6" fmla="*/ 2147483647 w 1716"/>
              <a:gd name="T7" fmla="*/ 2147483647 h 1542"/>
              <a:gd name="T8" fmla="*/ 2147483647 w 1716"/>
              <a:gd name="T9" fmla="*/ 2147483647 h 15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16" h="1542">
                <a:moveTo>
                  <a:pt x="0" y="0"/>
                </a:moveTo>
                <a:cubicBezTo>
                  <a:pt x="62" y="7"/>
                  <a:pt x="230" y="4"/>
                  <a:pt x="372" y="42"/>
                </a:cubicBezTo>
                <a:cubicBezTo>
                  <a:pt x="514" y="80"/>
                  <a:pt x="672" y="114"/>
                  <a:pt x="852" y="228"/>
                </a:cubicBezTo>
                <a:cubicBezTo>
                  <a:pt x="1032" y="342"/>
                  <a:pt x="1308" y="507"/>
                  <a:pt x="1452" y="726"/>
                </a:cubicBezTo>
                <a:cubicBezTo>
                  <a:pt x="1596" y="945"/>
                  <a:pt x="1661" y="1372"/>
                  <a:pt x="1716" y="1542"/>
                </a:cubicBezTo>
              </a:path>
            </a:pathLst>
          </a:custGeom>
          <a:noFill/>
          <a:ln w="76200" cmpd="sng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96" name="Line 237"/>
          <p:cNvSpPr>
            <a:spLocks noChangeShapeType="1"/>
          </p:cNvSpPr>
          <p:nvPr/>
        </p:nvSpPr>
        <p:spPr bwMode="auto">
          <a:xfrm flipV="1">
            <a:off x="7074334" y="4466338"/>
            <a:ext cx="1720" cy="2206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29" name="Picture 2" descr="underline_base"/>
          <p:cNvPicPr>
            <a:picLocks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009" y="914559"/>
            <a:ext cx="49512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66316" y="196851"/>
            <a:ext cx="9080500" cy="835025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ea typeface="ＭＳ Ｐゴシック" pitchFamily="34" charset="-128"/>
              </a:rPr>
              <a:t>Access networks and physical media</a:t>
            </a:r>
            <a:endParaRPr lang="en-US" altLang="en-US" dirty="0">
              <a:ea typeface="ＭＳ Ｐゴシック" pitchFamily="34" charset="-128"/>
            </a:endParaRP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50082" y="1371600"/>
            <a:ext cx="4344194" cy="5010150"/>
          </a:xfrm>
        </p:spPr>
        <p:txBody>
          <a:bodyPr>
            <a:normAutofit/>
          </a:bodyPr>
          <a:lstStyle/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</a:rPr>
              <a:t>Q: How to connect end systems to edge router?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b="1" dirty="0"/>
              <a:t>Residential access </a:t>
            </a:r>
            <a:r>
              <a:rPr lang="en-US" sz="2400" dirty="0"/>
              <a:t>networks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b="1" dirty="0"/>
              <a:t>Institutional access </a:t>
            </a:r>
            <a:r>
              <a:rPr lang="en-US" sz="2400" dirty="0"/>
              <a:t>networks (school, company)</a:t>
            </a:r>
          </a:p>
          <a:p>
            <a:pPr marL="287338" indent="-287338" eaLnBrk="1" hangingPunct="1">
              <a:spcAft>
                <a:spcPct val="30000"/>
              </a:spcAft>
              <a:buFont typeface="Wingdings" charset="2"/>
              <a:buChar char="§"/>
              <a:defRPr/>
            </a:pPr>
            <a:r>
              <a:rPr lang="en-US" sz="2400" dirty="0"/>
              <a:t>mobile access networks</a:t>
            </a:r>
            <a:endParaRPr lang="en-US" sz="2400" dirty="0">
              <a:solidFill>
                <a:srgbClr val="FF0000"/>
              </a:solidFill>
            </a:endParaRPr>
          </a:p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</a:rPr>
              <a:t>keep in mind: 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/>
              <a:t>bandwidth (</a:t>
            </a:r>
            <a:r>
              <a:rPr lang="en-US" sz="2400" dirty="0">
                <a:solidFill>
                  <a:srgbClr val="0054FD"/>
                </a:solidFill>
              </a:rPr>
              <a:t>bits per second</a:t>
            </a:r>
            <a:r>
              <a:rPr lang="en-US" sz="2400" dirty="0"/>
              <a:t>) of access network?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/>
              <a:t>shared or dedicated?</a:t>
            </a:r>
          </a:p>
        </p:txBody>
      </p:sp>
      <p:pic>
        <p:nvPicPr>
          <p:cNvPr id="37892" name="Picture 91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546" y="830263"/>
            <a:ext cx="7427780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3C2454E8-83F5-4712-BEDD-B405FF378087}" type="slidenum">
              <a:rPr lang="en-US" altLang="en-US" sz="1200">
                <a:latin typeface="Tahoma" pitchFamily="34" charset="0"/>
              </a:rPr>
              <a:pPr/>
              <a:t>16</a:t>
            </a:fld>
            <a:endParaRPr lang="en-US" altLang="en-US" sz="1200">
              <a:latin typeface="Tahoma" pitchFamily="34" charset="0"/>
            </a:endParaRPr>
          </a:p>
        </p:txBody>
      </p:sp>
      <p:grpSp>
        <p:nvGrpSpPr>
          <p:cNvPr id="37894" name="Group 2"/>
          <p:cNvGrpSpPr>
            <a:grpSpLocks/>
          </p:cNvGrpSpPr>
          <p:nvPr/>
        </p:nvGrpSpPr>
        <p:grpSpPr bwMode="auto">
          <a:xfrm>
            <a:off x="5635759" y="1546226"/>
            <a:ext cx="3847173" cy="4449763"/>
            <a:chOff x="5202238" y="1546225"/>
            <a:chExt cx="3551237" cy="4450443"/>
          </a:xfrm>
        </p:grpSpPr>
        <p:sp>
          <p:nvSpPr>
            <p:cNvPr id="37895" name="Freeform 665"/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7896" name="Group 666"/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38461" name="Rectangle 66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462" name="AutoShape 66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37897" name="Freeform 669"/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898" name="Line 670"/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99" name="Line 671"/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0" name="Line 672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1" name="Line 674"/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02" name="Line 675"/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03" name="Line 678"/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04" name="Line 679"/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05" name="Line 680"/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06" name="Line 682"/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07" name="Line 683"/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37908" name="Picture 684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09" name="Line 685"/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10" name="Line 686"/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37911" name="Picture 708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12" name="Freeform 709"/>
            <p:cNvSpPr>
              <a:spLocks/>
            </p:cNvSpPr>
            <p:nvPr/>
          </p:nvSpPr>
          <p:spPr bwMode="auto">
            <a:xfrm>
              <a:off x="7015163" y="3530600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13" name="Freeform 710"/>
            <p:cNvSpPr>
              <a:spLocks/>
            </p:cNvSpPr>
            <p:nvPr/>
          </p:nvSpPr>
          <p:spPr bwMode="auto">
            <a:xfrm>
              <a:off x="7023100" y="2005013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14" name="Line 711"/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15" name="Line 712"/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16" name="Line 713"/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17" name="Line 714"/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18" name="Line 715"/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19" name="Line 716"/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20" name="Line 717"/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21" name="Line 718"/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22" name="Line 719"/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23" name="Line 720"/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24" name="Line 721"/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25" name="Line 722"/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26" name="Line 723"/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27" name="Line 724"/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28" name="Line 725"/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29" name="Line 726"/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30" name="Line 727"/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31" name="Line 728"/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32" name="Oval 407"/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37933" name="Rectangle 410"/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37934" name="Oval 411"/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grpSp>
          <p:nvGrpSpPr>
            <p:cNvPr id="37935" name="Group 732"/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38459" name="Freeform 7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60" name="Freeform 7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7936" name="Line 735"/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37" name="Line 736"/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7938" name="Group 737"/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3845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845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845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38454" name="Group 74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57" name="Freeform 7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458" name="Freeform 7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455" name="Line 74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56" name="Line 74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39" name="Group 746"/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3844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844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844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38446" name="Group 75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49" name="Freeform 7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450" name="Freeform 7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447" name="Line 75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48" name="Line 75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40" name="Group 755"/>
            <p:cNvGrpSpPr>
              <a:grpSpLocks/>
            </p:cNvGrpSpPr>
            <p:nvPr/>
          </p:nvGrpSpPr>
          <p:grpSpPr bwMode="auto">
            <a:xfrm>
              <a:off x="7762875" y="2759075"/>
              <a:ext cx="390525" cy="174625"/>
              <a:chOff x="4334" y="1470"/>
              <a:chExt cx="246" cy="107"/>
            </a:xfrm>
          </p:grpSpPr>
          <p:sp>
            <p:nvSpPr>
              <p:cNvPr id="3843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843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843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38438" name="Group 75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41" name="Freeform 7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442" name="Freeform 7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439" name="Line 76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40" name="Line 76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41" name="Group 764"/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3842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842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842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38430" name="Group 76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33" name="Freeform 7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434" name="Freeform 7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431" name="Line 77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32" name="Line 77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7942" name="Line 782"/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7943" name="Group 801"/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3841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842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842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38422" name="Group 80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25" name="Freeform 80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426" name="Freeform 80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423" name="Line 80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24" name="Line 80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44" name="Group 810"/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3841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841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841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38414" name="Group 81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17" name="Freeform 81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418" name="Freeform 81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415" name="Line 81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16" name="Line 81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45" name="Group 819"/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3840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840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840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38406" name="Group 82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09" name="Freeform 82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410" name="Freeform 82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407" name="Line 82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08" name="Line 82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46" name="Group 828"/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3839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839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839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38398" name="Group 83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01" name="Freeform 83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402" name="Freeform 83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399" name="Line 83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00" name="Line 83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47" name="Group 837"/>
            <p:cNvGrpSpPr>
              <a:grpSpLocks/>
            </p:cNvGrpSpPr>
            <p:nvPr/>
          </p:nvGrpSpPr>
          <p:grpSpPr bwMode="auto">
            <a:xfrm>
              <a:off x="6024563" y="1744663"/>
              <a:ext cx="517525" cy="508000"/>
              <a:chOff x="2922" y="1424"/>
              <a:chExt cx="326" cy="320"/>
            </a:xfrm>
          </p:grpSpPr>
          <p:sp>
            <p:nvSpPr>
              <p:cNvPr id="38387" name="Oval 838"/>
              <p:cNvSpPr>
                <a:spLocks noChangeArrowheads="1"/>
              </p:cNvSpPr>
              <p:nvPr/>
            </p:nvSpPr>
            <p:spPr bwMode="auto">
              <a:xfrm>
                <a:off x="2922" y="1445"/>
                <a:ext cx="326" cy="28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8388" name="Group 839"/>
              <p:cNvGrpSpPr>
                <a:grpSpLocks/>
              </p:cNvGrpSpPr>
              <p:nvPr/>
            </p:nvGrpSpPr>
            <p:grpSpPr bwMode="auto">
              <a:xfrm>
                <a:off x="2949" y="1424"/>
                <a:ext cx="265" cy="280"/>
                <a:chOff x="2949" y="1424"/>
                <a:chExt cx="265" cy="280"/>
              </a:xfrm>
            </p:grpSpPr>
            <p:sp>
              <p:nvSpPr>
                <p:cNvPr id="38390" name="Oval 840"/>
                <p:cNvSpPr>
                  <a:spLocks noChangeArrowheads="1"/>
                </p:cNvSpPr>
                <p:nvPr/>
              </p:nvSpPr>
              <p:spPr bwMode="auto">
                <a:xfrm>
                  <a:off x="3030" y="1545"/>
                  <a:ext cx="107" cy="92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8391" name="Oval 841"/>
                <p:cNvSpPr>
                  <a:spLocks noChangeArrowheads="1"/>
                </p:cNvSpPr>
                <p:nvPr/>
              </p:nvSpPr>
              <p:spPr bwMode="auto">
                <a:xfrm>
                  <a:off x="3006" y="1525"/>
                  <a:ext cx="154" cy="131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8392" name="Oval 842"/>
                <p:cNvSpPr>
                  <a:spLocks noChangeArrowheads="1"/>
                </p:cNvSpPr>
                <p:nvPr/>
              </p:nvSpPr>
              <p:spPr bwMode="auto">
                <a:xfrm>
                  <a:off x="2983" y="1501"/>
                  <a:ext cx="203" cy="179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8393" name="Oval 843"/>
                <p:cNvSpPr>
                  <a:spLocks noChangeArrowheads="1"/>
                </p:cNvSpPr>
                <p:nvPr/>
              </p:nvSpPr>
              <p:spPr bwMode="auto">
                <a:xfrm>
                  <a:off x="2949" y="1476"/>
                  <a:ext cx="265" cy="228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8394" name="Freeform 844"/>
                <p:cNvSpPr>
                  <a:spLocks/>
                </p:cNvSpPr>
                <p:nvPr/>
              </p:nvSpPr>
              <p:spPr bwMode="auto">
                <a:xfrm flipV="1">
                  <a:off x="2987" y="1424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180"/>
                    <a:gd name="T31" fmla="*/ 0 h 956"/>
                    <a:gd name="T32" fmla="*/ 1180 w 1180"/>
                    <a:gd name="T33" fmla="*/ 956 h 95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rgbClr val="33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9050" cmpd="sng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389" name="Freeform 845"/>
              <p:cNvSpPr>
                <a:spLocks/>
              </p:cNvSpPr>
              <p:nvPr/>
            </p:nvSpPr>
            <p:spPr bwMode="auto">
              <a:xfrm>
                <a:off x="2995" y="1615"/>
                <a:ext cx="178" cy="129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180"/>
                  <a:gd name="T31" fmla="*/ 0 h 956"/>
                  <a:gd name="T32" fmla="*/ 1180 w 1180"/>
                  <a:gd name="T33" fmla="*/ 956 h 95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 cmpd="sng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48" name="Group 846"/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38371" name="Line 270"/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372" name="Line 271"/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373" name="Line 272"/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374" name="Line 273"/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375" name="Line 274"/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376" name="Line 275"/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377" name="Line 276"/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378" name="Line 277"/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379" name="Line 278"/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380" name="Line 279"/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381" name="Line 280"/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382" name="Line 281"/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383" name="Line 282"/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384" name="Line 283"/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385" name="Line 284"/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386" name="Oval 862"/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37949" name="Group 863"/>
            <p:cNvGrpSpPr>
              <a:grpSpLocks/>
            </p:cNvGrpSpPr>
            <p:nvPr/>
          </p:nvGrpSpPr>
          <p:grpSpPr bwMode="auto">
            <a:xfrm>
              <a:off x="5318125" y="1997075"/>
              <a:ext cx="519113" cy="128588"/>
              <a:chOff x="2199" y="955"/>
              <a:chExt cx="2547" cy="506"/>
            </a:xfrm>
          </p:grpSpPr>
          <p:sp>
            <p:nvSpPr>
              <p:cNvPr id="38365" name="Freeform 864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66" name="Freeform 865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67" name="Freeform 866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68" name="Freeform 867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69" name="Freeform 868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70" name="Freeform 869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50" name="Group 870"/>
            <p:cNvGrpSpPr>
              <a:grpSpLocks/>
            </p:cNvGrpSpPr>
            <p:nvPr/>
          </p:nvGrpSpPr>
          <p:grpSpPr bwMode="auto">
            <a:xfrm>
              <a:off x="6554788" y="1662113"/>
              <a:ext cx="477837" cy="107950"/>
              <a:chOff x="2199" y="955"/>
              <a:chExt cx="2547" cy="506"/>
            </a:xfrm>
          </p:grpSpPr>
          <p:sp>
            <p:nvSpPr>
              <p:cNvPr id="38359" name="Freeform 871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60" name="Freeform 872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61" name="Freeform 873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62" name="Freeform 874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63" name="Freeform 875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64" name="Freeform 876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7951" name="Line 877"/>
            <p:cNvSpPr>
              <a:spLocks noChangeShapeType="1"/>
            </p:cNvSpPr>
            <p:nvPr/>
          </p:nvSpPr>
          <p:spPr bwMode="auto">
            <a:xfrm flipH="1" flipV="1">
              <a:off x="5626100" y="2027238"/>
              <a:ext cx="39688" cy="63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7952" name="Group 885"/>
            <p:cNvGrpSpPr>
              <a:grpSpLocks/>
            </p:cNvGrpSpPr>
            <p:nvPr/>
          </p:nvGrpSpPr>
          <p:grpSpPr bwMode="auto">
            <a:xfrm>
              <a:off x="5392738" y="3527425"/>
              <a:ext cx="519112" cy="128588"/>
              <a:chOff x="2199" y="955"/>
              <a:chExt cx="2547" cy="506"/>
            </a:xfrm>
          </p:grpSpPr>
          <p:sp>
            <p:nvSpPr>
              <p:cNvPr id="38353" name="Freeform 886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54" name="Freeform 887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55" name="Freeform 888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56" name="Freeform 889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57" name="Freeform 890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58" name="Freeform 891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7953" name="Line 892"/>
            <p:cNvSpPr>
              <a:spLocks noChangeShapeType="1"/>
            </p:cNvSpPr>
            <p:nvPr/>
          </p:nvSpPr>
          <p:spPr bwMode="auto">
            <a:xfrm>
              <a:off x="5726113" y="3127375"/>
              <a:ext cx="20637" cy="55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7954" name="Group 893"/>
            <p:cNvGrpSpPr>
              <a:grpSpLocks/>
            </p:cNvGrpSpPr>
            <p:nvPr/>
          </p:nvGrpSpPr>
          <p:grpSpPr bwMode="auto">
            <a:xfrm>
              <a:off x="7007225" y="5005388"/>
              <a:ext cx="519113" cy="128587"/>
              <a:chOff x="2199" y="955"/>
              <a:chExt cx="2547" cy="506"/>
            </a:xfrm>
          </p:grpSpPr>
          <p:sp>
            <p:nvSpPr>
              <p:cNvPr id="38347" name="Freeform 894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48" name="Freeform 895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49" name="Freeform 896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50" name="Freeform 897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51" name="Freeform 898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52" name="Freeform 899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55" name="Group 900"/>
            <p:cNvGrpSpPr>
              <a:grpSpLocks/>
            </p:cNvGrpSpPr>
            <p:nvPr/>
          </p:nvGrpSpPr>
          <p:grpSpPr bwMode="auto">
            <a:xfrm>
              <a:off x="7245350" y="5429250"/>
              <a:ext cx="519113" cy="128588"/>
              <a:chOff x="2199" y="955"/>
              <a:chExt cx="2547" cy="506"/>
            </a:xfrm>
          </p:grpSpPr>
          <p:sp>
            <p:nvSpPr>
              <p:cNvPr id="38341" name="Freeform 901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42" name="Freeform 902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43" name="Freeform 903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44" name="Freeform 904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45" name="Freeform 905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46" name="Freeform 906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56" name="Group 907"/>
            <p:cNvGrpSpPr>
              <a:grpSpLocks/>
            </p:cNvGrpSpPr>
            <p:nvPr/>
          </p:nvGrpSpPr>
          <p:grpSpPr bwMode="auto">
            <a:xfrm>
              <a:off x="6821488" y="5408613"/>
              <a:ext cx="519112" cy="128587"/>
              <a:chOff x="2199" y="955"/>
              <a:chExt cx="2547" cy="506"/>
            </a:xfrm>
          </p:grpSpPr>
          <p:sp>
            <p:nvSpPr>
              <p:cNvPr id="38335" name="Freeform 908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36" name="Freeform 909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37" name="Freeform 910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38" name="Freeform 911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39" name="Freeform 912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40" name="Freeform 913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7957" name="Picture 915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58" name="Line 918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7959" name="Group 919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38333" name="Picture 92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334" name="Freeform 92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7960" name="Group 922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38331" name="Picture 92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332" name="Freeform 92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7961" name="Group 925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38329" name="Picture 92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330" name="Freeform 92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7962" name="Group 928"/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38327" name="Picture 92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328" name="Freeform 930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7963" name="Group 932"/>
            <p:cNvGrpSpPr>
              <a:grpSpLocks/>
            </p:cNvGrpSpPr>
            <p:nvPr/>
          </p:nvGrpSpPr>
          <p:grpSpPr bwMode="auto">
            <a:xfrm>
              <a:off x="5618163" y="1558925"/>
              <a:ext cx="415925" cy="373063"/>
              <a:chOff x="2756" y="1866"/>
              <a:chExt cx="462" cy="463"/>
            </a:xfrm>
          </p:grpSpPr>
          <p:pic>
            <p:nvPicPr>
              <p:cNvPr id="38325" name="Picture 933" descr="iphone_stylized_small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326" name="Picture 934" descr="antenna_radiation_stylized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6" y="1866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7964" name="Picture 936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7965" name="Group 938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38293" name="Freeform 93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94" name="Rectangle 940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295" name="Freeform 94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96" name="Freeform 94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97" name="Rectangle 943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8298" name="Group 94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8323" name="AutoShape 945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8324" name="AutoShape 946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8299" name="Rectangle 947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8300" name="Group 94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8321" name="AutoShape 94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8322" name="AutoShape 950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8301" name="Rectangle 951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302" name="Rectangle 952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8303" name="Group 95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8319" name="AutoShape 954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8320" name="AutoShape 955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8304" name="Freeform 95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8305" name="Group 95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8317" name="AutoShape 958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8318" name="AutoShape 95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8306" name="Rectangle 960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307" name="Freeform 96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08" name="Freeform 96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09" name="Oval 963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310" name="Freeform 96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11" name="AutoShape 96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312" name="AutoShape 966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313" name="Oval 967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314" name="Oval 968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8315" name="Oval 969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316" name="Rectangle 970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37966" name="Group 971"/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38261" name="Freeform 97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62" name="Rectangle 973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263" name="Freeform 97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64" name="Freeform 97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65" name="Rectangle 976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8266" name="Group 97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8291" name="AutoShape 978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8292" name="AutoShape 979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8267" name="Rectangle 980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8268" name="Group 98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8289" name="AutoShape 982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8290" name="AutoShape 983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8269" name="Rectangle 984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270" name="Rectangle 985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8271" name="Group 98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8287" name="AutoShape 987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8288" name="AutoShape 988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8272" name="Freeform 98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8273" name="Group 99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8285" name="AutoShape 991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8286" name="AutoShape 992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8274" name="Rectangle 993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275" name="Freeform 99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76" name="Freeform 99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77" name="Oval 996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278" name="Freeform 99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79" name="AutoShape 99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280" name="AutoShape 999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281" name="Oval 1000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282" name="Oval 1001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8283" name="Oval 1002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284" name="Rectangle 1003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37967" name="Group 1004"/>
            <p:cNvGrpSpPr>
              <a:grpSpLocks/>
            </p:cNvGrpSpPr>
            <p:nvPr/>
          </p:nvGrpSpPr>
          <p:grpSpPr bwMode="auto">
            <a:xfrm>
              <a:off x="5302250" y="2043113"/>
              <a:ext cx="534988" cy="407987"/>
              <a:chOff x="877" y="1008"/>
              <a:chExt cx="2747" cy="2591"/>
            </a:xfrm>
          </p:grpSpPr>
          <p:pic>
            <p:nvPicPr>
              <p:cNvPr id="38238" name="Picture 1005" descr="antenna_stylized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239" name="Picture 1006" descr="laptop_keyboard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240" name="Freeform 100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38241" name="Picture 1008" descr="screen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242" name="Freeform 100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43" name="Freeform 101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44" name="Freeform 101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45" name="Freeform 101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46" name="Freeform 101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47" name="Freeform 101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8248" name="Group 101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8255" name="Freeform 101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256" name="Freeform 101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257" name="Freeform 101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258" name="Freeform 101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259" name="Freeform 102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260" name="Freeform 102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249" name="Freeform 102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50" name="Freeform 102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51" name="Freeform 102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52" name="Freeform 102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53" name="Freeform 102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54" name="Freeform 102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7968" name="Picture 1030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69" name="Freeform 1031"/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7970" name="Picture 1032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71" name="Freeform 1033"/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72" name="Freeform 1034"/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73" name="Freeform 1035"/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74" name="Freeform 1036"/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75" name="Freeform 1037"/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76" name="Freeform 1038"/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7977" name="Group 1039"/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38232" name="Freeform 1040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33" name="Freeform 1041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34" name="Freeform 1042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35" name="Freeform 1043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36" name="Freeform 1044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37" name="Freeform 1045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7978" name="Freeform 1046"/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79" name="Freeform 1047"/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80" name="Freeform 1048"/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81" name="Freeform 1049"/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82" name="Freeform 1050"/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83" name="Freeform 1051"/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7984" name="Group 2"/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38210" name="Picture 1054" descr="laptop_keyboard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211" name="Freeform 1055"/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38212" name="Picture 1056" descr="screen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213" name="Freeform 1057"/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14" name="Freeform 1058"/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15" name="Freeform 1059"/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16" name="Freeform 1060"/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17" name="Freeform 1061"/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18" name="Freeform 1062"/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8219" name="Group 1063"/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38226" name="Freeform 106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227" name="Freeform 106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228" name="Freeform 106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229" name="Freeform 106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230" name="Freeform 106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231" name="Freeform 106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220" name="Freeform 1070"/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21" name="Freeform 1071"/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22" name="Freeform 1072"/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23" name="Freeform 1073"/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24" name="Freeform 1074"/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25" name="Freeform 1075"/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85" name="Group 1076"/>
            <p:cNvGrpSpPr>
              <a:grpSpLocks/>
            </p:cNvGrpSpPr>
            <p:nvPr/>
          </p:nvGrpSpPr>
          <p:grpSpPr bwMode="auto">
            <a:xfrm flipH="1">
              <a:off x="6156325" y="3300413"/>
              <a:ext cx="342900" cy="334962"/>
              <a:chOff x="2839" y="3501"/>
              <a:chExt cx="755" cy="803"/>
            </a:xfrm>
          </p:grpSpPr>
          <p:pic>
            <p:nvPicPr>
              <p:cNvPr id="38208" name="Picture 107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209" name="Freeform 107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37986" name="Picture 1081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87" name="Freeform 1082"/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7988" name="Picture 1083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89" name="Freeform 1084"/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90" name="Freeform 1085"/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91" name="Freeform 1086"/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92" name="Freeform 1087"/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93" name="Freeform 1088"/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94" name="Freeform 1089"/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7995" name="Group 1090"/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38202" name="Freeform 109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03" name="Freeform 109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04" name="Freeform 109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05" name="Freeform 109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06" name="Freeform 109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07" name="Freeform 109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7996" name="Freeform 1097"/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97" name="Freeform 1098"/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98" name="Freeform 1099"/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99" name="Freeform 1100"/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000" name="Freeform 1101"/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001" name="Freeform 1102"/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8002" name="Group 1103"/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3819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819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819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38197" name="Group 110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8200" name="Freeform 110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201" name="Freeform 110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198" name="Line 111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99" name="Line 111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003" name="Group 1112"/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3818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818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818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38189" name="Group 11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8192" name="Freeform 11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193" name="Freeform 11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190" name="Line 11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91" name="Line 11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004" name="Group 878"/>
            <p:cNvGrpSpPr>
              <a:grpSpLocks/>
            </p:cNvGrpSpPr>
            <p:nvPr/>
          </p:nvGrpSpPr>
          <p:grpSpPr bwMode="auto">
            <a:xfrm>
              <a:off x="5521325" y="3067050"/>
              <a:ext cx="374650" cy="82550"/>
              <a:chOff x="2199" y="955"/>
              <a:chExt cx="2547" cy="506"/>
            </a:xfrm>
          </p:grpSpPr>
          <p:sp>
            <p:nvSpPr>
              <p:cNvPr id="38180" name="Freeform 879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81" name="Freeform 880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82" name="Freeform 881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83" name="Freeform 882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84" name="Freeform 883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85" name="Freeform 884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005" name="Group 1121"/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3817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817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817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38175" name="Group 112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8178" name="Freeform 11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179" name="Freeform 11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176" name="Line 112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77" name="Line 112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006" name="Group 1130"/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3816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816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816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38167" name="Group 113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8170" name="Freeform 11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171" name="Freeform 11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168" name="Line 113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69" name="Line 113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007" name="Group 1139"/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3815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815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815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38159" name="Group 114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8162" name="Freeform 11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163" name="Freeform 11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160" name="Line 1146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61" name="Line 1147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008" name="Group 3"/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38154" name="Picture 555" descr="fridge2.png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155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8009" name="Picture 603" descr="car_icon_small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010" name="Picture 814" descr="light2.png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011" name="Picture 1017" descr="antenna_stylize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012" name="Picture 1017" descr="antenna_stylize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8013" name="Group 870"/>
            <p:cNvGrpSpPr>
              <a:grpSpLocks/>
            </p:cNvGrpSpPr>
            <p:nvPr/>
          </p:nvGrpSpPr>
          <p:grpSpPr bwMode="auto">
            <a:xfrm>
              <a:off x="5588000" y="1546225"/>
              <a:ext cx="477838" cy="107950"/>
              <a:chOff x="2199" y="955"/>
              <a:chExt cx="2547" cy="506"/>
            </a:xfrm>
          </p:grpSpPr>
          <p:sp>
            <p:nvSpPr>
              <p:cNvPr id="38148" name="Freeform 871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49" name="Freeform 872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50" name="Freeform 873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51" name="Freeform 874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52" name="Freeform 875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53" name="Freeform 876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014" name="Group 870"/>
            <p:cNvGrpSpPr>
              <a:grpSpLocks/>
            </p:cNvGrpSpPr>
            <p:nvPr/>
          </p:nvGrpSpPr>
          <p:grpSpPr bwMode="auto">
            <a:xfrm>
              <a:off x="6481763" y="1935163"/>
              <a:ext cx="479425" cy="107950"/>
              <a:chOff x="2199" y="955"/>
              <a:chExt cx="2547" cy="506"/>
            </a:xfrm>
          </p:grpSpPr>
          <p:sp>
            <p:nvSpPr>
              <p:cNvPr id="38142" name="Freeform 871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43" name="Freeform 872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44" name="Freeform 873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45" name="Freeform 874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46" name="Freeform 875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47" name="Freeform 876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015" name="Group 878"/>
            <p:cNvGrpSpPr>
              <a:grpSpLocks/>
            </p:cNvGrpSpPr>
            <p:nvPr/>
          </p:nvGrpSpPr>
          <p:grpSpPr bwMode="auto">
            <a:xfrm>
              <a:off x="5935663" y="3106738"/>
              <a:ext cx="373062" cy="82550"/>
              <a:chOff x="2199" y="955"/>
              <a:chExt cx="2547" cy="506"/>
            </a:xfrm>
          </p:grpSpPr>
          <p:sp>
            <p:nvSpPr>
              <p:cNvPr id="38136" name="Freeform 879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37" name="Freeform 880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38" name="Freeform 881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39" name="Freeform 882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40" name="Freeform 883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41" name="Freeform 884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016" name="Group 347"/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488" name="Oval 48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89" name="Rectangle 488"/>
              <p:cNvSpPr/>
              <p:nvPr/>
            </p:nvSpPr>
            <p:spPr bwMode="auto">
              <a:xfrm>
                <a:off x="1872116" y="1739848"/>
                <a:ext cx="1128773" cy="11605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490" name="Oval 48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91" name="Freeform 490"/>
              <p:cNvSpPr/>
              <p:nvPr/>
            </p:nvSpPr>
            <p:spPr bwMode="auto">
              <a:xfrm>
                <a:off x="2159736" y="1672794"/>
                <a:ext cx="548106" cy="16247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492" name="Freeform 49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493" name="Freeform 49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494" name="Freeform 49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495" name="Straight Connector 494"/>
              <p:cNvCxnSpPr>
                <a:cxnSpLocks noChangeShapeType="1"/>
                <a:endCxn id="49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96" name="Straight Connector 49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17" name="Group 347"/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570" name="Oval 56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71" name="Rectangle 570"/>
              <p:cNvSpPr/>
              <p:nvPr/>
            </p:nvSpPr>
            <p:spPr bwMode="auto">
              <a:xfrm>
                <a:off x="1872532" y="1737736"/>
                <a:ext cx="1126060" cy="11605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72" name="Oval 57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73" name="Freeform 572"/>
              <p:cNvSpPr/>
              <p:nvPr/>
            </p:nvSpPr>
            <p:spPr bwMode="auto">
              <a:xfrm>
                <a:off x="2160152" y="1673261"/>
                <a:ext cx="548106" cy="15989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74" name="Freeform 57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75" name="Freeform 57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76" name="Freeform 57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577" name="Straight Connector 576"/>
              <p:cNvCxnSpPr>
                <a:cxnSpLocks noChangeShapeType="1"/>
                <a:endCxn id="57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8" name="Straight Connector 57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18" name="Group 347"/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580" name="Oval 57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81" name="Rectangle 580"/>
              <p:cNvSpPr/>
              <p:nvPr/>
            </p:nvSpPr>
            <p:spPr bwMode="auto">
              <a:xfrm>
                <a:off x="1872162" y="1739739"/>
                <a:ext cx="1128773" cy="11605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82" name="Oval 58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83" name="Freeform 582"/>
              <p:cNvSpPr/>
              <p:nvPr/>
            </p:nvSpPr>
            <p:spPr bwMode="auto">
              <a:xfrm>
                <a:off x="2159782" y="1672685"/>
                <a:ext cx="548106" cy="16247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84" name="Freeform 58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5" name="Freeform 58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6" name="Freeform 58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587" name="Straight Connector 586"/>
              <p:cNvCxnSpPr>
                <a:cxnSpLocks noChangeShapeType="1"/>
                <a:endCxn id="58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88" name="Straight Connector 58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19" name="Group 347"/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590" name="Oval 58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91" name="Rectangle 590"/>
              <p:cNvSpPr/>
              <p:nvPr/>
            </p:nvSpPr>
            <p:spPr bwMode="auto">
              <a:xfrm>
                <a:off x="1870189" y="1740037"/>
                <a:ext cx="1129316" cy="115707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92" name="Oval 59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93" name="Freeform 592"/>
              <p:cNvSpPr/>
              <p:nvPr/>
            </p:nvSpPr>
            <p:spPr bwMode="auto">
              <a:xfrm>
                <a:off x="2160944" y="1673049"/>
                <a:ext cx="547803" cy="16138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94" name="Freeform 59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95" name="Freeform 59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96" name="Freeform 59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597" name="Straight Connector 596"/>
              <p:cNvCxnSpPr>
                <a:cxnSpLocks noChangeShapeType="1"/>
                <a:endCxn id="59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8" name="Straight Connector 59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0" name="Group 347"/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600" name="Oval 59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01" name="Rectangle 600"/>
              <p:cNvSpPr/>
              <p:nvPr/>
            </p:nvSpPr>
            <p:spPr bwMode="auto">
              <a:xfrm>
                <a:off x="1873449" y="1739634"/>
                <a:ext cx="1124357" cy="116550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02" name="Oval 60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03" name="Freeform 602"/>
              <p:cNvSpPr/>
              <p:nvPr/>
            </p:nvSpPr>
            <p:spPr bwMode="auto">
              <a:xfrm>
                <a:off x="2162315" y="1671075"/>
                <a:ext cx="546626" cy="161112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04" name="Freeform 60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05" name="Freeform 60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06" name="Freeform 60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07" name="Straight Connector 606"/>
              <p:cNvCxnSpPr>
                <a:cxnSpLocks noChangeShapeType="1"/>
                <a:endCxn id="60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08" name="Straight Connector 60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1" name="Group 1"/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610" name="Oval 609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11" name="Rectangle 610"/>
              <p:cNvSpPr/>
              <p:nvPr/>
            </p:nvSpPr>
            <p:spPr bwMode="auto">
              <a:xfrm>
                <a:off x="7913888" y="1623052"/>
                <a:ext cx="624093" cy="71739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12" name="Oval 611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13" name="Freeform 612"/>
              <p:cNvSpPr/>
              <p:nvPr/>
            </p:nvSpPr>
            <p:spPr bwMode="auto">
              <a:xfrm>
                <a:off x="8072877" y="1581397"/>
                <a:ext cx="303742" cy="9951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14" name="Freeform 613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15" name="Freeform 614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16" name="Freeform 615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17" name="Straight Connector 616"/>
              <p:cNvCxnSpPr>
                <a:cxnSpLocks noChangeShapeType="1"/>
                <a:endCxn id="612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18" name="Straight Connector 617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2" name="Group 619"/>
            <p:cNvGrpSpPr>
              <a:grpSpLocks/>
            </p:cNvGrpSpPr>
            <p:nvPr/>
          </p:nvGrpSpPr>
          <p:grpSpPr bwMode="auto">
            <a:xfrm>
              <a:off x="7750570" y="2752811"/>
              <a:ext cx="418211" cy="189727"/>
              <a:chOff x="7913987" y="1515773"/>
              <a:chExt cx="625138" cy="276534"/>
            </a:xfrm>
          </p:grpSpPr>
          <p:sp>
            <p:nvSpPr>
              <p:cNvPr id="621" name="Oval 62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22" name="Rectangle 621"/>
              <p:cNvSpPr/>
              <p:nvPr/>
            </p:nvSpPr>
            <p:spPr bwMode="auto">
              <a:xfrm>
                <a:off x="7913397" y="1622369"/>
                <a:ext cx="626467" cy="71741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23" name="Oval 62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24" name="Freeform 623"/>
              <p:cNvSpPr/>
              <p:nvPr/>
            </p:nvSpPr>
            <p:spPr bwMode="auto">
              <a:xfrm>
                <a:off x="8072387" y="1580713"/>
                <a:ext cx="306114" cy="9951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25" name="Freeform 62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26" name="Freeform 62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27" name="Freeform 62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28" name="Straight Connector 627"/>
              <p:cNvCxnSpPr>
                <a:cxnSpLocks noChangeShapeType="1"/>
                <a:endCxn id="62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29" name="Straight Connector 62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3" name="Group 629"/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631" name="Oval 63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32" name="Rectangle 631"/>
              <p:cNvSpPr/>
              <p:nvPr/>
            </p:nvSpPr>
            <p:spPr bwMode="auto">
              <a:xfrm>
                <a:off x="7912896" y="1621254"/>
                <a:ext cx="626467" cy="71739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33" name="Oval 63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34" name="Freeform 633"/>
              <p:cNvSpPr/>
              <p:nvPr/>
            </p:nvSpPr>
            <p:spPr bwMode="auto">
              <a:xfrm>
                <a:off x="8071885" y="1579598"/>
                <a:ext cx="306115" cy="10182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35" name="Freeform 63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36" name="Freeform 63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37" name="Freeform 63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38" name="Straight Connector 637"/>
              <p:cNvCxnSpPr>
                <a:cxnSpLocks noChangeShapeType="1"/>
                <a:endCxn id="63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39" name="Straight Connector 63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4" name="Group 639"/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641" name="Oval 64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42" name="Rectangle 641"/>
              <p:cNvSpPr/>
              <p:nvPr/>
            </p:nvSpPr>
            <p:spPr bwMode="auto">
              <a:xfrm>
                <a:off x="7912903" y="1621415"/>
                <a:ext cx="626467" cy="71739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43" name="Oval 64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44" name="Freeform 643"/>
              <p:cNvSpPr/>
              <p:nvPr/>
            </p:nvSpPr>
            <p:spPr bwMode="auto">
              <a:xfrm>
                <a:off x="8071894" y="1579760"/>
                <a:ext cx="306114" cy="10182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45" name="Freeform 64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46" name="Freeform 64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47" name="Freeform 64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48" name="Straight Connector 647"/>
              <p:cNvCxnSpPr>
                <a:cxnSpLocks noChangeShapeType="1"/>
                <a:endCxn id="64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49" name="Straight Connector 64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5" name="Group 649"/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651" name="Oval 65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52" name="Rectangle 651"/>
              <p:cNvSpPr/>
              <p:nvPr/>
            </p:nvSpPr>
            <p:spPr bwMode="auto">
              <a:xfrm>
                <a:off x="7912811" y="1623353"/>
                <a:ext cx="626467" cy="71739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53" name="Oval 65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54" name="Freeform 653"/>
              <p:cNvSpPr/>
              <p:nvPr/>
            </p:nvSpPr>
            <p:spPr bwMode="auto">
              <a:xfrm>
                <a:off x="8071800" y="1581697"/>
                <a:ext cx="306115" cy="9951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55" name="Freeform 65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56" name="Freeform 65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57" name="Freeform 65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58" name="Straight Connector 657"/>
              <p:cNvCxnSpPr>
                <a:cxnSpLocks noChangeShapeType="1"/>
                <a:endCxn id="65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59" name="Straight Connector 65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6" name="Group 659"/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661" name="Oval 66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62" name="Rectangle 661"/>
              <p:cNvSpPr/>
              <p:nvPr/>
            </p:nvSpPr>
            <p:spPr bwMode="auto">
              <a:xfrm>
                <a:off x="7913821" y="1623361"/>
                <a:ext cx="626467" cy="71741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63" name="Oval 66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64" name="Freeform 663"/>
              <p:cNvSpPr/>
              <p:nvPr/>
            </p:nvSpPr>
            <p:spPr bwMode="auto">
              <a:xfrm>
                <a:off x="8072810" y="1581706"/>
                <a:ext cx="306115" cy="9951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65" name="Freeform 66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66" name="Freeform 66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67" name="Freeform 66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68" name="Straight Connector 667"/>
              <p:cNvCxnSpPr>
                <a:cxnSpLocks noChangeShapeType="1"/>
                <a:endCxn id="66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69" name="Straight Connector 66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7" name="Group 669"/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671" name="Oval 67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72" name="Rectangle 671"/>
              <p:cNvSpPr/>
              <p:nvPr/>
            </p:nvSpPr>
            <p:spPr bwMode="auto">
              <a:xfrm>
                <a:off x="7913688" y="1622182"/>
                <a:ext cx="626467" cy="71741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73" name="Oval 67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74" name="Freeform 673"/>
              <p:cNvSpPr/>
              <p:nvPr/>
            </p:nvSpPr>
            <p:spPr bwMode="auto">
              <a:xfrm>
                <a:off x="8072677" y="1580527"/>
                <a:ext cx="306115" cy="10182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75" name="Freeform 67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76" name="Freeform 67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77" name="Freeform 67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78" name="Straight Connector 677"/>
              <p:cNvCxnSpPr>
                <a:cxnSpLocks noChangeShapeType="1"/>
                <a:endCxn id="67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9" name="Straight Connector 67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</p:spTree>
    <p:extLst>
      <p:ext uri="{BB962C8B-B14F-4D97-AF65-F5344CB8AC3E}">
        <p14:creationId xmlns:p14="http://schemas.microsoft.com/office/powerpoint/2010/main" val="2111245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37" name="Group 101"/>
          <p:cNvGrpSpPr>
            <a:grpSpLocks/>
          </p:cNvGrpSpPr>
          <p:nvPr/>
        </p:nvGrpSpPr>
        <p:grpSpPr bwMode="auto">
          <a:xfrm>
            <a:off x="5572125" y="2905125"/>
            <a:ext cx="2359554" cy="1147763"/>
            <a:chOff x="5143500" y="2905125"/>
            <a:chExt cx="2178050" cy="1147763"/>
          </a:xfrm>
        </p:grpSpPr>
        <p:grpSp>
          <p:nvGrpSpPr>
            <p:cNvPr id="39992" name="Group 128"/>
            <p:cNvGrpSpPr>
              <a:grpSpLocks/>
            </p:cNvGrpSpPr>
            <p:nvPr/>
          </p:nvGrpSpPr>
          <p:grpSpPr bwMode="auto">
            <a:xfrm>
              <a:off x="5143500" y="2905125"/>
              <a:ext cx="2178050" cy="1147763"/>
              <a:chOff x="3240" y="1830"/>
              <a:chExt cx="1372" cy="723"/>
            </a:xfrm>
          </p:grpSpPr>
          <p:sp>
            <p:nvSpPr>
              <p:cNvPr id="40033" name="Freeform 129"/>
              <p:cNvSpPr>
                <a:spLocks/>
              </p:cNvSpPr>
              <p:nvPr/>
            </p:nvSpPr>
            <p:spPr bwMode="auto">
              <a:xfrm>
                <a:off x="3240" y="1830"/>
                <a:ext cx="1372" cy="723"/>
              </a:xfrm>
              <a:custGeom>
                <a:avLst/>
                <a:gdLst>
                  <a:gd name="T0" fmla="*/ 1509012 w 765"/>
                  <a:gd name="T1" fmla="*/ 5729 h 459"/>
                  <a:gd name="T2" fmla="*/ 1027025 w 765"/>
                  <a:gd name="T3" fmla="*/ 40395 h 459"/>
                  <a:gd name="T4" fmla="*/ 340902 w 765"/>
                  <a:gd name="T5" fmla="*/ 58024 h 459"/>
                  <a:gd name="T6" fmla="*/ 49874 w 765"/>
                  <a:gd name="T7" fmla="*/ 194383 h 459"/>
                  <a:gd name="T8" fmla="*/ 640932 w 765"/>
                  <a:gd name="T9" fmla="*/ 256788 h 459"/>
                  <a:gd name="T10" fmla="*/ 1233656 w 765"/>
                  <a:gd name="T11" fmla="*/ 246677 h 459"/>
                  <a:gd name="T12" fmla="*/ 2079640 w 765"/>
                  <a:gd name="T13" fmla="*/ 256788 h 459"/>
                  <a:gd name="T14" fmla="*/ 2485867 w 765"/>
                  <a:gd name="T15" fmla="*/ 251149 h 459"/>
                  <a:gd name="T16" fmla="*/ 2678580 w 765"/>
                  <a:gd name="T17" fmla="*/ 215337 h 459"/>
                  <a:gd name="T18" fmla="*/ 2671282 w 765"/>
                  <a:gd name="T19" fmla="*/ 91397 h 459"/>
                  <a:gd name="T20" fmla="*/ 2357408 w 765"/>
                  <a:gd name="T21" fmla="*/ 19830 h 459"/>
                  <a:gd name="T22" fmla="*/ 1509012 w 765"/>
                  <a:gd name="T23" fmla="*/ 5729 h 45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765"/>
                  <a:gd name="T37" fmla="*/ 0 h 459"/>
                  <a:gd name="T38" fmla="*/ 765 w 765"/>
                  <a:gd name="T39" fmla="*/ 459 h 45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765" h="459">
                    <a:moveTo>
                      <a:pt x="424" y="10"/>
                    </a:moveTo>
                    <a:cubicBezTo>
                      <a:pt x="362" y="16"/>
                      <a:pt x="343" y="55"/>
                      <a:pt x="288" y="70"/>
                    </a:cubicBezTo>
                    <a:cubicBezTo>
                      <a:pt x="233" y="85"/>
                      <a:pt x="142" y="56"/>
                      <a:pt x="96" y="100"/>
                    </a:cubicBezTo>
                    <a:cubicBezTo>
                      <a:pt x="50" y="144"/>
                      <a:pt x="0" y="279"/>
                      <a:pt x="14" y="336"/>
                    </a:cubicBezTo>
                    <a:cubicBezTo>
                      <a:pt x="28" y="393"/>
                      <a:pt x="125" y="429"/>
                      <a:pt x="180" y="444"/>
                    </a:cubicBezTo>
                    <a:cubicBezTo>
                      <a:pt x="235" y="459"/>
                      <a:pt x="279" y="426"/>
                      <a:pt x="346" y="426"/>
                    </a:cubicBezTo>
                    <a:cubicBezTo>
                      <a:pt x="413" y="426"/>
                      <a:pt x="525" y="443"/>
                      <a:pt x="584" y="444"/>
                    </a:cubicBezTo>
                    <a:cubicBezTo>
                      <a:pt x="643" y="445"/>
                      <a:pt x="670" y="446"/>
                      <a:pt x="698" y="434"/>
                    </a:cubicBezTo>
                    <a:cubicBezTo>
                      <a:pt x="726" y="422"/>
                      <a:pt x="743" y="418"/>
                      <a:pt x="752" y="372"/>
                    </a:cubicBezTo>
                    <a:cubicBezTo>
                      <a:pt x="761" y="326"/>
                      <a:pt x="765" y="214"/>
                      <a:pt x="750" y="158"/>
                    </a:cubicBezTo>
                    <a:cubicBezTo>
                      <a:pt x="735" y="102"/>
                      <a:pt x="716" y="58"/>
                      <a:pt x="662" y="34"/>
                    </a:cubicBezTo>
                    <a:cubicBezTo>
                      <a:pt x="608" y="10"/>
                      <a:pt x="505" y="0"/>
                      <a:pt x="424" y="1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CCFF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34" name="Line 130"/>
              <p:cNvSpPr>
                <a:spLocks noChangeShapeType="1"/>
              </p:cNvSpPr>
              <p:nvPr/>
            </p:nvSpPr>
            <p:spPr bwMode="auto">
              <a:xfrm flipV="1">
                <a:off x="3763" y="2053"/>
                <a:ext cx="106" cy="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35" name="Line 131"/>
              <p:cNvSpPr>
                <a:spLocks noChangeShapeType="1"/>
              </p:cNvSpPr>
              <p:nvPr/>
            </p:nvSpPr>
            <p:spPr bwMode="auto">
              <a:xfrm>
                <a:off x="3616" y="2204"/>
                <a:ext cx="0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36" name="Line 132"/>
              <p:cNvSpPr>
                <a:spLocks noChangeShapeType="1"/>
              </p:cNvSpPr>
              <p:nvPr/>
            </p:nvSpPr>
            <p:spPr bwMode="auto">
              <a:xfrm flipV="1">
                <a:off x="3763" y="2114"/>
                <a:ext cx="226" cy="2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37" name="Line 133"/>
              <p:cNvSpPr>
                <a:spLocks noChangeShapeType="1"/>
              </p:cNvSpPr>
              <p:nvPr/>
            </p:nvSpPr>
            <p:spPr bwMode="auto">
              <a:xfrm>
                <a:off x="4076" y="2113"/>
                <a:ext cx="0" cy="1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38" name="Line 134"/>
              <p:cNvSpPr>
                <a:spLocks noChangeShapeType="1"/>
              </p:cNvSpPr>
              <p:nvPr/>
            </p:nvSpPr>
            <p:spPr bwMode="auto">
              <a:xfrm>
                <a:off x="3779" y="2380"/>
                <a:ext cx="16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39" name="Line 135"/>
              <p:cNvSpPr>
                <a:spLocks noChangeShapeType="1"/>
              </p:cNvSpPr>
              <p:nvPr/>
            </p:nvSpPr>
            <p:spPr bwMode="auto">
              <a:xfrm>
                <a:off x="4255" y="2372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0040" name="Group 136"/>
              <p:cNvGrpSpPr>
                <a:grpSpLocks/>
              </p:cNvGrpSpPr>
              <p:nvPr/>
            </p:nvGrpSpPr>
            <p:grpSpPr bwMode="auto">
              <a:xfrm>
                <a:off x="3860" y="1969"/>
                <a:ext cx="335" cy="148"/>
                <a:chOff x="4650" y="1129"/>
                <a:chExt cx="246" cy="95"/>
              </a:xfrm>
            </p:grpSpPr>
            <p:sp>
              <p:nvSpPr>
                <p:cNvPr id="40070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>
                    <a:latin typeface="Times New Roman" pitchFamily="18" charset="0"/>
                  </a:endParaRPr>
                </a:p>
              </p:txBody>
            </p:sp>
            <p:sp>
              <p:nvSpPr>
                <p:cNvPr id="40071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/>
                  <a:endParaRPr lang="en-US" altLang="en-US">
                    <a:latin typeface="Times New Roman" pitchFamily="18" charset="0"/>
                  </a:endParaRPr>
                </a:p>
              </p:txBody>
            </p:sp>
            <p:sp>
              <p:nvSpPr>
                <p:cNvPr id="40072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>
                    <a:latin typeface="Times New Roman" pitchFamily="18" charset="0"/>
                  </a:endParaRPr>
                </a:p>
              </p:txBody>
            </p:sp>
            <p:grpSp>
              <p:nvGrpSpPr>
                <p:cNvPr id="40073" name="Group 140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0076" name="Freeform 141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077" name="Freeform 142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0074" name="Line 143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75" name="Line 144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0041" name="Group 145"/>
              <p:cNvGrpSpPr>
                <a:grpSpLocks/>
              </p:cNvGrpSpPr>
              <p:nvPr/>
            </p:nvGrpSpPr>
            <p:grpSpPr bwMode="auto">
              <a:xfrm>
                <a:off x="3922" y="2284"/>
                <a:ext cx="336" cy="154"/>
                <a:chOff x="4650" y="1129"/>
                <a:chExt cx="246" cy="95"/>
              </a:xfrm>
            </p:grpSpPr>
            <p:sp>
              <p:nvSpPr>
                <p:cNvPr id="40062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>
                    <a:latin typeface="Times New Roman" pitchFamily="18" charset="0"/>
                  </a:endParaRPr>
                </a:p>
              </p:txBody>
            </p:sp>
            <p:sp>
              <p:nvSpPr>
                <p:cNvPr id="40063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/>
                  <a:endParaRPr lang="en-US" altLang="en-US">
                    <a:latin typeface="Times New Roman" pitchFamily="18" charset="0"/>
                  </a:endParaRPr>
                </a:p>
              </p:txBody>
            </p:sp>
            <p:sp>
              <p:nvSpPr>
                <p:cNvPr id="40064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>
                    <a:latin typeface="Times New Roman" pitchFamily="18" charset="0"/>
                  </a:endParaRPr>
                </a:p>
              </p:txBody>
            </p:sp>
            <p:grpSp>
              <p:nvGrpSpPr>
                <p:cNvPr id="40065" name="Group 149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0068" name="Freeform 150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069" name="Freeform 151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0066" name="Line 152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67" name="Line 153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0042" name="Group 154"/>
              <p:cNvGrpSpPr>
                <a:grpSpLocks/>
              </p:cNvGrpSpPr>
              <p:nvPr/>
            </p:nvGrpSpPr>
            <p:grpSpPr bwMode="auto">
              <a:xfrm>
                <a:off x="3443" y="2054"/>
                <a:ext cx="335" cy="149"/>
                <a:chOff x="4650" y="1129"/>
                <a:chExt cx="246" cy="95"/>
              </a:xfrm>
            </p:grpSpPr>
            <p:sp>
              <p:nvSpPr>
                <p:cNvPr id="40054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>
                    <a:latin typeface="Times New Roman" pitchFamily="18" charset="0"/>
                  </a:endParaRPr>
                </a:p>
              </p:txBody>
            </p:sp>
            <p:sp>
              <p:nvSpPr>
                <p:cNvPr id="40055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/>
                  <a:endParaRPr lang="en-US" altLang="en-US">
                    <a:latin typeface="Times New Roman" pitchFamily="18" charset="0"/>
                  </a:endParaRPr>
                </a:p>
              </p:txBody>
            </p:sp>
            <p:sp>
              <p:nvSpPr>
                <p:cNvPr id="40056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>
                    <a:latin typeface="Times New Roman" pitchFamily="18" charset="0"/>
                  </a:endParaRPr>
                </a:p>
              </p:txBody>
            </p:sp>
            <p:grpSp>
              <p:nvGrpSpPr>
                <p:cNvPr id="40057" name="Group 158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0060" name="Freeform 159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061" name="Freeform 160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0058" name="Line 161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59" name="Line 162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0043" name="Group 163"/>
              <p:cNvGrpSpPr>
                <a:grpSpLocks/>
              </p:cNvGrpSpPr>
              <p:nvPr/>
            </p:nvGrpSpPr>
            <p:grpSpPr bwMode="auto">
              <a:xfrm>
                <a:off x="3452" y="2284"/>
                <a:ext cx="336" cy="148"/>
                <a:chOff x="4650" y="1129"/>
                <a:chExt cx="246" cy="95"/>
              </a:xfrm>
            </p:grpSpPr>
            <p:sp>
              <p:nvSpPr>
                <p:cNvPr id="40046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>
                    <a:latin typeface="Times New Roman" pitchFamily="18" charset="0"/>
                  </a:endParaRPr>
                </a:p>
              </p:txBody>
            </p:sp>
            <p:sp>
              <p:nvSpPr>
                <p:cNvPr id="40047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/>
                  <a:endParaRPr lang="en-US" altLang="en-US">
                    <a:latin typeface="Times New Roman" pitchFamily="18" charset="0"/>
                  </a:endParaRPr>
                </a:p>
              </p:txBody>
            </p:sp>
            <p:sp>
              <p:nvSpPr>
                <p:cNvPr id="40048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>
                    <a:latin typeface="Times New Roman" pitchFamily="18" charset="0"/>
                  </a:endParaRPr>
                </a:p>
              </p:txBody>
            </p:sp>
            <p:grpSp>
              <p:nvGrpSpPr>
                <p:cNvPr id="40049" name="Group 167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0052" name="Freeform 16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053" name="Freeform 16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0050" name="Line 170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51" name="Line 171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0044" name="Line 172"/>
              <p:cNvSpPr>
                <a:spLocks noChangeShapeType="1"/>
              </p:cNvSpPr>
              <p:nvPr/>
            </p:nvSpPr>
            <p:spPr bwMode="auto">
              <a:xfrm>
                <a:off x="4422" y="2370"/>
                <a:ext cx="153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45" name="Text Box 580"/>
              <p:cNvSpPr txBox="1">
                <a:spLocks noChangeArrowheads="1"/>
              </p:cNvSpPr>
              <p:nvPr/>
            </p:nvSpPr>
            <p:spPr bwMode="auto">
              <a:xfrm>
                <a:off x="4231" y="1988"/>
                <a:ext cx="324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r>
                  <a:rPr lang="en-US" altLang="en-US" sz="1800"/>
                  <a:t>ISP</a:t>
                </a:r>
              </a:p>
            </p:txBody>
          </p:sp>
        </p:grpSp>
        <p:grpSp>
          <p:nvGrpSpPr>
            <p:cNvPr id="39993" name="Group 347"/>
            <p:cNvGrpSpPr>
              <a:grpSpLocks/>
            </p:cNvGrpSpPr>
            <p:nvPr/>
          </p:nvGrpSpPr>
          <p:grpSpPr bwMode="auto">
            <a:xfrm>
              <a:off x="5450519" y="3250491"/>
              <a:ext cx="569188" cy="269566"/>
              <a:chOff x="1871277" y="1576300"/>
              <a:chExt cx="1128371" cy="437861"/>
            </a:xfrm>
          </p:grpSpPr>
          <p:sp>
            <p:nvSpPr>
              <p:cNvPr id="135" name="Oval 134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6" name="Rectangle 135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7" name="Oval 136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8" name="Freeform 137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9" name="Freeform 138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40" name="Freeform 139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41" name="Freeform 140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42" name="Straight Connector 141"/>
              <p:cNvCxnSpPr>
                <a:cxnSpLocks noChangeShapeType="1"/>
                <a:endCxn id="13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3" name="Straight Connector 142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9994" name="Group 347"/>
            <p:cNvGrpSpPr>
              <a:grpSpLocks/>
            </p:cNvGrpSpPr>
            <p:nvPr/>
          </p:nvGrpSpPr>
          <p:grpSpPr bwMode="auto">
            <a:xfrm>
              <a:off x="5463219" y="3606091"/>
              <a:ext cx="569188" cy="269566"/>
              <a:chOff x="1871277" y="1576300"/>
              <a:chExt cx="1128371" cy="437861"/>
            </a:xfrm>
          </p:grpSpPr>
          <p:sp>
            <p:nvSpPr>
              <p:cNvPr id="126" name="Oval 125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7" name="Rectangle 126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8" name="Oval 127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9" name="Freeform 128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0" name="Freeform 129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1" name="Freeform 130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2" name="Freeform 131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3" name="Straight Connector 132"/>
              <p:cNvCxnSpPr>
                <a:cxnSpLocks noChangeShapeType="1"/>
                <a:endCxn id="128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4" name="Straight Connector 133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9995" name="Group 347"/>
            <p:cNvGrpSpPr>
              <a:grpSpLocks/>
            </p:cNvGrpSpPr>
            <p:nvPr/>
          </p:nvGrpSpPr>
          <p:grpSpPr bwMode="auto">
            <a:xfrm>
              <a:off x="6107744" y="3120316"/>
              <a:ext cx="569188" cy="269566"/>
              <a:chOff x="1871277" y="1576300"/>
              <a:chExt cx="1128371" cy="437861"/>
            </a:xfrm>
          </p:grpSpPr>
          <p:sp>
            <p:nvSpPr>
              <p:cNvPr id="117" name="Oval 11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8" name="Rectangle 117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9" name="Oval 11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0" name="Freeform 119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1" name="Freeform 12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2" name="Freeform 12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3" name="Freeform 12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4" name="Straight Connector 123"/>
              <p:cNvCxnSpPr>
                <a:cxnSpLocks noChangeShapeType="1"/>
                <a:endCxn id="11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5" name="Straight Connector 12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9996" name="Group 347"/>
            <p:cNvGrpSpPr>
              <a:grpSpLocks/>
            </p:cNvGrpSpPr>
            <p:nvPr/>
          </p:nvGrpSpPr>
          <p:grpSpPr bwMode="auto">
            <a:xfrm>
              <a:off x="6207410" y="3622646"/>
              <a:ext cx="569188" cy="269566"/>
              <a:chOff x="1871277" y="1576300"/>
              <a:chExt cx="1128371" cy="437861"/>
            </a:xfrm>
          </p:grpSpPr>
          <p:sp>
            <p:nvSpPr>
              <p:cNvPr id="108" name="Oval 10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 bwMode="auto">
              <a:xfrm>
                <a:off x="1870712" y="1738800"/>
                <a:ext cx="1129808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0" name="Oval 10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1" name="Freeform 110"/>
              <p:cNvSpPr/>
              <p:nvPr/>
            </p:nvSpPr>
            <p:spPr bwMode="auto">
              <a:xfrm>
                <a:off x="2160245" y="1674334"/>
                <a:ext cx="547595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2" name="Freeform 11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3" name="Freeform 11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4" name="Freeform 11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5" name="Straight Connector 114"/>
              <p:cNvCxnSpPr>
                <a:cxnSpLocks noChangeShapeType="1"/>
                <a:endCxn id="11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6" name="Straight Connector 11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39938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pic>
        <p:nvPicPr>
          <p:cNvPr id="39939" name="Picture 4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06" y="860425"/>
            <a:ext cx="9044384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0" name="Title 41"/>
          <p:cNvSpPr>
            <a:spLocks noGrp="1"/>
          </p:cNvSpPr>
          <p:nvPr>
            <p:ph type="title" idx="4294967295"/>
          </p:nvPr>
        </p:nvSpPr>
        <p:spPr>
          <a:xfrm>
            <a:off x="436827" y="228601"/>
            <a:ext cx="9281716" cy="835025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ea typeface="ＭＳ Ｐゴシック" pitchFamily="34" charset="-128"/>
              </a:rPr>
              <a:t>Access network: </a:t>
            </a:r>
            <a:r>
              <a:rPr lang="en-US" altLang="en-US" sz="3600" dirty="0">
                <a:solidFill>
                  <a:srgbClr val="0054FD"/>
                </a:solidFill>
                <a:ea typeface="ＭＳ Ｐゴシック" pitchFamily="34" charset="-128"/>
              </a:rPr>
              <a:t>digital subscriber line </a:t>
            </a:r>
            <a:r>
              <a:rPr lang="en-US" altLang="en-US" sz="2800" dirty="0">
                <a:solidFill>
                  <a:srgbClr val="0054FD"/>
                </a:solidFill>
                <a:ea typeface="ＭＳ Ｐゴシック" pitchFamily="34" charset="-128"/>
              </a:rPr>
              <a:t>(DSL)</a:t>
            </a:r>
          </a:p>
        </p:txBody>
      </p:sp>
      <p:sp>
        <p:nvSpPr>
          <p:cNvPr id="39941" name="Freeform 3"/>
          <p:cNvSpPr>
            <a:spLocks/>
          </p:cNvSpPr>
          <p:nvPr/>
        </p:nvSpPr>
        <p:spPr bwMode="auto">
          <a:xfrm>
            <a:off x="4664075" y="1501776"/>
            <a:ext cx="2400829" cy="1477963"/>
          </a:xfrm>
          <a:custGeom>
            <a:avLst/>
            <a:gdLst>
              <a:gd name="T0" fmla="*/ 2147483647 w 1396"/>
              <a:gd name="T1" fmla="*/ 2147483647 h 931"/>
              <a:gd name="T2" fmla="*/ 2147483647 w 1396"/>
              <a:gd name="T3" fmla="*/ 2147483647 h 931"/>
              <a:gd name="T4" fmla="*/ 2147483647 w 1396"/>
              <a:gd name="T5" fmla="*/ 2147483647 h 931"/>
              <a:gd name="T6" fmla="*/ 2147483647 w 1396"/>
              <a:gd name="T7" fmla="*/ 2147483647 h 931"/>
              <a:gd name="T8" fmla="*/ 2147483647 w 1396"/>
              <a:gd name="T9" fmla="*/ 2147483647 h 931"/>
              <a:gd name="T10" fmla="*/ 2147483647 w 1396"/>
              <a:gd name="T11" fmla="*/ 2147483647 h 931"/>
              <a:gd name="T12" fmla="*/ 2147483647 w 1396"/>
              <a:gd name="T13" fmla="*/ 2147483647 h 931"/>
              <a:gd name="T14" fmla="*/ 2147483647 w 1396"/>
              <a:gd name="T15" fmla="*/ 2147483647 h 931"/>
              <a:gd name="T16" fmla="*/ 2147483647 w 1396"/>
              <a:gd name="T17" fmla="*/ 2147483647 h 931"/>
              <a:gd name="T18" fmla="*/ 2147483647 w 1396"/>
              <a:gd name="T19" fmla="*/ 2147483647 h 931"/>
              <a:gd name="T20" fmla="*/ 2147483647 w 1396"/>
              <a:gd name="T21" fmla="*/ 2147483647 h 931"/>
              <a:gd name="T22" fmla="*/ 2147483647 w 1396"/>
              <a:gd name="T23" fmla="*/ 2147483647 h 931"/>
              <a:gd name="T24" fmla="*/ 2147483647 w 1396"/>
              <a:gd name="T25" fmla="*/ 2147483647 h 931"/>
              <a:gd name="T26" fmla="*/ 2147483647 w 1396"/>
              <a:gd name="T27" fmla="*/ 2147483647 h 931"/>
              <a:gd name="T28" fmla="*/ 2147483647 w 1396"/>
              <a:gd name="T29" fmla="*/ 2147483647 h 931"/>
              <a:gd name="T30" fmla="*/ 2147483647 w 1396"/>
              <a:gd name="T31" fmla="*/ 2147483647 h 93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396"/>
              <a:gd name="T49" fmla="*/ 0 h 931"/>
              <a:gd name="T50" fmla="*/ 1396 w 1396"/>
              <a:gd name="T51" fmla="*/ 931 h 93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396" h="931">
                <a:moveTo>
                  <a:pt x="873" y="18"/>
                </a:moveTo>
                <a:cubicBezTo>
                  <a:pt x="787" y="32"/>
                  <a:pt x="625" y="55"/>
                  <a:pt x="526" y="89"/>
                </a:cubicBezTo>
                <a:cubicBezTo>
                  <a:pt x="426" y="122"/>
                  <a:pt x="346" y="184"/>
                  <a:pt x="278" y="216"/>
                </a:cubicBezTo>
                <a:cubicBezTo>
                  <a:pt x="210" y="248"/>
                  <a:pt x="159" y="236"/>
                  <a:pt x="118" y="283"/>
                </a:cubicBezTo>
                <a:cubicBezTo>
                  <a:pt x="77" y="330"/>
                  <a:pt x="46" y="416"/>
                  <a:pt x="30" y="497"/>
                </a:cubicBezTo>
                <a:cubicBezTo>
                  <a:pt x="14" y="578"/>
                  <a:pt x="0" y="714"/>
                  <a:pt x="24" y="768"/>
                </a:cubicBezTo>
                <a:cubicBezTo>
                  <a:pt x="49" y="821"/>
                  <a:pt x="112" y="796"/>
                  <a:pt x="178" y="818"/>
                </a:cubicBezTo>
                <a:cubicBezTo>
                  <a:pt x="244" y="840"/>
                  <a:pt x="318" y="886"/>
                  <a:pt x="421" y="902"/>
                </a:cubicBezTo>
                <a:cubicBezTo>
                  <a:pt x="524" y="918"/>
                  <a:pt x="681" y="916"/>
                  <a:pt x="793" y="916"/>
                </a:cubicBezTo>
                <a:cubicBezTo>
                  <a:pt x="905" y="916"/>
                  <a:pt x="1004" y="931"/>
                  <a:pt x="1095" y="902"/>
                </a:cubicBezTo>
                <a:cubicBezTo>
                  <a:pt x="1186" y="873"/>
                  <a:pt x="1291" y="813"/>
                  <a:pt x="1337" y="744"/>
                </a:cubicBezTo>
                <a:cubicBezTo>
                  <a:pt x="1383" y="675"/>
                  <a:pt x="1365" y="580"/>
                  <a:pt x="1372" y="487"/>
                </a:cubicBezTo>
                <a:cubicBezTo>
                  <a:pt x="1378" y="393"/>
                  <a:pt x="1396" y="256"/>
                  <a:pt x="1377" y="179"/>
                </a:cubicBezTo>
                <a:cubicBezTo>
                  <a:pt x="1358" y="102"/>
                  <a:pt x="1314" y="57"/>
                  <a:pt x="1259" y="28"/>
                </a:cubicBezTo>
                <a:cubicBezTo>
                  <a:pt x="1203" y="0"/>
                  <a:pt x="1110" y="7"/>
                  <a:pt x="1046" y="5"/>
                </a:cubicBezTo>
                <a:cubicBezTo>
                  <a:pt x="981" y="3"/>
                  <a:pt x="959" y="5"/>
                  <a:pt x="873" y="18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2" name="Oval 9"/>
          <p:cNvSpPr>
            <a:spLocks noChangeArrowheads="1"/>
          </p:cNvSpPr>
          <p:nvPr/>
        </p:nvSpPr>
        <p:spPr bwMode="auto">
          <a:xfrm>
            <a:off x="5747544" y="2208214"/>
            <a:ext cx="209815" cy="1936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latin typeface="Times New Roman" pitchFamily="18" charset="0"/>
            </a:endParaRPr>
          </a:p>
        </p:txBody>
      </p:sp>
      <p:sp>
        <p:nvSpPr>
          <p:cNvPr id="39943" name="Oval 12"/>
          <p:cNvSpPr>
            <a:spLocks noChangeArrowheads="1"/>
          </p:cNvSpPr>
          <p:nvPr/>
        </p:nvSpPr>
        <p:spPr bwMode="auto">
          <a:xfrm>
            <a:off x="6160294" y="1836739"/>
            <a:ext cx="209815" cy="1936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latin typeface="Times New Roman" pitchFamily="18" charset="0"/>
            </a:endParaRPr>
          </a:p>
        </p:txBody>
      </p:sp>
      <p:sp>
        <p:nvSpPr>
          <p:cNvPr id="39944" name="Line 15"/>
          <p:cNvSpPr>
            <a:spLocks noChangeShapeType="1"/>
          </p:cNvSpPr>
          <p:nvPr/>
        </p:nvSpPr>
        <p:spPr bwMode="auto">
          <a:xfrm flipV="1">
            <a:off x="5842133" y="1978025"/>
            <a:ext cx="343958" cy="336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9945" name="Line 16"/>
          <p:cNvSpPr>
            <a:spLocks noChangeShapeType="1"/>
          </p:cNvSpPr>
          <p:nvPr/>
        </p:nvSpPr>
        <p:spPr bwMode="auto">
          <a:xfrm>
            <a:off x="6268641" y="1954213"/>
            <a:ext cx="433388" cy="5905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9946" name="Rectangle 44"/>
          <p:cNvSpPr>
            <a:spLocks noChangeArrowheads="1"/>
          </p:cNvSpPr>
          <p:nvPr/>
        </p:nvSpPr>
        <p:spPr bwMode="auto">
          <a:xfrm>
            <a:off x="4966759" y="1957389"/>
            <a:ext cx="1035315" cy="700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latin typeface="Times New Roman" pitchFamily="18" charset="0"/>
            </a:endParaRPr>
          </a:p>
        </p:txBody>
      </p:sp>
      <p:sp>
        <p:nvSpPr>
          <p:cNvPr id="39947" name="Text Box 45"/>
          <p:cNvSpPr txBox="1">
            <a:spLocks noChangeArrowheads="1"/>
          </p:cNvSpPr>
          <p:nvPr/>
        </p:nvSpPr>
        <p:spPr bwMode="auto">
          <a:xfrm>
            <a:off x="4376871" y="1476375"/>
            <a:ext cx="2086107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en-US" sz="1600"/>
              <a:t>central office</a:t>
            </a:r>
          </a:p>
        </p:txBody>
      </p:sp>
      <p:sp>
        <p:nvSpPr>
          <p:cNvPr id="39948" name="Line 14"/>
          <p:cNvSpPr>
            <a:spLocks noChangeShapeType="1"/>
          </p:cNvSpPr>
          <p:nvPr/>
        </p:nvSpPr>
        <p:spPr bwMode="auto">
          <a:xfrm flipV="1">
            <a:off x="2915048" y="2363788"/>
            <a:ext cx="209986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9949" name="Text Box 17"/>
          <p:cNvSpPr txBox="1">
            <a:spLocks noChangeArrowheads="1"/>
          </p:cNvSpPr>
          <p:nvPr/>
        </p:nvSpPr>
        <p:spPr bwMode="auto">
          <a:xfrm>
            <a:off x="6437182" y="1530350"/>
            <a:ext cx="1083951" cy="510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1600"/>
              <a:t>telephone</a:t>
            </a:r>
          </a:p>
          <a:p>
            <a:pPr>
              <a:lnSpc>
                <a:spcPct val="85000"/>
              </a:lnSpc>
            </a:pPr>
            <a:r>
              <a:rPr lang="en-US" altLang="en-US" sz="1600"/>
              <a:t>network</a:t>
            </a:r>
          </a:p>
        </p:txBody>
      </p:sp>
      <p:grpSp>
        <p:nvGrpSpPr>
          <p:cNvPr id="39950" name="Group 108"/>
          <p:cNvGrpSpPr>
            <a:grpSpLocks/>
          </p:cNvGrpSpPr>
          <p:nvPr/>
        </p:nvGrpSpPr>
        <p:grpSpPr bwMode="auto">
          <a:xfrm>
            <a:off x="5028671" y="2074863"/>
            <a:ext cx="398992" cy="519112"/>
            <a:chOff x="1852" y="2562"/>
            <a:chExt cx="355" cy="471"/>
          </a:xfrm>
        </p:grpSpPr>
        <p:sp>
          <p:nvSpPr>
            <p:cNvPr id="39986" name="Freeform 109"/>
            <p:cNvSpPr>
              <a:spLocks/>
            </p:cNvSpPr>
            <p:nvPr/>
          </p:nvSpPr>
          <p:spPr bwMode="auto">
            <a:xfrm>
              <a:off x="1852" y="2621"/>
              <a:ext cx="318" cy="412"/>
            </a:xfrm>
            <a:custGeom>
              <a:avLst/>
              <a:gdLst>
                <a:gd name="T0" fmla="*/ 0 w 318"/>
                <a:gd name="T1" fmla="*/ 412 h 412"/>
                <a:gd name="T2" fmla="*/ 3 w 318"/>
                <a:gd name="T3" fmla="*/ 1 h 412"/>
                <a:gd name="T4" fmla="*/ 74 w 318"/>
                <a:gd name="T5" fmla="*/ 0 h 412"/>
                <a:gd name="T6" fmla="*/ 254 w 318"/>
                <a:gd name="T7" fmla="*/ 111 h 412"/>
                <a:gd name="T8" fmla="*/ 318 w 318"/>
                <a:gd name="T9" fmla="*/ 115 h 412"/>
                <a:gd name="T10" fmla="*/ 318 w 318"/>
                <a:gd name="T11" fmla="*/ 308 h 412"/>
                <a:gd name="T12" fmla="*/ 246 w 318"/>
                <a:gd name="T13" fmla="*/ 308 h 412"/>
                <a:gd name="T14" fmla="*/ 74 w 318"/>
                <a:gd name="T15" fmla="*/ 412 h 412"/>
                <a:gd name="T16" fmla="*/ 0 w 318"/>
                <a:gd name="T17" fmla="*/ 412 h 4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8"/>
                <a:gd name="T28" fmla="*/ 0 h 412"/>
                <a:gd name="T29" fmla="*/ 318 w 318"/>
                <a:gd name="T30" fmla="*/ 412 h 4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8" h="412">
                  <a:moveTo>
                    <a:pt x="0" y="412"/>
                  </a:moveTo>
                  <a:lnTo>
                    <a:pt x="3" y="1"/>
                  </a:lnTo>
                  <a:lnTo>
                    <a:pt x="74" y="0"/>
                  </a:lnTo>
                  <a:lnTo>
                    <a:pt x="254" y="111"/>
                  </a:lnTo>
                  <a:lnTo>
                    <a:pt x="318" y="115"/>
                  </a:lnTo>
                  <a:lnTo>
                    <a:pt x="318" y="308"/>
                  </a:lnTo>
                  <a:lnTo>
                    <a:pt x="246" y="308"/>
                  </a:lnTo>
                  <a:lnTo>
                    <a:pt x="74" y="412"/>
                  </a:lnTo>
                  <a:lnTo>
                    <a:pt x="0" y="412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87" name="Freeform 110"/>
            <p:cNvSpPr>
              <a:spLocks/>
            </p:cNvSpPr>
            <p:nvPr/>
          </p:nvSpPr>
          <p:spPr bwMode="auto">
            <a:xfrm>
              <a:off x="1854" y="2562"/>
              <a:ext cx="353" cy="369"/>
            </a:xfrm>
            <a:custGeom>
              <a:avLst/>
              <a:gdLst>
                <a:gd name="T0" fmla="*/ 0 w 353"/>
                <a:gd name="T1" fmla="*/ 59 h 369"/>
                <a:gd name="T2" fmla="*/ 32 w 353"/>
                <a:gd name="T3" fmla="*/ 0 h 369"/>
                <a:gd name="T4" fmla="*/ 105 w 353"/>
                <a:gd name="T5" fmla="*/ 0 h 369"/>
                <a:gd name="T6" fmla="*/ 276 w 353"/>
                <a:gd name="T7" fmla="*/ 113 h 369"/>
                <a:gd name="T8" fmla="*/ 353 w 353"/>
                <a:gd name="T9" fmla="*/ 113 h 369"/>
                <a:gd name="T10" fmla="*/ 353 w 353"/>
                <a:gd name="T11" fmla="*/ 315 h 369"/>
                <a:gd name="T12" fmla="*/ 318 w 353"/>
                <a:gd name="T13" fmla="*/ 369 h 369"/>
                <a:gd name="T14" fmla="*/ 315 w 353"/>
                <a:gd name="T15" fmla="*/ 173 h 369"/>
                <a:gd name="T16" fmla="*/ 254 w 353"/>
                <a:gd name="T17" fmla="*/ 173 h 369"/>
                <a:gd name="T18" fmla="*/ 75 w 353"/>
                <a:gd name="T19" fmla="*/ 60 h 369"/>
                <a:gd name="T20" fmla="*/ 0 w 353"/>
                <a:gd name="T21" fmla="*/ 59 h 3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53"/>
                <a:gd name="T34" fmla="*/ 0 h 369"/>
                <a:gd name="T35" fmla="*/ 353 w 353"/>
                <a:gd name="T36" fmla="*/ 369 h 36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53" h="369">
                  <a:moveTo>
                    <a:pt x="0" y="59"/>
                  </a:moveTo>
                  <a:lnTo>
                    <a:pt x="32" y="0"/>
                  </a:lnTo>
                  <a:lnTo>
                    <a:pt x="105" y="0"/>
                  </a:lnTo>
                  <a:lnTo>
                    <a:pt x="276" y="113"/>
                  </a:lnTo>
                  <a:lnTo>
                    <a:pt x="353" y="113"/>
                  </a:lnTo>
                  <a:lnTo>
                    <a:pt x="353" y="315"/>
                  </a:lnTo>
                  <a:lnTo>
                    <a:pt x="318" y="369"/>
                  </a:lnTo>
                  <a:lnTo>
                    <a:pt x="315" y="173"/>
                  </a:lnTo>
                  <a:lnTo>
                    <a:pt x="254" y="173"/>
                  </a:lnTo>
                  <a:lnTo>
                    <a:pt x="75" y="6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88" name="Line 111"/>
            <p:cNvSpPr>
              <a:spLocks noChangeShapeType="1"/>
            </p:cNvSpPr>
            <p:nvPr/>
          </p:nvSpPr>
          <p:spPr bwMode="auto">
            <a:xfrm flipH="1">
              <a:off x="2167" y="2674"/>
              <a:ext cx="34" cy="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89" name="Line 112"/>
            <p:cNvSpPr>
              <a:spLocks noChangeShapeType="1"/>
            </p:cNvSpPr>
            <p:nvPr/>
          </p:nvSpPr>
          <p:spPr bwMode="auto">
            <a:xfrm>
              <a:off x="1880" y="2830"/>
              <a:ext cx="2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90" name="Freeform 113"/>
            <p:cNvSpPr>
              <a:spLocks/>
            </p:cNvSpPr>
            <p:nvPr/>
          </p:nvSpPr>
          <p:spPr bwMode="auto">
            <a:xfrm>
              <a:off x="1874" y="2670"/>
              <a:ext cx="264" cy="105"/>
            </a:xfrm>
            <a:custGeom>
              <a:avLst/>
              <a:gdLst>
                <a:gd name="T0" fmla="*/ 0 w 264"/>
                <a:gd name="T1" fmla="*/ 0 h 105"/>
                <a:gd name="T2" fmla="*/ 52 w 264"/>
                <a:gd name="T3" fmla="*/ 0 h 105"/>
                <a:gd name="T4" fmla="*/ 207 w 264"/>
                <a:gd name="T5" fmla="*/ 105 h 105"/>
                <a:gd name="T6" fmla="*/ 264 w 264"/>
                <a:gd name="T7" fmla="*/ 105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91" name="Freeform 114"/>
            <p:cNvSpPr>
              <a:spLocks/>
            </p:cNvSpPr>
            <p:nvPr/>
          </p:nvSpPr>
          <p:spPr bwMode="auto">
            <a:xfrm flipV="1">
              <a:off x="1874" y="2884"/>
              <a:ext cx="264" cy="105"/>
            </a:xfrm>
            <a:custGeom>
              <a:avLst/>
              <a:gdLst>
                <a:gd name="T0" fmla="*/ 0 w 264"/>
                <a:gd name="T1" fmla="*/ 0 h 105"/>
                <a:gd name="T2" fmla="*/ 52 w 264"/>
                <a:gd name="T3" fmla="*/ 0 h 105"/>
                <a:gd name="T4" fmla="*/ 207 w 264"/>
                <a:gd name="T5" fmla="*/ 105 h 105"/>
                <a:gd name="T6" fmla="*/ 264 w 264"/>
                <a:gd name="T7" fmla="*/ 105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951" name="Text Box 115"/>
          <p:cNvSpPr txBox="1">
            <a:spLocks noChangeArrowheads="1"/>
          </p:cNvSpPr>
          <p:nvPr/>
        </p:nvSpPr>
        <p:spPr bwMode="auto">
          <a:xfrm>
            <a:off x="4681273" y="2619375"/>
            <a:ext cx="1030156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600"/>
              <a:t>DSLAM</a:t>
            </a:r>
          </a:p>
        </p:txBody>
      </p:sp>
      <p:grpSp>
        <p:nvGrpSpPr>
          <p:cNvPr id="39952" name="Group 118"/>
          <p:cNvGrpSpPr>
            <a:grpSpLocks/>
          </p:cNvGrpSpPr>
          <p:nvPr/>
        </p:nvGrpSpPr>
        <p:grpSpPr bwMode="auto">
          <a:xfrm>
            <a:off x="3664877" y="1362076"/>
            <a:ext cx="863335" cy="658813"/>
            <a:chOff x="1671" y="1861"/>
            <a:chExt cx="502" cy="415"/>
          </a:xfrm>
        </p:grpSpPr>
        <p:sp>
          <p:nvSpPr>
            <p:cNvPr id="39984" name="Rectangle 116"/>
            <p:cNvSpPr>
              <a:spLocks noChangeArrowheads="1"/>
            </p:cNvSpPr>
            <p:nvPr/>
          </p:nvSpPr>
          <p:spPr bwMode="auto">
            <a:xfrm>
              <a:off x="1742" y="1966"/>
              <a:ext cx="360" cy="31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9985" name="AutoShape 117"/>
            <p:cNvSpPr>
              <a:spLocks noChangeArrowheads="1"/>
            </p:cNvSpPr>
            <p:nvPr/>
          </p:nvSpPr>
          <p:spPr bwMode="auto">
            <a:xfrm>
              <a:off x="1671" y="1861"/>
              <a:ext cx="502" cy="129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39953" name="Freeform 119"/>
          <p:cNvSpPr>
            <a:spLocks/>
          </p:cNvSpPr>
          <p:nvPr/>
        </p:nvSpPr>
        <p:spPr bwMode="auto">
          <a:xfrm>
            <a:off x="4318398" y="1951038"/>
            <a:ext cx="730911" cy="239712"/>
          </a:xfrm>
          <a:custGeom>
            <a:avLst/>
            <a:gdLst>
              <a:gd name="T0" fmla="*/ 0 w 425"/>
              <a:gd name="T1" fmla="*/ 0 h 151"/>
              <a:gd name="T2" fmla="*/ 0 w 425"/>
              <a:gd name="T3" fmla="*/ 2147483647 h 151"/>
              <a:gd name="T4" fmla="*/ 2147483647 w 425"/>
              <a:gd name="T5" fmla="*/ 2147483647 h 151"/>
              <a:gd name="T6" fmla="*/ 0 60000 65536"/>
              <a:gd name="T7" fmla="*/ 0 60000 65536"/>
              <a:gd name="T8" fmla="*/ 0 60000 65536"/>
              <a:gd name="T9" fmla="*/ 0 w 425"/>
              <a:gd name="T10" fmla="*/ 0 h 151"/>
              <a:gd name="T11" fmla="*/ 425 w 425"/>
              <a:gd name="T12" fmla="*/ 151 h 1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25" h="151">
                <a:moveTo>
                  <a:pt x="0" y="0"/>
                </a:moveTo>
                <a:lnTo>
                  <a:pt x="0" y="151"/>
                </a:lnTo>
                <a:lnTo>
                  <a:pt x="425" y="151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4" name="Line 120"/>
          <p:cNvSpPr>
            <a:spLocks noChangeShapeType="1"/>
          </p:cNvSpPr>
          <p:nvPr/>
        </p:nvSpPr>
        <p:spPr bwMode="auto">
          <a:xfrm>
            <a:off x="5432823" y="2316163"/>
            <a:ext cx="40931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5" name="Freeform 123"/>
          <p:cNvSpPr>
            <a:spLocks/>
          </p:cNvSpPr>
          <p:nvPr/>
        </p:nvSpPr>
        <p:spPr bwMode="auto">
          <a:xfrm>
            <a:off x="5432823" y="2384425"/>
            <a:ext cx="502179" cy="1009650"/>
          </a:xfrm>
          <a:custGeom>
            <a:avLst/>
            <a:gdLst>
              <a:gd name="T0" fmla="*/ 0 w 292"/>
              <a:gd name="T1" fmla="*/ 0 h 636"/>
              <a:gd name="T2" fmla="*/ 2147483647 w 292"/>
              <a:gd name="T3" fmla="*/ 0 h 636"/>
              <a:gd name="T4" fmla="*/ 2147483647 w 292"/>
              <a:gd name="T5" fmla="*/ 2147483647 h 636"/>
              <a:gd name="T6" fmla="*/ 2147483647 w 292"/>
              <a:gd name="T7" fmla="*/ 2147483647 h 636"/>
              <a:gd name="T8" fmla="*/ 0 60000 65536"/>
              <a:gd name="T9" fmla="*/ 0 60000 65536"/>
              <a:gd name="T10" fmla="*/ 0 60000 65536"/>
              <a:gd name="T11" fmla="*/ 0 60000 65536"/>
              <a:gd name="T12" fmla="*/ 0 w 292"/>
              <a:gd name="T13" fmla="*/ 0 h 636"/>
              <a:gd name="T14" fmla="*/ 292 w 292"/>
              <a:gd name="T15" fmla="*/ 636 h 6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2" h="636">
                <a:moveTo>
                  <a:pt x="0" y="0"/>
                </a:moveTo>
                <a:lnTo>
                  <a:pt x="130" y="0"/>
                </a:lnTo>
                <a:lnTo>
                  <a:pt x="130" y="636"/>
                </a:lnTo>
                <a:lnTo>
                  <a:pt x="292" y="63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3" name="Group 135"/>
          <p:cNvGrpSpPr>
            <a:grpSpLocks/>
          </p:cNvGrpSpPr>
          <p:nvPr/>
        </p:nvGrpSpPr>
        <p:grpSpPr bwMode="auto">
          <a:xfrm>
            <a:off x="1055952" y="2441577"/>
            <a:ext cx="3164417" cy="1616076"/>
            <a:chOff x="614" y="1538"/>
            <a:chExt cx="1840" cy="1018"/>
          </a:xfrm>
        </p:grpSpPr>
        <p:sp>
          <p:nvSpPr>
            <p:cNvPr id="39982" name="Text Box 124"/>
            <p:cNvSpPr txBox="1">
              <a:spLocks noChangeArrowheads="1"/>
            </p:cNvSpPr>
            <p:nvPr/>
          </p:nvSpPr>
          <p:spPr bwMode="auto">
            <a:xfrm>
              <a:off x="614" y="2102"/>
              <a:ext cx="1685" cy="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en-US" sz="1600" i="1" dirty="0"/>
                <a:t>voice, data transmitted</a:t>
              </a:r>
            </a:p>
            <a:p>
              <a:pPr algn="r">
                <a:lnSpc>
                  <a:spcPct val="85000"/>
                </a:lnSpc>
              </a:pPr>
              <a:r>
                <a:rPr lang="en-US" altLang="en-US" sz="1600" i="1" dirty="0"/>
                <a:t>at different frequencies over</a:t>
              </a:r>
            </a:p>
            <a:p>
              <a:pPr algn="r">
                <a:lnSpc>
                  <a:spcPct val="85000"/>
                </a:lnSpc>
              </a:pPr>
              <a:r>
                <a:rPr lang="en-US" altLang="en-US" sz="1600" i="1" dirty="0">
                  <a:solidFill>
                    <a:srgbClr val="CC0000"/>
                  </a:solidFill>
                </a:rPr>
                <a:t>dedicated </a:t>
              </a:r>
              <a:r>
                <a:rPr lang="en-US" altLang="en-US" sz="1600" i="1" dirty="0">
                  <a:solidFill>
                    <a:srgbClr val="C00000"/>
                  </a:solidFill>
                </a:rPr>
                <a:t>line</a:t>
              </a:r>
              <a:r>
                <a:rPr lang="en-US" altLang="en-US" sz="1600" i="1" dirty="0"/>
                <a:t> to central office</a:t>
              </a:r>
            </a:p>
          </p:txBody>
        </p:sp>
        <p:sp>
          <p:nvSpPr>
            <p:cNvPr id="39983" name="Line 125"/>
            <p:cNvSpPr>
              <a:spLocks noChangeShapeType="1"/>
            </p:cNvSpPr>
            <p:nvPr/>
          </p:nvSpPr>
          <p:spPr bwMode="auto">
            <a:xfrm flipV="1">
              <a:off x="2093" y="1538"/>
              <a:ext cx="361" cy="58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4384" name="Rectangle 52"/>
          <p:cNvSpPr>
            <a:spLocks noChangeArrowheads="1"/>
          </p:cNvSpPr>
          <p:nvPr/>
        </p:nvSpPr>
        <p:spPr bwMode="auto">
          <a:xfrm>
            <a:off x="0" y="3995738"/>
            <a:ext cx="9878483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38188" indent="-2809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7763" indent="-23336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</a:pPr>
            <a:endParaRPr lang="en-US" altLang="en-US" dirty="0">
              <a:solidFill>
                <a:srgbClr val="FF0000"/>
              </a:solidFill>
              <a:latin typeface="Comic Sans MS" pitchFamily="66" charset="0"/>
            </a:endParaRP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dirty="0">
                <a:latin typeface="Gill Sans MT" pitchFamily="34" charset="0"/>
              </a:rPr>
              <a:t>use </a:t>
            </a:r>
            <a:r>
              <a:rPr lang="en-US" altLang="en-US" i="1" dirty="0">
                <a:solidFill>
                  <a:srgbClr val="CC0000"/>
                </a:solidFill>
                <a:latin typeface="Gill Sans MT" pitchFamily="34" charset="0"/>
              </a:rPr>
              <a:t>existing</a:t>
            </a:r>
            <a:r>
              <a:rPr lang="en-US" altLang="en-US" dirty="0">
                <a:latin typeface="Gill Sans MT" pitchFamily="34" charset="0"/>
              </a:rPr>
              <a:t> </a:t>
            </a:r>
            <a:r>
              <a:rPr lang="en-US" altLang="en-US" dirty="0">
                <a:solidFill>
                  <a:srgbClr val="C00000"/>
                </a:solidFill>
                <a:latin typeface="Gill Sans MT" pitchFamily="34" charset="0"/>
              </a:rPr>
              <a:t>telephone line </a:t>
            </a:r>
            <a:r>
              <a:rPr lang="en-US" altLang="en-US" dirty="0">
                <a:latin typeface="Gill Sans MT" pitchFamily="34" charset="0"/>
              </a:rPr>
              <a:t>to central office DSLAM</a:t>
            </a:r>
          </a:p>
          <a:p>
            <a:pPr lvl="2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itchFamily="34" charset="0"/>
              <a:buChar char="•"/>
            </a:pPr>
            <a:r>
              <a:rPr lang="en-US" altLang="en-US" dirty="0">
                <a:solidFill>
                  <a:srgbClr val="0054FD"/>
                </a:solidFill>
                <a:latin typeface="Gill Sans MT" pitchFamily="34" charset="0"/>
              </a:rPr>
              <a:t>data</a:t>
            </a:r>
            <a:r>
              <a:rPr lang="en-US" altLang="en-US" dirty="0">
                <a:latin typeface="Gill Sans MT" pitchFamily="34" charset="0"/>
              </a:rPr>
              <a:t> over DSL phone line goes to Internet</a:t>
            </a:r>
          </a:p>
          <a:p>
            <a:pPr lvl="2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itchFamily="34" charset="0"/>
              <a:buChar char="•"/>
            </a:pPr>
            <a:r>
              <a:rPr lang="en-US" altLang="en-US" dirty="0">
                <a:solidFill>
                  <a:srgbClr val="0054FD"/>
                </a:solidFill>
                <a:latin typeface="Gill Sans MT" pitchFamily="34" charset="0"/>
              </a:rPr>
              <a:t>voice</a:t>
            </a:r>
            <a:r>
              <a:rPr lang="en-US" altLang="en-US" dirty="0">
                <a:latin typeface="Gill Sans MT" pitchFamily="34" charset="0"/>
              </a:rPr>
              <a:t> over DSL phone line goes to telephone net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dirty="0">
                <a:latin typeface="Gill Sans MT" pitchFamily="34" charset="0"/>
              </a:rPr>
              <a:t>&lt; 2.5 Mbps </a:t>
            </a:r>
            <a:r>
              <a:rPr lang="en-US" altLang="en-US" dirty="0">
                <a:solidFill>
                  <a:srgbClr val="0054FD"/>
                </a:solidFill>
                <a:latin typeface="Gill Sans MT" pitchFamily="34" charset="0"/>
              </a:rPr>
              <a:t>upstream</a:t>
            </a:r>
            <a:r>
              <a:rPr lang="en-US" altLang="en-US" dirty="0">
                <a:latin typeface="Gill Sans MT" pitchFamily="34" charset="0"/>
              </a:rPr>
              <a:t> transmission rate (typically &lt; 1 Mbps)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dirty="0">
                <a:latin typeface="Gill Sans MT" pitchFamily="34" charset="0"/>
              </a:rPr>
              <a:t>&lt; 24 Mbps </a:t>
            </a:r>
            <a:r>
              <a:rPr lang="en-US" altLang="en-US" dirty="0">
                <a:solidFill>
                  <a:srgbClr val="0054FD"/>
                </a:solidFill>
                <a:latin typeface="Gill Sans MT" pitchFamily="34" charset="0"/>
              </a:rPr>
              <a:t>downstream</a:t>
            </a:r>
            <a:r>
              <a:rPr lang="en-US" altLang="en-US" dirty="0">
                <a:latin typeface="Gill Sans MT" pitchFamily="34" charset="0"/>
              </a:rPr>
              <a:t> transmission rate (typically &lt; 10 Mbps)</a:t>
            </a:r>
          </a:p>
        </p:txBody>
      </p:sp>
      <p:sp>
        <p:nvSpPr>
          <p:cNvPr id="39958" name="Rectangle 90"/>
          <p:cNvSpPr>
            <a:spLocks noChangeArrowheads="1"/>
          </p:cNvSpPr>
          <p:nvPr/>
        </p:nvSpPr>
        <p:spPr bwMode="auto">
          <a:xfrm>
            <a:off x="1341438" y="1814513"/>
            <a:ext cx="2142860" cy="1395412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9959" name="Line 7"/>
          <p:cNvSpPr>
            <a:spLocks noChangeShapeType="1"/>
          </p:cNvSpPr>
          <p:nvPr/>
        </p:nvSpPr>
        <p:spPr bwMode="auto">
          <a:xfrm flipV="1">
            <a:off x="1867694" y="2365375"/>
            <a:ext cx="395552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9960" name="Text Box 39"/>
          <p:cNvSpPr txBox="1">
            <a:spLocks noChangeArrowheads="1"/>
          </p:cNvSpPr>
          <p:nvPr/>
        </p:nvSpPr>
        <p:spPr bwMode="auto">
          <a:xfrm>
            <a:off x="2180597" y="2471738"/>
            <a:ext cx="780983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en-US" sz="1400"/>
              <a:t>DSL</a:t>
            </a:r>
          </a:p>
          <a:p>
            <a:pPr algn="ctr">
              <a:lnSpc>
                <a:spcPct val="80000"/>
              </a:lnSpc>
            </a:pPr>
            <a:r>
              <a:rPr lang="en-US" altLang="en-US" sz="1400"/>
              <a:t>modem</a:t>
            </a:r>
          </a:p>
        </p:txBody>
      </p:sp>
      <p:sp>
        <p:nvSpPr>
          <p:cNvPr id="39961" name="Text Box 41"/>
          <p:cNvSpPr txBox="1">
            <a:spLocks noChangeArrowheads="1"/>
          </p:cNvSpPr>
          <p:nvPr/>
        </p:nvSpPr>
        <p:spPr bwMode="auto">
          <a:xfrm>
            <a:off x="2912437" y="2495550"/>
            <a:ext cx="712054" cy="26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en-US" sz="1400"/>
              <a:t>splitter</a:t>
            </a:r>
          </a:p>
        </p:txBody>
      </p:sp>
      <p:grpSp>
        <p:nvGrpSpPr>
          <p:cNvPr id="39962" name="Group 94"/>
          <p:cNvGrpSpPr>
            <a:grpSpLocks/>
          </p:cNvGrpSpPr>
          <p:nvPr/>
        </p:nvGrpSpPr>
        <p:grpSpPr bwMode="auto">
          <a:xfrm>
            <a:off x="2252928" y="2252663"/>
            <a:ext cx="665560" cy="220662"/>
            <a:chOff x="322" y="890"/>
            <a:chExt cx="872" cy="339"/>
          </a:xfrm>
        </p:grpSpPr>
        <p:sp>
          <p:nvSpPr>
            <p:cNvPr id="39976" name="Rectangle 95"/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9977" name="Rectangle 96"/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9978" name="Rectangle 97"/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9979" name="Rectangle 98"/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9980" name="Rectangle 99"/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9981" name="AutoShape 100"/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9963" name="AutoShape 102"/>
          <p:cNvSpPr>
            <a:spLocks noChangeArrowheads="1"/>
          </p:cNvSpPr>
          <p:nvPr/>
        </p:nvSpPr>
        <p:spPr bwMode="auto">
          <a:xfrm>
            <a:off x="1035315" y="1403351"/>
            <a:ext cx="2706952" cy="468313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9964" name="Rectangle 103"/>
          <p:cNvSpPr>
            <a:spLocks noChangeArrowheads="1"/>
          </p:cNvSpPr>
          <p:nvPr/>
        </p:nvSpPr>
        <p:spPr bwMode="auto">
          <a:xfrm>
            <a:off x="3178175" y="2303463"/>
            <a:ext cx="180579" cy="144462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9965" name="Freeform 104"/>
          <p:cNvSpPr>
            <a:spLocks/>
          </p:cNvSpPr>
          <p:nvPr/>
        </p:nvSpPr>
        <p:spPr bwMode="auto">
          <a:xfrm>
            <a:off x="2610644" y="1858964"/>
            <a:ext cx="655241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39966" name="Object 3"/>
          <p:cNvGraphicFramePr>
            <a:graphicFrameLocks noChangeAspect="1"/>
          </p:cNvGraphicFramePr>
          <p:nvPr/>
        </p:nvGraphicFramePr>
        <p:xfrm>
          <a:off x="2242608" y="1655763"/>
          <a:ext cx="531416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681706" imgH="480401" progId="MS_ClipArt_Gallery.2">
                  <p:embed/>
                </p:oleObj>
              </mc:Choice>
              <mc:Fallback>
                <p:oleObj name="Clip" r:id="rId3" imgW="681706" imgH="480401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2608" y="1655763"/>
                        <a:ext cx="531416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67" name="Line 130"/>
          <p:cNvSpPr>
            <a:spLocks noChangeShapeType="1"/>
          </p:cNvSpPr>
          <p:nvPr/>
        </p:nvSpPr>
        <p:spPr bwMode="auto">
          <a:xfrm flipH="1">
            <a:off x="2921927" y="2365375"/>
            <a:ext cx="2596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68" name="AutoShape 131"/>
          <p:cNvSpPr>
            <a:spLocks noChangeArrowheads="1"/>
          </p:cNvSpPr>
          <p:nvPr/>
        </p:nvSpPr>
        <p:spPr bwMode="auto">
          <a:xfrm>
            <a:off x="4815417" y="1703389"/>
            <a:ext cx="1307042" cy="261937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15" name="Group 136"/>
          <p:cNvGrpSpPr>
            <a:grpSpLocks/>
          </p:cNvGrpSpPr>
          <p:nvPr/>
        </p:nvGrpSpPr>
        <p:grpSpPr bwMode="auto">
          <a:xfrm>
            <a:off x="4087948" y="2867025"/>
            <a:ext cx="1331119" cy="1177925"/>
            <a:chOff x="2377" y="1806"/>
            <a:chExt cx="774" cy="742"/>
          </a:xfrm>
        </p:grpSpPr>
        <p:sp>
          <p:nvSpPr>
            <p:cNvPr id="39974" name="Line 132"/>
            <p:cNvSpPr>
              <a:spLocks noChangeShapeType="1"/>
            </p:cNvSpPr>
            <p:nvPr/>
          </p:nvSpPr>
          <p:spPr bwMode="auto">
            <a:xfrm flipV="1">
              <a:off x="2671" y="1806"/>
              <a:ext cx="268" cy="433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75" name="Text Box 133"/>
            <p:cNvSpPr txBox="1">
              <a:spLocks noChangeArrowheads="1"/>
            </p:cNvSpPr>
            <p:nvPr/>
          </p:nvSpPr>
          <p:spPr bwMode="auto">
            <a:xfrm>
              <a:off x="2377" y="2226"/>
              <a:ext cx="774" cy="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en-US" sz="1600" i="1"/>
                <a:t>DSL access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en-US" sz="1600" i="1"/>
                <a:t>multiplexer</a:t>
              </a:r>
            </a:p>
          </p:txBody>
        </p:sp>
      </p:grpSp>
      <p:grpSp>
        <p:nvGrpSpPr>
          <p:cNvPr id="39970" name="Group 141"/>
          <p:cNvGrpSpPr>
            <a:grpSpLocks/>
          </p:cNvGrpSpPr>
          <p:nvPr/>
        </p:nvGrpSpPr>
        <p:grpSpPr bwMode="auto">
          <a:xfrm>
            <a:off x="1238250" y="2043114"/>
            <a:ext cx="696516" cy="644525"/>
            <a:chOff x="-44" y="1473"/>
            <a:chExt cx="981" cy="1105"/>
          </a:xfrm>
        </p:grpSpPr>
        <p:pic>
          <p:nvPicPr>
            <p:cNvPr id="39972" name="Picture 142" descr="desktop_computer_stylized_medium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73" name="Freeform 14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997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F82BAFFD-6A61-4DA0-85A1-0D5E1D7B79BA}" type="slidenum">
              <a:rPr lang="en-US" altLang="en-US" sz="1200">
                <a:latin typeface="Tahoma" pitchFamily="34" charset="0"/>
              </a:rPr>
              <a:pPr/>
              <a:t>17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14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4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38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40962" name="Title 41"/>
          <p:cNvSpPr>
            <a:spLocks/>
          </p:cNvSpPr>
          <p:nvPr/>
        </p:nvSpPr>
        <p:spPr bwMode="auto">
          <a:xfrm>
            <a:off x="412750" y="239714"/>
            <a:ext cx="909701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3600" dirty="0">
                <a:latin typeface="Gill Sans MT" pitchFamily="34" charset="0"/>
              </a:rPr>
              <a:t>Access network: </a:t>
            </a:r>
            <a:r>
              <a:rPr lang="en-US" altLang="en-US" sz="3600" dirty="0">
                <a:solidFill>
                  <a:srgbClr val="0054FD"/>
                </a:solidFill>
                <a:latin typeface="Gill Sans MT" pitchFamily="34" charset="0"/>
              </a:rPr>
              <a:t>cable network</a:t>
            </a:r>
          </a:p>
        </p:txBody>
      </p:sp>
      <p:sp>
        <p:nvSpPr>
          <p:cNvPr id="40963" name="Rectangle 60"/>
          <p:cNvSpPr>
            <a:spLocks noChangeArrowheads="1"/>
          </p:cNvSpPr>
          <p:nvPr/>
        </p:nvSpPr>
        <p:spPr bwMode="auto">
          <a:xfrm>
            <a:off x="711994" y="1651001"/>
            <a:ext cx="1943365" cy="925513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0964" name="Line 7"/>
          <p:cNvSpPr>
            <a:spLocks noChangeShapeType="1"/>
          </p:cNvSpPr>
          <p:nvPr/>
        </p:nvSpPr>
        <p:spPr bwMode="auto">
          <a:xfrm flipV="1">
            <a:off x="1038755" y="2201864"/>
            <a:ext cx="395552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0965" name="Text Box 39"/>
          <p:cNvSpPr txBox="1">
            <a:spLocks noChangeArrowheads="1"/>
          </p:cNvSpPr>
          <p:nvPr/>
        </p:nvSpPr>
        <p:spPr bwMode="auto">
          <a:xfrm>
            <a:off x="1243310" y="2352675"/>
            <a:ext cx="780983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en-US" sz="1400"/>
              <a:t>cable</a:t>
            </a:r>
          </a:p>
          <a:p>
            <a:pPr algn="ctr">
              <a:lnSpc>
                <a:spcPct val="80000"/>
              </a:lnSpc>
            </a:pPr>
            <a:r>
              <a:rPr lang="en-US" altLang="en-US" sz="1400"/>
              <a:t>modem</a:t>
            </a:r>
          </a:p>
        </p:txBody>
      </p:sp>
      <p:sp>
        <p:nvSpPr>
          <p:cNvPr id="40966" name="Text Box 41"/>
          <p:cNvSpPr txBox="1">
            <a:spLocks noChangeArrowheads="1"/>
          </p:cNvSpPr>
          <p:nvPr/>
        </p:nvSpPr>
        <p:spPr bwMode="auto">
          <a:xfrm>
            <a:off x="1963112" y="2354264"/>
            <a:ext cx="712054" cy="26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en-US" sz="1400"/>
              <a:t>splitter</a:t>
            </a:r>
          </a:p>
        </p:txBody>
      </p:sp>
      <p:grpSp>
        <p:nvGrpSpPr>
          <p:cNvPr id="40967" name="Group 64"/>
          <p:cNvGrpSpPr>
            <a:grpSpLocks/>
          </p:cNvGrpSpPr>
          <p:nvPr/>
        </p:nvGrpSpPr>
        <p:grpSpPr bwMode="auto">
          <a:xfrm>
            <a:off x="1413669" y="2078038"/>
            <a:ext cx="665560" cy="220662"/>
            <a:chOff x="322" y="890"/>
            <a:chExt cx="872" cy="339"/>
          </a:xfrm>
        </p:grpSpPr>
        <p:sp>
          <p:nvSpPr>
            <p:cNvPr id="41123" name="Rectangle 65"/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1124" name="Rectangle 66"/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1125" name="Rectangle 67"/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1126" name="Rectangle 68"/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1127" name="Rectangle 69"/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1128" name="AutoShape 70"/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0968" name="AutoShape 72"/>
          <p:cNvSpPr>
            <a:spLocks noChangeArrowheads="1"/>
          </p:cNvSpPr>
          <p:nvPr/>
        </p:nvSpPr>
        <p:spPr bwMode="auto">
          <a:xfrm>
            <a:off x="454025" y="1239838"/>
            <a:ext cx="2457583" cy="468312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0969" name="Rectangle 73"/>
          <p:cNvSpPr>
            <a:spLocks noChangeArrowheads="1"/>
          </p:cNvSpPr>
          <p:nvPr/>
        </p:nvSpPr>
        <p:spPr bwMode="auto">
          <a:xfrm>
            <a:off x="2204773" y="2139951"/>
            <a:ext cx="180579" cy="144463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0970" name="Freeform 74"/>
          <p:cNvSpPr>
            <a:spLocks/>
          </p:cNvSpPr>
          <p:nvPr/>
        </p:nvSpPr>
        <p:spPr bwMode="auto">
          <a:xfrm>
            <a:off x="1781705" y="1695451"/>
            <a:ext cx="519377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71" name="Line 95"/>
          <p:cNvSpPr>
            <a:spLocks noChangeShapeType="1"/>
          </p:cNvSpPr>
          <p:nvPr/>
        </p:nvSpPr>
        <p:spPr bwMode="auto">
          <a:xfrm flipH="1">
            <a:off x="2105026" y="2201863"/>
            <a:ext cx="25968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0972" name="Picture 96" descr="t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162" y="1355725"/>
            <a:ext cx="818621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0973" name="Group 117"/>
          <p:cNvGrpSpPr>
            <a:grpSpLocks/>
          </p:cNvGrpSpPr>
          <p:nvPr/>
        </p:nvGrpSpPr>
        <p:grpSpPr bwMode="auto">
          <a:xfrm>
            <a:off x="2899569" y="1470025"/>
            <a:ext cx="921808" cy="527050"/>
            <a:chOff x="-490" y="1664"/>
            <a:chExt cx="1429" cy="842"/>
          </a:xfrm>
        </p:grpSpPr>
        <p:sp>
          <p:nvSpPr>
            <p:cNvPr id="41107" name="AutoShape 111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1108" name="Group 116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1109" name="Rectangle 99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1110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41111" name="Group 103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1117" name="Rectangle 104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118" name="Rectangle 105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119" name="Rectangle 106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120" name="Rectangle 107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121" name="Rectangle 108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122" name="AutoShape 109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41112" name="Picture 110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113" name="Rectangle 112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1114" name="Freeform 113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15" name="Line 114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41116" name="Picture 115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0974" name="Group 118"/>
          <p:cNvGrpSpPr>
            <a:grpSpLocks/>
          </p:cNvGrpSpPr>
          <p:nvPr/>
        </p:nvGrpSpPr>
        <p:grpSpPr bwMode="auto">
          <a:xfrm>
            <a:off x="3876411" y="1463675"/>
            <a:ext cx="921808" cy="527050"/>
            <a:chOff x="-490" y="1664"/>
            <a:chExt cx="1429" cy="842"/>
          </a:xfrm>
        </p:grpSpPr>
        <p:sp>
          <p:nvSpPr>
            <p:cNvPr id="41091" name="AutoShape 119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1092" name="Group 120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1093" name="Rectangle 121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1094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41095" name="Group 123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1101" name="Rectangle 124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102" name="Rectangle 125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103" name="Rectangle 126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104" name="Rectangle 127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105" name="Rectangle 128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106" name="AutoShape 129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41096" name="Picture 130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097" name="Rectangle 131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1098" name="Freeform 132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99" name="Line 133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41100" name="Picture 134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0975" name="Group 135"/>
          <p:cNvGrpSpPr>
            <a:grpSpLocks/>
          </p:cNvGrpSpPr>
          <p:nvPr/>
        </p:nvGrpSpPr>
        <p:grpSpPr bwMode="auto">
          <a:xfrm>
            <a:off x="2994158" y="2309813"/>
            <a:ext cx="921808" cy="527050"/>
            <a:chOff x="-490" y="1664"/>
            <a:chExt cx="1429" cy="842"/>
          </a:xfrm>
        </p:grpSpPr>
        <p:sp>
          <p:nvSpPr>
            <p:cNvPr id="41075" name="AutoShape 136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1076" name="Group 137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1077" name="Rectangle 138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1078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41079" name="Group 140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1085" name="Rectangle 141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86" name="Rectangle 142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87" name="Rectangle 143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88" name="Rectangle 144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89" name="Rectangle 145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90" name="AutoShape 146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41080" name="Picture 147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081" name="Rectangle 148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1082" name="Freeform 149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83" name="Line 150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41084" name="Picture 151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0976" name="Group 152"/>
          <p:cNvGrpSpPr>
            <a:grpSpLocks/>
          </p:cNvGrpSpPr>
          <p:nvPr/>
        </p:nvGrpSpPr>
        <p:grpSpPr bwMode="auto">
          <a:xfrm>
            <a:off x="3933164" y="2319338"/>
            <a:ext cx="921808" cy="527050"/>
            <a:chOff x="-490" y="1664"/>
            <a:chExt cx="1429" cy="842"/>
          </a:xfrm>
        </p:grpSpPr>
        <p:sp>
          <p:nvSpPr>
            <p:cNvPr id="41059" name="AutoShape 153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1060" name="Group 154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1061" name="Rectangle 155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1062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41063" name="Group 157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1069" name="Rectangle 158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70" name="Rectangle 159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71" name="Rectangle 160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72" name="Rectangle 161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73" name="Rectangle 162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74" name="AutoShape 163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41064" name="Picture 164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065" name="Rectangle 165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1066" name="Freeform 166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67" name="Line 167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41068" name="Picture 168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0977" name="Line 169"/>
          <p:cNvSpPr>
            <a:spLocks noChangeShapeType="1"/>
          </p:cNvSpPr>
          <p:nvPr/>
        </p:nvSpPr>
        <p:spPr bwMode="auto">
          <a:xfrm>
            <a:off x="2402550" y="2212975"/>
            <a:ext cx="399851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0978" name="Group 170"/>
          <p:cNvGrpSpPr>
            <a:grpSpLocks/>
          </p:cNvGrpSpPr>
          <p:nvPr/>
        </p:nvGrpSpPr>
        <p:grpSpPr bwMode="auto">
          <a:xfrm>
            <a:off x="5112941" y="1471613"/>
            <a:ext cx="921808" cy="527050"/>
            <a:chOff x="-490" y="1664"/>
            <a:chExt cx="1429" cy="842"/>
          </a:xfrm>
        </p:grpSpPr>
        <p:sp>
          <p:nvSpPr>
            <p:cNvPr id="41043" name="AutoShape 171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1044" name="Group 172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1045" name="Rectangle 173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1046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41047" name="Group 175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1053" name="Rectangle 176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54" name="Rectangle 177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55" name="Rectangle 178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56" name="Rectangle 179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57" name="Rectangle 180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58" name="AutoShape 181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41048" name="Picture 182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049" name="Rectangle 183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1050" name="Freeform 184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51" name="Line 185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41052" name="Picture 186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0979" name="Text Box 204"/>
          <p:cNvSpPr txBox="1">
            <a:spLocks noChangeArrowheads="1"/>
          </p:cNvSpPr>
          <p:nvPr/>
        </p:nvSpPr>
        <p:spPr bwMode="auto">
          <a:xfrm>
            <a:off x="4691592" y="1541463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>
                <a:solidFill>
                  <a:srgbClr val="969696"/>
                </a:solidFill>
                <a:latin typeface="Times New Roman" pitchFamily="18" charset="0"/>
              </a:rPr>
              <a:t>…</a:t>
            </a:r>
          </a:p>
        </p:txBody>
      </p:sp>
      <p:sp>
        <p:nvSpPr>
          <p:cNvPr id="40980" name="Line 205"/>
          <p:cNvSpPr>
            <a:spLocks noChangeShapeType="1"/>
          </p:cNvSpPr>
          <p:nvPr/>
        </p:nvSpPr>
        <p:spPr bwMode="auto">
          <a:xfrm flipH="1">
            <a:off x="3587486" y="1882776"/>
            <a:ext cx="3440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81" name="Line 206"/>
          <p:cNvSpPr>
            <a:spLocks noChangeShapeType="1"/>
          </p:cNvSpPr>
          <p:nvPr/>
        </p:nvSpPr>
        <p:spPr bwMode="auto">
          <a:xfrm flipH="1">
            <a:off x="4567767" y="1882776"/>
            <a:ext cx="3440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82" name="Line 207"/>
          <p:cNvSpPr>
            <a:spLocks noChangeShapeType="1"/>
          </p:cNvSpPr>
          <p:nvPr/>
        </p:nvSpPr>
        <p:spPr bwMode="auto">
          <a:xfrm flipH="1">
            <a:off x="5799138" y="1882776"/>
            <a:ext cx="3440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83" name="Freeform 208"/>
          <p:cNvSpPr>
            <a:spLocks/>
          </p:cNvSpPr>
          <p:nvPr/>
        </p:nvSpPr>
        <p:spPr bwMode="auto">
          <a:xfrm>
            <a:off x="4660636" y="2219325"/>
            <a:ext cx="137583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84" name="Freeform 209"/>
          <p:cNvSpPr>
            <a:spLocks/>
          </p:cNvSpPr>
          <p:nvPr/>
        </p:nvSpPr>
        <p:spPr bwMode="auto">
          <a:xfrm>
            <a:off x="3721629" y="2212975"/>
            <a:ext cx="137583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85" name="Rectangle 44"/>
          <p:cNvSpPr>
            <a:spLocks noChangeArrowheads="1"/>
          </p:cNvSpPr>
          <p:nvPr/>
        </p:nvSpPr>
        <p:spPr bwMode="auto">
          <a:xfrm>
            <a:off x="6117300" y="1787525"/>
            <a:ext cx="1035315" cy="70008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latin typeface="Times New Roman" pitchFamily="18" charset="0"/>
            </a:endParaRPr>
          </a:p>
        </p:txBody>
      </p:sp>
      <p:sp>
        <p:nvSpPr>
          <p:cNvPr id="40986" name="Text Box 45"/>
          <p:cNvSpPr txBox="1">
            <a:spLocks noChangeArrowheads="1"/>
          </p:cNvSpPr>
          <p:nvPr/>
        </p:nvSpPr>
        <p:spPr bwMode="auto">
          <a:xfrm>
            <a:off x="5587604" y="1250951"/>
            <a:ext cx="2086107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en-US" sz="1600"/>
              <a:t>cable headend</a:t>
            </a:r>
          </a:p>
        </p:txBody>
      </p:sp>
      <p:sp>
        <p:nvSpPr>
          <p:cNvPr id="40987" name="Freeform 216"/>
          <p:cNvSpPr>
            <a:spLocks/>
          </p:cNvSpPr>
          <p:nvPr/>
        </p:nvSpPr>
        <p:spPr bwMode="auto">
          <a:xfrm>
            <a:off x="6395906" y="1970089"/>
            <a:ext cx="357717" cy="454025"/>
          </a:xfrm>
          <a:custGeom>
            <a:avLst/>
            <a:gdLst>
              <a:gd name="T0" fmla="*/ 0 w 318"/>
              <a:gd name="T1" fmla="*/ 2147483647 h 412"/>
              <a:gd name="T2" fmla="*/ 2147483647 w 318"/>
              <a:gd name="T3" fmla="*/ 2147483647 h 412"/>
              <a:gd name="T4" fmla="*/ 2147483647 w 318"/>
              <a:gd name="T5" fmla="*/ 0 h 412"/>
              <a:gd name="T6" fmla="*/ 2147483647 w 318"/>
              <a:gd name="T7" fmla="*/ 2147483647 h 412"/>
              <a:gd name="T8" fmla="*/ 2147483647 w 318"/>
              <a:gd name="T9" fmla="*/ 2147483647 h 412"/>
              <a:gd name="T10" fmla="*/ 2147483647 w 318"/>
              <a:gd name="T11" fmla="*/ 2147483647 h 412"/>
              <a:gd name="T12" fmla="*/ 2147483647 w 318"/>
              <a:gd name="T13" fmla="*/ 2147483647 h 412"/>
              <a:gd name="T14" fmla="*/ 2147483647 w 318"/>
              <a:gd name="T15" fmla="*/ 2147483647 h 412"/>
              <a:gd name="T16" fmla="*/ 0 w 318"/>
              <a:gd name="T17" fmla="*/ 2147483647 h 41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18"/>
              <a:gd name="T28" fmla="*/ 0 h 412"/>
              <a:gd name="T29" fmla="*/ 318 w 318"/>
              <a:gd name="T30" fmla="*/ 412 h 41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18" h="412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88" name="Freeform 217"/>
          <p:cNvSpPr>
            <a:spLocks/>
          </p:cNvSpPr>
          <p:nvPr/>
        </p:nvSpPr>
        <p:spPr bwMode="auto">
          <a:xfrm>
            <a:off x="6397626" y="1905000"/>
            <a:ext cx="397272" cy="406400"/>
          </a:xfrm>
          <a:custGeom>
            <a:avLst/>
            <a:gdLst>
              <a:gd name="T0" fmla="*/ 0 w 353"/>
              <a:gd name="T1" fmla="*/ 2147483647 h 369"/>
              <a:gd name="T2" fmla="*/ 2147483647 w 353"/>
              <a:gd name="T3" fmla="*/ 0 h 369"/>
              <a:gd name="T4" fmla="*/ 2147483647 w 353"/>
              <a:gd name="T5" fmla="*/ 0 h 369"/>
              <a:gd name="T6" fmla="*/ 2147483647 w 353"/>
              <a:gd name="T7" fmla="*/ 2147483647 h 369"/>
              <a:gd name="T8" fmla="*/ 2147483647 w 353"/>
              <a:gd name="T9" fmla="*/ 2147483647 h 369"/>
              <a:gd name="T10" fmla="*/ 2147483647 w 353"/>
              <a:gd name="T11" fmla="*/ 2147483647 h 369"/>
              <a:gd name="T12" fmla="*/ 2147483647 w 353"/>
              <a:gd name="T13" fmla="*/ 2147483647 h 369"/>
              <a:gd name="T14" fmla="*/ 2147483647 w 353"/>
              <a:gd name="T15" fmla="*/ 2147483647 h 369"/>
              <a:gd name="T16" fmla="*/ 2147483647 w 353"/>
              <a:gd name="T17" fmla="*/ 2147483647 h 369"/>
              <a:gd name="T18" fmla="*/ 2147483647 w 353"/>
              <a:gd name="T19" fmla="*/ 2147483647 h 369"/>
              <a:gd name="T20" fmla="*/ 0 w 353"/>
              <a:gd name="T21" fmla="*/ 2147483647 h 36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53"/>
              <a:gd name="T34" fmla="*/ 0 h 369"/>
              <a:gd name="T35" fmla="*/ 353 w 353"/>
              <a:gd name="T36" fmla="*/ 369 h 36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53" h="369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89" name="Line 218"/>
          <p:cNvSpPr>
            <a:spLocks noChangeShapeType="1"/>
          </p:cNvSpPr>
          <p:nvPr/>
        </p:nvSpPr>
        <p:spPr bwMode="auto">
          <a:xfrm flipH="1">
            <a:off x="6750184" y="2028826"/>
            <a:ext cx="37835" cy="68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90" name="Line 219"/>
          <p:cNvSpPr>
            <a:spLocks noChangeShapeType="1"/>
          </p:cNvSpPr>
          <p:nvPr/>
        </p:nvSpPr>
        <p:spPr bwMode="auto">
          <a:xfrm>
            <a:off x="6426863" y="2200275"/>
            <a:ext cx="29064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91" name="Freeform 220"/>
          <p:cNvSpPr>
            <a:spLocks/>
          </p:cNvSpPr>
          <p:nvPr/>
        </p:nvSpPr>
        <p:spPr bwMode="auto">
          <a:xfrm>
            <a:off x="6419984" y="2024064"/>
            <a:ext cx="297523" cy="115887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92" name="Freeform 221"/>
          <p:cNvSpPr>
            <a:spLocks/>
          </p:cNvSpPr>
          <p:nvPr/>
        </p:nvSpPr>
        <p:spPr bwMode="auto">
          <a:xfrm flipV="1">
            <a:off x="6419984" y="2260600"/>
            <a:ext cx="297523" cy="114300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93" name="AutoShape 225"/>
          <p:cNvSpPr>
            <a:spLocks noChangeArrowheads="1"/>
          </p:cNvSpPr>
          <p:nvPr/>
        </p:nvSpPr>
        <p:spPr bwMode="auto">
          <a:xfrm>
            <a:off x="5965958" y="1524000"/>
            <a:ext cx="1307042" cy="261938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18" name="Group 37"/>
          <p:cNvGrpSpPr>
            <a:grpSpLocks/>
          </p:cNvGrpSpPr>
          <p:nvPr/>
        </p:nvGrpSpPr>
        <p:grpSpPr bwMode="auto">
          <a:xfrm>
            <a:off x="3702712" y="3186113"/>
            <a:ext cx="2213371" cy="958850"/>
            <a:chOff x="2505" y="826"/>
            <a:chExt cx="1287" cy="604"/>
          </a:xfrm>
        </p:grpSpPr>
        <p:sp>
          <p:nvSpPr>
            <p:cNvPr id="41039" name="Line 38"/>
            <p:cNvSpPr>
              <a:spLocks noChangeShapeType="1"/>
            </p:cNvSpPr>
            <p:nvPr/>
          </p:nvSpPr>
          <p:spPr bwMode="auto">
            <a:xfrm flipH="1">
              <a:off x="2505" y="1115"/>
              <a:ext cx="128" cy="2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40" name="Freeform 39"/>
            <p:cNvSpPr>
              <a:spLocks/>
            </p:cNvSpPr>
            <p:nvPr/>
          </p:nvSpPr>
          <p:spPr bwMode="auto">
            <a:xfrm>
              <a:off x="2548" y="826"/>
              <a:ext cx="562" cy="266"/>
            </a:xfrm>
            <a:custGeom>
              <a:avLst/>
              <a:gdLst>
                <a:gd name="T0" fmla="*/ 4 w 562"/>
                <a:gd name="T1" fmla="*/ 264 h 266"/>
                <a:gd name="T2" fmla="*/ 52 w 562"/>
                <a:gd name="T3" fmla="*/ 6 h 266"/>
                <a:gd name="T4" fmla="*/ 108 w 562"/>
                <a:gd name="T5" fmla="*/ 266 h 266"/>
                <a:gd name="T6" fmla="*/ 174 w 562"/>
                <a:gd name="T7" fmla="*/ 0 h 266"/>
                <a:gd name="T8" fmla="*/ 228 w 562"/>
                <a:gd name="T9" fmla="*/ 264 h 266"/>
                <a:gd name="T10" fmla="*/ 288 w 562"/>
                <a:gd name="T11" fmla="*/ 8 h 266"/>
                <a:gd name="T12" fmla="*/ 354 w 562"/>
                <a:gd name="T13" fmla="*/ 266 h 266"/>
                <a:gd name="T14" fmla="*/ 402 w 562"/>
                <a:gd name="T15" fmla="*/ 8 h 266"/>
                <a:gd name="T16" fmla="*/ 464 w 562"/>
                <a:gd name="T17" fmla="*/ 264 h 266"/>
                <a:gd name="T18" fmla="*/ 506 w 562"/>
                <a:gd name="T19" fmla="*/ 6 h 266"/>
                <a:gd name="T20" fmla="*/ 556 w 562"/>
                <a:gd name="T21" fmla="*/ 266 h 26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62"/>
                <a:gd name="T34" fmla="*/ 0 h 266"/>
                <a:gd name="T35" fmla="*/ 562 w 562"/>
                <a:gd name="T36" fmla="*/ 266 h 26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62" h="266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41" name="Freeform 40"/>
            <p:cNvSpPr>
              <a:spLocks/>
            </p:cNvSpPr>
            <p:nvPr/>
          </p:nvSpPr>
          <p:spPr bwMode="auto">
            <a:xfrm>
              <a:off x="3523" y="830"/>
              <a:ext cx="269" cy="266"/>
            </a:xfrm>
            <a:custGeom>
              <a:avLst/>
              <a:gdLst>
                <a:gd name="T0" fmla="*/ 0 w 562"/>
                <a:gd name="T1" fmla="*/ 264 h 266"/>
                <a:gd name="T2" fmla="*/ 0 w 562"/>
                <a:gd name="T3" fmla="*/ 6 h 266"/>
                <a:gd name="T4" fmla="*/ 0 w 562"/>
                <a:gd name="T5" fmla="*/ 266 h 266"/>
                <a:gd name="T6" fmla="*/ 0 w 562"/>
                <a:gd name="T7" fmla="*/ 0 h 266"/>
                <a:gd name="T8" fmla="*/ 0 w 562"/>
                <a:gd name="T9" fmla="*/ 264 h 266"/>
                <a:gd name="T10" fmla="*/ 0 w 562"/>
                <a:gd name="T11" fmla="*/ 8 h 266"/>
                <a:gd name="T12" fmla="*/ 0 w 562"/>
                <a:gd name="T13" fmla="*/ 266 h 266"/>
                <a:gd name="T14" fmla="*/ 0 w 562"/>
                <a:gd name="T15" fmla="*/ 8 h 266"/>
                <a:gd name="T16" fmla="*/ 0 w 562"/>
                <a:gd name="T17" fmla="*/ 264 h 266"/>
                <a:gd name="T18" fmla="*/ 0 w 562"/>
                <a:gd name="T19" fmla="*/ 6 h 266"/>
                <a:gd name="T20" fmla="*/ 0 w 562"/>
                <a:gd name="T21" fmla="*/ 266 h 26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62"/>
                <a:gd name="T34" fmla="*/ 0 h 266"/>
                <a:gd name="T35" fmla="*/ 562 w 562"/>
                <a:gd name="T36" fmla="*/ 266 h 26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62" h="266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42" name="Line 41"/>
            <p:cNvSpPr>
              <a:spLocks noChangeShapeType="1"/>
            </p:cNvSpPr>
            <p:nvPr/>
          </p:nvSpPr>
          <p:spPr bwMode="auto">
            <a:xfrm flipH="1">
              <a:off x="3433" y="1137"/>
              <a:ext cx="128" cy="2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42"/>
          <p:cNvGrpSpPr>
            <a:grpSpLocks/>
          </p:cNvGrpSpPr>
          <p:nvPr/>
        </p:nvGrpSpPr>
        <p:grpSpPr bwMode="auto">
          <a:xfrm>
            <a:off x="2933965" y="3343275"/>
            <a:ext cx="3262445" cy="2116138"/>
            <a:chOff x="2606" y="951"/>
            <a:chExt cx="1897" cy="1333"/>
          </a:xfrm>
        </p:grpSpPr>
        <p:sp>
          <p:nvSpPr>
            <p:cNvPr id="41009" name="Text Box 43"/>
            <p:cNvSpPr txBox="1">
              <a:spLocks noChangeArrowheads="1"/>
            </p:cNvSpPr>
            <p:nvPr/>
          </p:nvSpPr>
          <p:spPr bwMode="auto">
            <a:xfrm>
              <a:off x="3401" y="2071"/>
              <a:ext cx="61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en-US" sz="1600"/>
                <a:t>Channels</a:t>
              </a:r>
            </a:p>
          </p:txBody>
        </p:sp>
        <p:sp>
          <p:nvSpPr>
            <p:cNvPr id="41010" name="Line 44"/>
            <p:cNvSpPr>
              <a:spLocks noChangeShapeType="1"/>
            </p:cNvSpPr>
            <p:nvPr/>
          </p:nvSpPr>
          <p:spPr bwMode="auto">
            <a:xfrm>
              <a:off x="2994" y="951"/>
              <a:ext cx="0" cy="9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11" name="Line 45"/>
            <p:cNvSpPr>
              <a:spLocks noChangeShapeType="1"/>
            </p:cNvSpPr>
            <p:nvPr/>
          </p:nvSpPr>
          <p:spPr bwMode="auto">
            <a:xfrm flipV="1">
              <a:off x="2988" y="1935"/>
              <a:ext cx="14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12" name="Text Box 46"/>
            <p:cNvSpPr txBox="1">
              <a:spLocks noChangeArrowheads="1"/>
            </p:cNvSpPr>
            <p:nvPr/>
          </p:nvSpPr>
          <p:spPr bwMode="auto">
            <a:xfrm>
              <a:off x="2984" y="1408"/>
              <a:ext cx="165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V</a:t>
              </a:r>
            </a:p>
            <a:p>
              <a:pPr algn="ctr" eaLnBrk="1" hangingPunct="1"/>
              <a:r>
                <a:rPr lang="en-US" altLang="en-US" sz="1000"/>
                <a:t>I</a:t>
              </a:r>
            </a:p>
            <a:p>
              <a:pPr algn="ctr" eaLnBrk="1" hangingPunct="1"/>
              <a:r>
                <a:rPr lang="en-US" altLang="en-US" sz="1000"/>
                <a:t>D</a:t>
              </a:r>
            </a:p>
            <a:p>
              <a:pPr algn="ctr" eaLnBrk="1" hangingPunct="1"/>
              <a:r>
                <a:rPr lang="en-US" altLang="en-US" sz="1000"/>
                <a:t>E</a:t>
              </a:r>
            </a:p>
            <a:p>
              <a:pPr algn="ctr" eaLnBrk="1" hangingPunct="1"/>
              <a:r>
                <a:rPr lang="en-US" altLang="en-US" sz="1000"/>
                <a:t>O</a:t>
              </a:r>
            </a:p>
          </p:txBody>
        </p:sp>
        <p:sp>
          <p:nvSpPr>
            <p:cNvPr id="41013" name="Line 47"/>
            <p:cNvSpPr>
              <a:spLocks noChangeShapeType="1"/>
            </p:cNvSpPr>
            <p:nvPr/>
          </p:nvSpPr>
          <p:spPr bwMode="auto">
            <a:xfrm>
              <a:off x="3150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14" name="Text Box 48"/>
            <p:cNvSpPr txBox="1">
              <a:spLocks noChangeArrowheads="1"/>
            </p:cNvSpPr>
            <p:nvPr/>
          </p:nvSpPr>
          <p:spPr bwMode="auto">
            <a:xfrm>
              <a:off x="3158" y="1408"/>
              <a:ext cx="165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V</a:t>
              </a:r>
            </a:p>
            <a:p>
              <a:pPr algn="ctr" eaLnBrk="1" hangingPunct="1"/>
              <a:r>
                <a:rPr lang="en-US" altLang="en-US" sz="1000"/>
                <a:t>I</a:t>
              </a:r>
            </a:p>
            <a:p>
              <a:pPr algn="ctr" eaLnBrk="1" hangingPunct="1"/>
              <a:r>
                <a:rPr lang="en-US" altLang="en-US" sz="1000"/>
                <a:t>D</a:t>
              </a:r>
            </a:p>
            <a:p>
              <a:pPr algn="ctr" eaLnBrk="1" hangingPunct="1"/>
              <a:r>
                <a:rPr lang="en-US" altLang="en-US" sz="1000"/>
                <a:t>E</a:t>
              </a:r>
            </a:p>
            <a:p>
              <a:pPr algn="ctr" eaLnBrk="1" hangingPunct="1"/>
              <a:r>
                <a:rPr lang="en-US" altLang="en-US" sz="1000"/>
                <a:t>O</a:t>
              </a:r>
            </a:p>
          </p:txBody>
        </p:sp>
        <p:sp>
          <p:nvSpPr>
            <p:cNvPr id="41015" name="Text Box 49"/>
            <p:cNvSpPr txBox="1">
              <a:spLocks noChangeArrowheads="1"/>
            </p:cNvSpPr>
            <p:nvPr/>
          </p:nvSpPr>
          <p:spPr bwMode="auto">
            <a:xfrm>
              <a:off x="3344" y="1408"/>
              <a:ext cx="165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V</a:t>
              </a:r>
            </a:p>
            <a:p>
              <a:pPr algn="ctr" eaLnBrk="1" hangingPunct="1"/>
              <a:r>
                <a:rPr lang="en-US" altLang="en-US" sz="1000"/>
                <a:t>I</a:t>
              </a:r>
            </a:p>
            <a:p>
              <a:pPr algn="ctr" eaLnBrk="1" hangingPunct="1"/>
              <a:r>
                <a:rPr lang="en-US" altLang="en-US" sz="1000"/>
                <a:t>D</a:t>
              </a:r>
            </a:p>
            <a:p>
              <a:pPr algn="ctr" eaLnBrk="1" hangingPunct="1"/>
              <a:r>
                <a:rPr lang="en-US" altLang="en-US" sz="1000"/>
                <a:t>E</a:t>
              </a:r>
            </a:p>
            <a:p>
              <a:pPr algn="ctr" eaLnBrk="1" hangingPunct="1"/>
              <a:r>
                <a:rPr lang="en-US" altLang="en-US" sz="1000"/>
                <a:t>O</a:t>
              </a:r>
            </a:p>
          </p:txBody>
        </p:sp>
        <p:sp>
          <p:nvSpPr>
            <p:cNvPr id="41016" name="Text Box 50"/>
            <p:cNvSpPr txBox="1">
              <a:spLocks noChangeArrowheads="1"/>
            </p:cNvSpPr>
            <p:nvPr/>
          </p:nvSpPr>
          <p:spPr bwMode="auto">
            <a:xfrm>
              <a:off x="3530" y="1408"/>
              <a:ext cx="165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V</a:t>
              </a:r>
            </a:p>
            <a:p>
              <a:pPr algn="ctr" eaLnBrk="1" hangingPunct="1"/>
              <a:r>
                <a:rPr lang="en-US" altLang="en-US" sz="1000"/>
                <a:t>I</a:t>
              </a:r>
            </a:p>
            <a:p>
              <a:pPr algn="ctr" eaLnBrk="1" hangingPunct="1"/>
              <a:r>
                <a:rPr lang="en-US" altLang="en-US" sz="1000"/>
                <a:t>D</a:t>
              </a:r>
            </a:p>
            <a:p>
              <a:pPr algn="ctr" eaLnBrk="1" hangingPunct="1"/>
              <a:r>
                <a:rPr lang="en-US" altLang="en-US" sz="1000"/>
                <a:t>E</a:t>
              </a:r>
            </a:p>
            <a:p>
              <a:pPr algn="ctr" eaLnBrk="1" hangingPunct="1"/>
              <a:r>
                <a:rPr lang="en-US" altLang="en-US" sz="1000"/>
                <a:t>O</a:t>
              </a:r>
            </a:p>
          </p:txBody>
        </p:sp>
        <p:sp>
          <p:nvSpPr>
            <p:cNvPr id="41017" name="Text Box 51"/>
            <p:cNvSpPr txBox="1">
              <a:spLocks noChangeArrowheads="1"/>
            </p:cNvSpPr>
            <p:nvPr/>
          </p:nvSpPr>
          <p:spPr bwMode="auto">
            <a:xfrm>
              <a:off x="3716" y="1408"/>
              <a:ext cx="165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V</a:t>
              </a:r>
            </a:p>
            <a:p>
              <a:pPr algn="ctr" eaLnBrk="1" hangingPunct="1"/>
              <a:r>
                <a:rPr lang="en-US" altLang="en-US" sz="1000"/>
                <a:t>I</a:t>
              </a:r>
            </a:p>
            <a:p>
              <a:pPr algn="ctr" eaLnBrk="1" hangingPunct="1"/>
              <a:r>
                <a:rPr lang="en-US" altLang="en-US" sz="1000"/>
                <a:t>D</a:t>
              </a:r>
            </a:p>
            <a:p>
              <a:pPr algn="ctr" eaLnBrk="1" hangingPunct="1"/>
              <a:r>
                <a:rPr lang="en-US" altLang="en-US" sz="1000"/>
                <a:t>E</a:t>
              </a:r>
            </a:p>
            <a:p>
              <a:pPr algn="ctr" eaLnBrk="1" hangingPunct="1"/>
              <a:r>
                <a:rPr lang="en-US" altLang="en-US" sz="1000"/>
                <a:t>O</a:t>
              </a:r>
            </a:p>
          </p:txBody>
        </p:sp>
        <p:sp>
          <p:nvSpPr>
            <p:cNvPr id="41018" name="Text Box 52"/>
            <p:cNvSpPr txBox="1">
              <a:spLocks noChangeArrowheads="1"/>
            </p:cNvSpPr>
            <p:nvPr/>
          </p:nvSpPr>
          <p:spPr bwMode="auto">
            <a:xfrm>
              <a:off x="3902" y="1408"/>
              <a:ext cx="165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V</a:t>
              </a:r>
            </a:p>
            <a:p>
              <a:pPr algn="ctr" eaLnBrk="1" hangingPunct="1"/>
              <a:r>
                <a:rPr lang="en-US" altLang="en-US" sz="1000"/>
                <a:t>I</a:t>
              </a:r>
            </a:p>
            <a:p>
              <a:pPr algn="ctr" eaLnBrk="1" hangingPunct="1"/>
              <a:r>
                <a:rPr lang="en-US" altLang="en-US" sz="1000"/>
                <a:t>D</a:t>
              </a:r>
            </a:p>
            <a:p>
              <a:pPr algn="ctr" eaLnBrk="1" hangingPunct="1"/>
              <a:r>
                <a:rPr lang="en-US" altLang="en-US" sz="1000"/>
                <a:t>E</a:t>
              </a:r>
            </a:p>
            <a:p>
              <a:pPr algn="ctr" eaLnBrk="1" hangingPunct="1"/>
              <a:r>
                <a:rPr lang="en-US" altLang="en-US" sz="1000"/>
                <a:t>O</a:t>
              </a:r>
            </a:p>
          </p:txBody>
        </p:sp>
        <p:sp>
          <p:nvSpPr>
            <p:cNvPr id="41019" name="Text Box 53"/>
            <p:cNvSpPr txBox="1">
              <a:spLocks noChangeArrowheads="1"/>
            </p:cNvSpPr>
            <p:nvPr/>
          </p:nvSpPr>
          <p:spPr bwMode="auto">
            <a:xfrm>
              <a:off x="4064" y="1402"/>
              <a:ext cx="161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en-US" altLang="en-US" sz="1000"/>
            </a:p>
            <a:p>
              <a:pPr algn="ctr" eaLnBrk="1" hangingPunct="1"/>
              <a:r>
                <a:rPr lang="en-US" altLang="en-US" sz="1000"/>
                <a:t>D</a:t>
              </a:r>
            </a:p>
            <a:p>
              <a:pPr algn="ctr" eaLnBrk="1" hangingPunct="1"/>
              <a:r>
                <a:rPr lang="en-US" altLang="en-US" sz="1000"/>
                <a:t>A</a:t>
              </a:r>
            </a:p>
            <a:p>
              <a:pPr algn="ctr" eaLnBrk="1" hangingPunct="1"/>
              <a:r>
                <a:rPr lang="en-US" altLang="en-US" sz="1000"/>
                <a:t>T</a:t>
              </a:r>
            </a:p>
            <a:p>
              <a:pPr algn="ctr" eaLnBrk="1" hangingPunct="1"/>
              <a:r>
                <a:rPr lang="en-US" altLang="en-US" sz="1000"/>
                <a:t>A</a:t>
              </a:r>
            </a:p>
          </p:txBody>
        </p:sp>
        <p:sp>
          <p:nvSpPr>
            <p:cNvPr id="41020" name="Text Box 54"/>
            <p:cNvSpPr txBox="1">
              <a:spLocks noChangeArrowheads="1"/>
            </p:cNvSpPr>
            <p:nvPr/>
          </p:nvSpPr>
          <p:spPr bwMode="auto">
            <a:xfrm>
              <a:off x="4208" y="1402"/>
              <a:ext cx="161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en-US" altLang="en-US" sz="1000"/>
            </a:p>
            <a:p>
              <a:pPr algn="ctr" eaLnBrk="1" hangingPunct="1"/>
              <a:r>
                <a:rPr lang="en-US" altLang="en-US" sz="1000"/>
                <a:t>D</a:t>
              </a:r>
            </a:p>
            <a:p>
              <a:pPr algn="ctr" eaLnBrk="1" hangingPunct="1"/>
              <a:r>
                <a:rPr lang="en-US" altLang="en-US" sz="1000"/>
                <a:t>A</a:t>
              </a:r>
            </a:p>
            <a:p>
              <a:pPr algn="ctr" eaLnBrk="1" hangingPunct="1"/>
              <a:r>
                <a:rPr lang="en-US" altLang="en-US" sz="1000"/>
                <a:t>T</a:t>
              </a:r>
            </a:p>
            <a:p>
              <a:pPr algn="ctr" eaLnBrk="1" hangingPunct="1"/>
              <a:r>
                <a:rPr lang="en-US" altLang="en-US" sz="1000"/>
                <a:t>A</a:t>
              </a:r>
            </a:p>
          </p:txBody>
        </p:sp>
        <p:sp>
          <p:nvSpPr>
            <p:cNvPr id="41021" name="Text Box 55"/>
            <p:cNvSpPr txBox="1">
              <a:spLocks noChangeArrowheads="1"/>
            </p:cNvSpPr>
            <p:nvPr/>
          </p:nvSpPr>
          <p:spPr bwMode="auto">
            <a:xfrm>
              <a:off x="4336" y="1114"/>
              <a:ext cx="165" cy="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en-US" altLang="en-US" sz="1000"/>
            </a:p>
            <a:p>
              <a:pPr algn="ctr" eaLnBrk="1" hangingPunct="1"/>
              <a:r>
                <a:rPr lang="en-US" altLang="en-US" sz="1000"/>
                <a:t>C</a:t>
              </a:r>
            </a:p>
            <a:p>
              <a:pPr algn="ctr" eaLnBrk="1" hangingPunct="1"/>
              <a:r>
                <a:rPr lang="en-US" altLang="en-US" sz="1000"/>
                <a:t>O</a:t>
              </a:r>
            </a:p>
            <a:p>
              <a:pPr algn="ctr" eaLnBrk="1" hangingPunct="1"/>
              <a:r>
                <a:rPr lang="en-US" altLang="en-US" sz="1000"/>
                <a:t>N</a:t>
              </a:r>
            </a:p>
            <a:p>
              <a:pPr algn="ctr" eaLnBrk="1" hangingPunct="1"/>
              <a:r>
                <a:rPr lang="en-US" altLang="en-US" sz="1000"/>
                <a:t>T</a:t>
              </a:r>
            </a:p>
            <a:p>
              <a:pPr algn="ctr" eaLnBrk="1" hangingPunct="1"/>
              <a:r>
                <a:rPr lang="en-US" altLang="en-US" sz="1000"/>
                <a:t>R</a:t>
              </a:r>
            </a:p>
            <a:p>
              <a:pPr algn="ctr" eaLnBrk="1" hangingPunct="1"/>
              <a:r>
                <a:rPr lang="en-US" altLang="en-US" sz="1000"/>
                <a:t>O</a:t>
              </a:r>
            </a:p>
            <a:p>
              <a:pPr algn="ctr" eaLnBrk="1" hangingPunct="1"/>
              <a:r>
                <a:rPr lang="en-US" altLang="en-US" sz="1000"/>
                <a:t>L</a:t>
              </a:r>
            </a:p>
          </p:txBody>
        </p:sp>
        <p:sp>
          <p:nvSpPr>
            <p:cNvPr id="41022" name="Line 56"/>
            <p:cNvSpPr>
              <a:spLocks noChangeShapeType="1"/>
            </p:cNvSpPr>
            <p:nvPr/>
          </p:nvSpPr>
          <p:spPr bwMode="auto">
            <a:xfrm>
              <a:off x="3334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23" name="Line 57"/>
            <p:cNvSpPr>
              <a:spLocks noChangeShapeType="1"/>
            </p:cNvSpPr>
            <p:nvPr/>
          </p:nvSpPr>
          <p:spPr bwMode="auto">
            <a:xfrm>
              <a:off x="3514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24" name="Line 58"/>
            <p:cNvSpPr>
              <a:spLocks noChangeShapeType="1"/>
            </p:cNvSpPr>
            <p:nvPr/>
          </p:nvSpPr>
          <p:spPr bwMode="auto">
            <a:xfrm>
              <a:off x="3698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25" name="Line 59"/>
            <p:cNvSpPr>
              <a:spLocks noChangeShapeType="1"/>
            </p:cNvSpPr>
            <p:nvPr/>
          </p:nvSpPr>
          <p:spPr bwMode="auto">
            <a:xfrm>
              <a:off x="3886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26" name="Line 60"/>
            <p:cNvSpPr>
              <a:spLocks noChangeShapeType="1"/>
            </p:cNvSpPr>
            <p:nvPr/>
          </p:nvSpPr>
          <p:spPr bwMode="auto">
            <a:xfrm>
              <a:off x="4062" y="1871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27" name="Line 61"/>
            <p:cNvSpPr>
              <a:spLocks noChangeShapeType="1"/>
            </p:cNvSpPr>
            <p:nvPr/>
          </p:nvSpPr>
          <p:spPr bwMode="auto">
            <a:xfrm>
              <a:off x="4218" y="1867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28" name="Line 62"/>
            <p:cNvSpPr>
              <a:spLocks noChangeShapeType="1"/>
            </p:cNvSpPr>
            <p:nvPr/>
          </p:nvSpPr>
          <p:spPr bwMode="auto">
            <a:xfrm>
              <a:off x="4362" y="1859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29" name="Text Box 63"/>
            <p:cNvSpPr txBox="1">
              <a:spLocks noChangeArrowheads="1"/>
            </p:cNvSpPr>
            <p:nvPr/>
          </p:nvSpPr>
          <p:spPr bwMode="auto">
            <a:xfrm>
              <a:off x="2991" y="1960"/>
              <a:ext cx="148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1</a:t>
              </a:r>
            </a:p>
          </p:txBody>
        </p:sp>
        <p:sp>
          <p:nvSpPr>
            <p:cNvPr id="41030" name="Text Box 64"/>
            <p:cNvSpPr txBox="1">
              <a:spLocks noChangeArrowheads="1"/>
            </p:cNvSpPr>
            <p:nvPr/>
          </p:nvSpPr>
          <p:spPr bwMode="auto">
            <a:xfrm>
              <a:off x="3159" y="1960"/>
              <a:ext cx="148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2</a:t>
              </a:r>
            </a:p>
          </p:txBody>
        </p:sp>
        <p:sp>
          <p:nvSpPr>
            <p:cNvPr id="41031" name="Text Box 65"/>
            <p:cNvSpPr txBox="1">
              <a:spLocks noChangeArrowheads="1"/>
            </p:cNvSpPr>
            <p:nvPr/>
          </p:nvSpPr>
          <p:spPr bwMode="auto">
            <a:xfrm>
              <a:off x="3351" y="1960"/>
              <a:ext cx="148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3</a:t>
              </a:r>
            </a:p>
          </p:txBody>
        </p:sp>
        <p:sp>
          <p:nvSpPr>
            <p:cNvPr id="41032" name="Text Box 66"/>
            <p:cNvSpPr txBox="1">
              <a:spLocks noChangeArrowheads="1"/>
            </p:cNvSpPr>
            <p:nvPr/>
          </p:nvSpPr>
          <p:spPr bwMode="auto">
            <a:xfrm>
              <a:off x="3523" y="1960"/>
              <a:ext cx="148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4</a:t>
              </a:r>
            </a:p>
          </p:txBody>
        </p:sp>
        <p:sp>
          <p:nvSpPr>
            <p:cNvPr id="41033" name="Text Box 67"/>
            <p:cNvSpPr txBox="1">
              <a:spLocks noChangeArrowheads="1"/>
            </p:cNvSpPr>
            <p:nvPr/>
          </p:nvSpPr>
          <p:spPr bwMode="auto">
            <a:xfrm>
              <a:off x="3711" y="1956"/>
              <a:ext cx="148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5</a:t>
              </a:r>
            </a:p>
          </p:txBody>
        </p:sp>
        <p:sp>
          <p:nvSpPr>
            <p:cNvPr id="41034" name="Text Box 68"/>
            <p:cNvSpPr txBox="1">
              <a:spLocks noChangeArrowheads="1"/>
            </p:cNvSpPr>
            <p:nvPr/>
          </p:nvSpPr>
          <p:spPr bwMode="auto">
            <a:xfrm>
              <a:off x="3899" y="1956"/>
              <a:ext cx="148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6</a:t>
              </a:r>
            </a:p>
          </p:txBody>
        </p:sp>
        <p:sp>
          <p:nvSpPr>
            <p:cNvPr id="41035" name="Text Box 69"/>
            <p:cNvSpPr txBox="1">
              <a:spLocks noChangeArrowheads="1"/>
            </p:cNvSpPr>
            <p:nvPr/>
          </p:nvSpPr>
          <p:spPr bwMode="auto">
            <a:xfrm>
              <a:off x="4063" y="1956"/>
              <a:ext cx="148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7</a:t>
              </a:r>
            </a:p>
          </p:txBody>
        </p:sp>
        <p:sp>
          <p:nvSpPr>
            <p:cNvPr id="41036" name="Text Box 70"/>
            <p:cNvSpPr txBox="1">
              <a:spLocks noChangeArrowheads="1"/>
            </p:cNvSpPr>
            <p:nvPr/>
          </p:nvSpPr>
          <p:spPr bwMode="auto">
            <a:xfrm>
              <a:off x="4211" y="1956"/>
              <a:ext cx="148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8</a:t>
              </a:r>
            </a:p>
          </p:txBody>
        </p:sp>
        <p:sp>
          <p:nvSpPr>
            <p:cNvPr id="41037" name="Text Box 71"/>
            <p:cNvSpPr txBox="1">
              <a:spLocks noChangeArrowheads="1"/>
            </p:cNvSpPr>
            <p:nvPr/>
          </p:nvSpPr>
          <p:spPr bwMode="auto">
            <a:xfrm>
              <a:off x="4355" y="1956"/>
              <a:ext cx="148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9</a:t>
              </a:r>
            </a:p>
          </p:txBody>
        </p:sp>
        <p:sp>
          <p:nvSpPr>
            <p:cNvPr id="41038" name="Freeform 72"/>
            <p:cNvSpPr>
              <a:spLocks/>
            </p:cNvSpPr>
            <p:nvPr/>
          </p:nvSpPr>
          <p:spPr bwMode="auto">
            <a:xfrm>
              <a:off x="2606" y="969"/>
              <a:ext cx="375" cy="969"/>
            </a:xfrm>
            <a:custGeom>
              <a:avLst/>
              <a:gdLst>
                <a:gd name="T0" fmla="*/ 375 w 375"/>
                <a:gd name="T1" fmla="*/ 0 h 969"/>
                <a:gd name="T2" fmla="*/ 0 w 375"/>
                <a:gd name="T3" fmla="*/ 485 h 969"/>
                <a:gd name="T4" fmla="*/ 375 w 375"/>
                <a:gd name="T5" fmla="*/ 969 h 969"/>
                <a:gd name="T6" fmla="*/ 375 w 375"/>
                <a:gd name="T7" fmla="*/ 0 h 96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5"/>
                <a:gd name="T13" fmla="*/ 0 h 969"/>
                <a:gd name="T14" fmla="*/ 375 w 375"/>
                <a:gd name="T15" fmla="*/ 969 h 96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5" h="969">
                  <a:moveTo>
                    <a:pt x="375" y="0"/>
                  </a:moveTo>
                  <a:lnTo>
                    <a:pt x="0" y="485"/>
                  </a:lnTo>
                  <a:lnTo>
                    <a:pt x="375" y="969"/>
                  </a:lnTo>
                  <a:lnTo>
                    <a:pt x="375" y="0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73"/>
          <p:cNvGrpSpPr>
            <a:grpSpLocks/>
          </p:cNvGrpSpPr>
          <p:nvPr/>
        </p:nvGrpSpPr>
        <p:grpSpPr bwMode="auto">
          <a:xfrm flipV="1">
            <a:off x="1126465" y="2238376"/>
            <a:ext cx="1805781" cy="2062163"/>
            <a:chOff x="1511" y="1371"/>
            <a:chExt cx="1050" cy="1299"/>
          </a:xfrm>
        </p:grpSpPr>
        <p:grpSp>
          <p:nvGrpSpPr>
            <p:cNvPr id="41003" name="Group 74"/>
            <p:cNvGrpSpPr>
              <a:grpSpLocks/>
            </p:cNvGrpSpPr>
            <p:nvPr/>
          </p:nvGrpSpPr>
          <p:grpSpPr bwMode="auto">
            <a:xfrm>
              <a:off x="1511" y="1371"/>
              <a:ext cx="1050" cy="198"/>
              <a:chOff x="1614" y="1494"/>
              <a:chExt cx="1050" cy="198"/>
            </a:xfrm>
          </p:grpSpPr>
          <p:sp>
            <p:nvSpPr>
              <p:cNvPr id="41005" name="Rectangle 75"/>
              <p:cNvSpPr>
                <a:spLocks noChangeArrowheads="1"/>
              </p:cNvSpPr>
              <p:nvPr/>
            </p:nvSpPr>
            <p:spPr bwMode="auto">
              <a:xfrm>
                <a:off x="2358" y="1500"/>
                <a:ext cx="168" cy="17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35596" name="Freeform 76"/>
              <p:cNvSpPr>
                <a:spLocks/>
              </p:cNvSpPr>
              <p:nvPr/>
            </p:nvSpPr>
            <p:spPr bwMode="auto">
              <a:xfrm>
                <a:off x="1614" y="1494"/>
                <a:ext cx="896" cy="198"/>
              </a:xfrm>
              <a:custGeom>
                <a:avLst/>
                <a:gdLst>
                  <a:gd name="T0" fmla="*/ 18 w 896"/>
                  <a:gd name="T1" fmla="*/ 0 h 198"/>
                  <a:gd name="T2" fmla="*/ 0 w 896"/>
                  <a:gd name="T3" fmla="*/ 96 h 198"/>
                  <a:gd name="T4" fmla="*/ 18 w 896"/>
                  <a:gd name="T5" fmla="*/ 198 h 198"/>
                  <a:gd name="T6" fmla="*/ 774 w 896"/>
                  <a:gd name="T7" fmla="*/ 198 h 198"/>
                  <a:gd name="T8" fmla="*/ 750 w 896"/>
                  <a:gd name="T9" fmla="*/ 90 h 198"/>
                  <a:gd name="T10" fmla="*/ 774 w 896"/>
                  <a:gd name="T11" fmla="*/ 0 h 198"/>
                  <a:gd name="T12" fmla="*/ 18 w 896"/>
                  <a:gd name="T13" fmla="*/ 0 h 19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96"/>
                  <a:gd name="T22" fmla="*/ 0 h 198"/>
                  <a:gd name="T23" fmla="*/ 896 w 896"/>
                  <a:gd name="T24" fmla="*/ 198 h 19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96" h="198">
                    <a:moveTo>
                      <a:pt x="18" y="0"/>
                    </a:moveTo>
                    <a:lnTo>
                      <a:pt x="0" y="96"/>
                    </a:lnTo>
                    <a:lnTo>
                      <a:pt x="18" y="198"/>
                    </a:lnTo>
                    <a:lnTo>
                      <a:pt x="774" y="198"/>
                    </a:lnTo>
                    <a:cubicBezTo>
                      <a:pt x="896" y="180"/>
                      <a:pt x="750" y="123"/>
                      <a:pt x="750" y="90"/>
                    </a:cubicBezTo>
                    <a:cubicBezTo>
                      <a:pt x="750" y="57"/>
                      <a:pt x="896" y="15"/>
                      <a:pt x="774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tx1"/>
                  </a:gs>
                  <a:gs pos="50000">
                    <a:schemeClr val="bg1"/>
                  </a:gs>
                  <a:gs pos="100000">
                    <a:schemeClr val="tx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pPr>
                  <a:defRPr/>
                </a:pPr>
                <a:endParaRPr lang="en-US" dirty="0">
                  <a:latin typeface="Times New Roman" pitchFamily="18" charset="0"/>
                  <a:ea typeface="+mn-ea"/>
                </a:endParaRPr>
              </a:p>
            </p:txBody>
          </p:sp>
          <p:sp>
            <p:nvSpPr>
              <p:cNvPr id="41007" name="Oval 77"/>
              <p:cNvSpPr>
                <a:spLocks noChangeArrowheads="1"/>
              </p:cNvSpPr>
              <p:nvPr/>
            </p:nvSpPr>
            <p:spPr bwMode="auto">
              <a:xfrm>
                <a:off x="2502" y="1506"/>
                <a:ext cx="62" cy="16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41008" name="Line 78"/>
              <p:cNvSpPr>
                <a:spLocks noChangeShapeType="1"/>
              </p:cNvSpPr>
              <p:nvPr/>
            </p:nvSpPr>
            <p:spPr bwMode="auto">
              <a:xfrm>
                <a:off x="2526" y="1584"/>
                <a:ext cx="13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1004" name="Freeform 79"/>
            <p:cNvSpPr>
              <a:spLocks/>
            </p:cNvSpPr>
            <p:nvPr/>
          </p:nvSpPr>
          <p:spPr bwMode="auto">
            <a:xfrm>
              <a:off x="1536" y="1563"/>
              <a:ext cx="1015" cy="1107"/>
            </a:xfrm>
            <a:custGeom>
              <a:avLst/>
              <a:gdLst>
                <a:gd name="T0" fmla="*/ 1015 w 1015"/>
                <a:gd name="T1" fmla="*/ 1107 h 1107"/>
                <a:gd name="T2" fmla="*/ 0 w 1015"/>
                <a:gd name="T3" fmla="*/ 0 h 1107"/>
                <a:gd name="T4" fmla="*/ 905 w 1015"/>
                <a:gd name="T5" fmla="*/ 0 h 1107"/>
                <a:gd name="T6" fmla="*/ 1015 w 1015"/>
                <a:gd name="T7" fmla="*/ 1107 h 110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5"/>
                <a:gd name="T13" fmla="*/ 0 h 1107"/>
                <a:gd name="T14" fmla="*/ 1015 w 1015"/>
                <a:gd name="T15" fmla="*/ 1107 h 110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5" h="1107">
                  <a:moveTo>
                    <a:pt x="1015" y="1107"/>
                  </a:moveTo>
                  <a:lnTo>
                    <a:pt x="0" y="0"/>
                  </a:lnTo>
                  <a:lnTo>
                    <a:pt x="905" y="0"/>
                  </a:lnTo>
                  <a:lnTo>
                    <a:pt x="1015" y="1107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10800000"/>
            <a:lstStyle/>
            <a:p>
              <a:endParaRPr lang="en-US"/>
            </a:p>
          </p:txBody>
        </p:sp>
      </p:grpSp>
      <p:sp>
        <p:nvSpPr>
          <p:cNvPr id="226628" name="Text Box 324"/>
          <p:cNvSpPr txBox="1">
            <a:spLocks noChangeArrowheads="1"/>
          </p:cNvSpPr>
          <p:nvPr/>
        </p:nvSpPr>
        <p:spPr bwMode="auto">
          <a:xfrm>
            <a:off x="853016" y="5545139"/>
            <a:ext cx="8384539" cy="72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i="1" dirty="0">
                <a:solidFill>
                  <a:srgbClr val="CC0000"/>
                </a:solidFill>
                <a:latin typeface="Gill Sans MT" pitchFamily="34" charset="0"/>
              </a:rPr>
              <a:t>frequency division multiplexing (FDM):</a:t>
            </a:r>
            <a:r>
              <a:rPr lang="en-US" altLang="en-US" dirty="0">
                <a:latin typeface="Gill Sans MT" pitchFamily="34" charset="0"/>
              </a:rPr>
              <a:t> different channels transmitted</a:t>
            </a:r>
          </a:p>
          <a:p>
            <a:pPr>
              <a:lnSpc>
                <a:spcPct val="85000"/>
              </a:lnSpc>
            </a:pPr>
            <a:r>
              <a:rPr lang="en-US" altLang="en-US" dirty="0">
                <a:latin typeface="Gill Sans MT" pitchFamily="34" charset="0"/>
              </a:rPr>
              <a:t>in different frequency bands</a:t>
            </a:r>
          </a:p>
        </p:txBody>
      </p:sp>
      <p:pic>
        <p:nvPicPr>
          <p:cNvPr id="40998" name="Picture 325" descr="underline_base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949" y="868363"/>
            <a:ext cx="6447498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0999" name="Group 326"/>
          <p:cNvGrpSpPr>
            <a:grpSpLocks/>
          </p:cNvGrpSpPr>
          <p:nvPr/>
        </p:nvGrpSpPr>
        <p:grpSpPr bwMode="auto">
          <a:xfrm>
            <a:off x="607087" y="1928813"/>
            <a:ext cx="660400" cy="609600"/>
            <a:chOff x="-44" y="1473"/>
            <a:chExt cx="981" cy="1105"/>
          </a:xfrm>
        </p:grpSpPr>
        <p:pic>
          <p:nvPicPr>
            <p:cNvPr id="41001" name="Picture 327" descr="desktop_computer_stylized_mediu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002" name="Freeform 32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100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890E5BB4-AF5D-4A40-96CE-152881D7A2F4}" type="slidenum">
              <a:rPr lang="en-US" altLang="en-US" sz="1200">
                <a:latin typeface="Tahoma" pitchFamily="34" charset="0"/>
              </a:rPr>
              <a:pPr/>
              <a:t>18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6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6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85" name="Group 2"/>
          <p:cNvGrpSpPr>
            <a:grpSpLocks/>
          </p:cNvGrpSpPr>
          <p:nvPr/>
        </p:nvGrpSpPr>
        <p:grpSpPr bwMode="auto">
          <a:xfrm>
            <a:off x="5572125" y="2905125"/>
            <a:ext cx="2359554" cy="1147763"/>
            <a:chOff x="5143500" y="2905125"/>
            <a:chExt cx="2178050" cy="1147763"/>
          </a:xfrm>
        </p:grpSpPr>
        <p:grpSp>
          <p:nvGrpSpPr>
            <p:cNvPr id="42119" name="Group 128"/>
            <p:cNvGrpSpPr>
              <a:grpSpLocks/>
            </p:cNvGrpSpPr>
            <p:nvPr/>
          </p:nvGrpSpPr>
          <p:grpSpPr bwMode="auto">
            <a:xfrm>
              <a:off x="5143500" y="2905125"/>
              <a:ext cx="2178050" cy="1147763"/>
              <a:chOff x="3240" y="1830"/>
              <a:chExt cx="1372" cy="723"/>
            </a:xfrm>
          </p:grpSpPr>
          <p:sp>
            <p:nvSpPr>
              <p:cNvPr id="42160" name="Freeform 129"/>
              <p:cNvSpPr>
                <a:spLocks/>
              </p:cNvSpPr>
              <p:nvPr/>
            </p:nvSpPr>
            <p:spPr bwMode="auto">
              <a:xfrm>
                <a:off x="3240" y="1830"/>
                <a:ext cx="1372" cy="723"/>
              </a:xfrm>
              <a:custGeom>
                <a:avLst/>
                <a:gdLst>
                  <a:gd name="T0" fmla="*/ 1509012 w 765"/>
                  <a:gd name="T1" fmla="*/ 5729 h 459"/>
                  <a:gd name="T2" fmla="*/ 1027025 w 765"/>
                  <a:gd name="T3" fmla="*/ 40395 h 459"/>
                  <a:gd name="T4" fmla="*/ 340902 w 765"/>
                  <a:gd name="T5" fmla="*/ 58024 h 459"/>
                  <a:gd name="T6" fmla="*/ 49874 w 765"/>
                  <a:gd name="T7" fmla="*/ 194383 h 459"/>
                  <a:gd name="T8" fmla="*/ 640932 w 765"/>
                  <a:gd name="T9" fmla="*/ 256788 h 459"/>
                  <a:gd name="T10" fmla="*/ 1233656 w 765"/>
                  <a:gd name="T11" fmla="*/ 246677 h 459"/>
                  <a:gd name="T12" fmla="*/ 2079640 w 765"/>
                  <a:gd name="T13" fmla="*/ 256788 h 459"/>
                  <a:gd name="T14" fmla="*/ 2485867 w 765"/>
                  <a:gd name="T15" fmla="*/ 251149 h 459"/>
                  <a:gd name="T16" fmla="*/ 2678580 w 765"/>
                  <a:gd name="T17" fmla="*/ 215337 h 459"/>
                  <a:gd name="T18" fmla="*/ 2671282 w 765"/>
                  <a:gd name="T19" fmla="*/ 91397 h 459"/>
                  <a:gd name="T20" fmla="*/ 2357408 w 765"/>
                  <a:gd name="T21" fmla="*/ 19830 h 459"/>
                  <a:gd name="T22" fmla="*/ 1509012 w 765"/>
                  <a:gd name="T23" fmla="*/ 5729 h 45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765"/>
                  <a:gd name="T37" fmla="*/ 0 h 459"/>
                  <a:gd name="T38" fmla="*/ 765 w 765"/>
                  <a:gd name="T39" fmla="*/ 459 h 45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765" h="459">
                    <a:moveTo>
                      <a:pt x="424" y="10"/>
                    </a:moveTo>
                    <a:cubicBezTo>
                      <a:pt x="362" y="16"/>
                      <a:pt x="343" y="55"/>
                      <a:pt x="288" y="70"/>
                    </a:cubicBezTo>
                    <a:cubicBezTo>
                      <a:pt x="233" y="85"/>
                      <a:pt x="142" y="56"/>
                      <a:pt x="96" y="100"/>
                    </a:cubicBezTo>
                    <a:cubicBezTo>
                      <a:pt x="50" y="144"/>
                      <a:pt x="0" y="279"/>
                      <a:pt x="14" y="336"/>
                    </a:cubicBezTo>
                    <a:cubicBezTo>
                      <a:pt x="28" y="393"/>
                      <a:pt x="125" y="429"/>
                      <a:pt x="180" y="444"/>
                    </a:cubicBezTo>
                    <a:cubicBezTo>
                      <a:pt x="235" y="459"/>
                      <a:pt x="279" y="426"/>
                      <a:pt x="346" y="426"/>
                    </a:cubicBezTo>
                    <a:cubicBezTo>
                      <a:pt x="413" y="426"/>
                      <a:pt x="525" y="443"/>
                      <a:pt x="584" y="444"/>
                    </a:cubicBezTo>
                    <a:cubicBezTo>
                      <a:pt x="643" y="445"/>
                      <a:pt x="670" y="446"/>
                      <a:pt x="698" y="434"/>
                    </a:cubicBezTo>
                    <a:cubicBezTo>
                      <a:pt x="726" y="422"/>
                      <a:pt x="743" y="418"/>
                      <a:pt x="752" y="372"/>
                    </a:cubicBezTo>
                    <a:cubicBezTo>
                      <a:pt x="761" y="326"/>
                      <a:pt x="765" y="214"/>
                      <a:pt x="750" y="158"/>
                    </a:cubicBezTo>
                    <a:cubicBezTo>
                      <a:pt x="735" y="102"/>
                      <a:pt x="716" y="58"/>
                      <a:pt x="662" y="34"/>
                    </a:cubicBezTo>
                    <a:cubicBezTo>
                      <a:pt x="608" y="10"/>
                      <a:pt x="505" y="0"/>
                      <a:pt x="424" y="1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CCFF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61" name="Line 130"/>
              <p:cNvSpPr>
                <a:spLocks noChangeShapeType="1"/>
              </p:cNvSpPr>
              <p:nvPr/>
            </p:nvSpPr>
            <p:spPr bwMode="auto">
              <a:xfrm flipV="1">
                <a:off x="3763" y="2053"/>
                <a:ext cx="106" cy="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62" name="Line 131"/>
              <p:cNvSpPr>
                <a:spLocks noChangeShapeType="1"/>
              </p:cNvSpPr>
              <p:nvPr/>
            </p:nvSpPr>
            <p:spPr bwMode="auto">
              <a:xfrm>
                <a:off x="3616" y="2204"/>
                <a:ext cx="0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63" name="Line 132"/>
              <p:cNvSpPr>
                <a:spLocks noChangeShapeType="1"/>
              </p:cNvSpPr>
              <p:nvPr/>
            </p:nvSpPr>
            <p:spPr bwMode="auto">
              <a:xfrm flipV="1">
                <a:off x="3763" y="2114"/>
                <a:ext cx="226" cy="2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64" name="Line 133"/>
              <p:cNvSpPr>
                <a:spLocks noChangeShapeType="1"/>
              </p:cNvSpPr>
              <p:nvPr/>
            </p:nvSpPr>
            <p:spPr bwMode="auto">
              <a:xfrm>
                <a:off x="4076" y="2113"/>
                <a:ext cx="0" cy="1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65" name="Line 134"/>
              <p:cNvSpPr>
                <a:spLocks noChangeShapeType="1"/>
              </p:cNvSpPr>
              <p:nvPr/>
            </p:nvSpPr>
            <p:spPr bwMode="auto">
              <a:xfrm>
                <a:off x="3779" y="2380"/>
                <a:ext cx="16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66" name="Line 135"/>
              <p:cNvSpPr>
                <a:spLocks noChangeShapeType="1"/>
              </p:cNvSpPr>
              <p:nvPr/>
            </p:nvSpPr>
            <p:spPr bwMode="auto">
              <a:xfrm>
                <a:off x="4255" y="2372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2167" name="Group 136"/>
              <p:cNvGrpSpPr>
                <a:grpSpLocks/>
              </p:cNvGrpSpPr>
              <p:nvPr/>
            </p:nvGrpSpPr>
            <p:grpSpPr bwMode="auto">
              <a:xfrm>
                <a:off x="3860" y="1969"/>
                <a:ext cx="335" cy="148"/>
                <a:chOff x="4650" y="1129"/>
                <a:chExt cx="246" cy="95"/>
              </a:xfrm>
            </p:grpSpPr>
            <p:sp>
              <p:nvSpPr>
                <p:cNvPr id="42197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>
                    <a:latin typeface="Times New Roman" pitchFamily="18" charset="0"/>
                  </a:endParaRPr>
                </a:p>
              </p:txBody>
            </p:sp>
            <p:sp>
              <p:nvSpPr>
                <p:cNvPr id="42198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/>
                  <a:endParaRPr lang="en-US" altLang="en-US">
                    <a:latin typeface="Times New Roman" pitchFamily="18" charset="0"/>
                  </a:endParaRPr>
                </a:p>
              </p:txBody>
            </p:sp>
            <p:sp>
              <p:nvSpPr>
                <p:cNvPr id="42199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>
                    <a:latin typeface="Times New Roman" pitchFamily="18" charset="0"/>
                  </a:endParaRPr>
                </a:p>
              </p:txBody>
            </p:sp>
            <p:grpSp>
              <p:nvGrpSpPr>
                <p:cNvPr id="42200" name="Group 140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2203" name="Freeform 141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2204" name="Freeform 142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2201" name="Line 143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202" name="Line 144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2168" name="Group 145"/>
              <p:cNvGrpSpPr>
                <a:grpSpLocks/>
              </p:cNvGrpSpPr>
              <p:nvPr/>
            </p:nvGrpSpPr>
            <p:grpSpPr bwMode="auto">
              <a:xfrm>
                <a:off x="3922" y="2284"/>
                <a:ext cx="336" cy="154"/>
                <a:chOff x="4650" y="1129"/>
                <a:chExt cx="246" cy="95"/>
              </a:xfrm>
            </p:grpSpPr>
            <p:sp>
              <p:nvSpPr>
                <p:cNvPr id="42189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>
                    <a:latin typeface="Times New Roman" pitchFamily="18" charset="0"/>
                  </a:endParaRPr>
                </a:p>
              </p:txBody>
            </p:sp>
            <p:sp>
              <p:nvSpPr>
                <p:cNvPr id="42190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/>
                  <a:endParaRPr lang="en-US" altLang="en-US">
                    <a:latin typeface="Times New Roman" pitchFamily="18" charset="0"/>
                  </a:endParaRPr>
                </a:p>
              </p:txBody>
            </p:sp>
            <p:sp>
              <p:nvSpPr>
                <p:cNvPr id="42191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>
                    <a:latin typeface="Times New Roman" pitchFamily="18" charset="0"/>
                  </a:endParaRPr>
                </a:p>
              </p:txBody>
            </p:sp>
            <p:grpSp>
              <p:nvGrpSpPr>
                <p:cNvPr id="42192" name="Group 149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2195" name="Freeform 150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2196" name="Freeform 151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2193" name="Line 152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194" name="Line 153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2169" name="Group 154"/>
              <p:cNvGrpSpPr>
                <a:grpSpLocks/>
              </p:cNvGrpSpPr>
              <p:nvPr/>
            </p:nvGrpSpPr>
            <p:grpSpPr bwMode="auto">
              <a:xfrm>
                <a:off x="3443" y="2054"/>
                <a:ext cx="335" cy="149"/>
                <a:chOff x="4650" y="1129"/>
                <a:chExt cx="246" cy="95"/>
              </a:xfrm>
            </p:grpSpPr>
            <p:sp>
              <p:nvSpPr>
                <p:cNvPr id="42181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>
                    <a:latin typeface="Times New Roman" pitchFamily="18" charset="0"/>
                  </a:endParaRPr>
                </a:p>
              </p:txBody>
            </p:sp>
            <p:sp>
              <p:nvSpPr>
                <p:cNvPr id="42182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/>
                  <a:endParaRPr lang="en-US" altLang="en-US">
                    <a:latin typeface="Times New Roman" pitchFamily="18" charset="0"/>
                  </a:endParaRPr>
                </a:p>
              </p:txBody>
            </p:sp>
            <p:sp>
              <p:nvSpPr>
                <p:cNvPr id="42183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>
                    <a:latin typeface="Times New Roman" pitchFamily="18" charset="0"/>
                  </a:endParaRPr>
                </a:p>
              </p:txBody>
            </p:sp>
            <p:grpSp>
              <p:nvGrpSpPr>
                <p:cNvPr id="42184" name="Group 158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2187" name="Freeform 159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2188" name="Freeform 160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2185" name="Line 161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186" name="Line 162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2170" name="Group 163"/>
              <p:cNvGrpSpPr>
                <a:grpSpLocks/>
              </p:cNvGrpSpPr>
              <p:nvPr/>
            </p:nvGrpSpPr>
            <p:grpSpPr bwMode="auto">
              <a:xfrm>
                <a:off x="3452" y="2284"/>
                <a:ext cx="336" cy="148"/>
                <a:chOff x="4650" y="1129"/>
                <a:chExt cx="246" cy="95"/>
              </a:xfrm>
            </p:grpSpPr>
            <p:sp>
              <p:nvSpPr>
                <p:cNvPr id="42173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>
                    <a:latin typeface="Times New Roman" pitchFamily="18" charset="0"/>
                  </a:endParaRPr>
                </a:p>
              </p:txBody>
            </p:sp>
            <p:sp>
              <p:nvSpPr>
                <p:cNvPr id="42174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/>
                  <a:endParaRPr lang="en-US" altLang="en-US">
                    <a:latin typeface="Times New Roman" pitchFamily="18" charset="0"/>
                  </a:endParaRPr>
                </a:p>
              </p:txBody>
            </p:sp>
            <p:sp>
              <p:nvSpPr>
                <p:cNvPr id="42175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>
                    <a:latin typeface="Times New Roman" pitchFamily="18" charset="0"/>
                  </a:endParaRPr>
                </a:p>
              </p:txBody>
            </p:sp>
            <p:grpSp>
              <p:nvGrpSpPr>
                <p:cNvPr id="42176" name="Group 167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2179" name="Freeform 16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2180" name="Freeform 16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2177" name="Line 170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178" name="Line 171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2171" name="Line 172"/>
              <p:cNvSpPr>
                <a:spLocks noChangeShapeType="1"/>
              </p:cNvSpPr>
              <p:nvPr/>
            </p:nvSpPr>
            <p:spPr bwMode="auto">
              <a:xfrm>
                <a:off x="4422" y="2370"/>
                <a:ext cx="153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72" name="Text Box 580"/>
              <p:cNvSpPr txBox="1">
                <a:spLocks noChangeArrowheads="1"/>
              </p:cNvSpPr>
              <p:nvPr/>
            </p:nvSpPr>
            <p:spPr bwMode="auto">
              <a:xfrm>
                <a:off x="4231" y="1988"/>
                <a:ext cx="324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r>
                  <a:rPr lang="en-US" altLang="en-US" sz="1800"/>
                  <a:t>ISP</a:t>
                </a:r>
              </a:p>
            </p:txBody>
          </p:sp>
        </p:grpSp>
        <p:grpSp>
          <p:nvGrpSpPr>
            <p:cNvPr id="42120" name="Group 347"/>
            <p:cNvGrpSpPr>
              <a:grpSpLocks/>
            </p:cNvGrpSpPr>
            <p:nvPr/>
          </p:nvGrpSpPr>
          <p:grpSpPr bwMode="auto">
            <a:xfrm>
              <a:off x="5450519" y="3250491"/>
              <a:ext cx="569188" cy="269566"/>
              <a:chOff x="1871277" y="1576300"/>
              <a:chExt cx="1128371" cy="437861"/>
            </a:xfrm>
          </p:grpSpPr>
          <p:sp>
            <p:nvSpPr>
              <p:cNvPr id="182" name="Oval 18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83" name="Rectangle 182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84" name="Oval 18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85" name="Freeform 184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86" name="Freeform 18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87" name="Freeform 18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88" name="Freeform 18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89" name="Straight Connector 188"/>
              <p:cNvCxnSpPr>
                <a:cxnSpLocks noChangeShapeType="1"/>
                <a:endCxn id="18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90" name="Straight Connector 18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2121" name="Group 347"/>
            <p:cNvGrpSpPr>
              <a:grpSpLocks/>
            </p:cNvGrpSpPr>
            <p:nvPr/>
          </p:nvGrpSpPr>
          <p:grpSpPr bwMode="auto">
            <a:xfrm>
              <a:off x="5463219" y="3606091"/>
              <a:ext cx="569188" cy="269566"/>
              <a:chOff x="1871277" y="1576300"/>
              <a:chExt cx="1128371" cy="437861"/>
            </a:xfrm>
          </p:grpSpPr>
          <p:sp>
            <p:nvSpPr>
              <p:cNvPr id="192" name="Oval 19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93" name="Rectangle 192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94" name="Oval 19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95" name="Freeform 194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96" name="Freeform 19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97" name="Freeform 19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98" name="Freeform 19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99" name="Straight Connector 198"/>
              <p:cNvCxnSpPr>
                <a:cxnSpLocks noChangeShapeType="1"/>
                <a:endCxn id="19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0" name="Straight Connector 19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2122" name="Group 347"/>
            <p:cNvGrpSpPr>
              <a:grpSpLocks/>
            </p:cNvGrpSpPr>
            <p:nvPr/>
          </p:nvGrpSpPr>
          <p:grpSpPr bwMode="auto">
            <a:xfrm>
              <a:off x="6107744" y="3120316"/>
              <a:ext cx="569188" cy="269566"/>
              <a:chOff x="1871277" y="1576300"/>
              <a:chExt cx="1128371" cy="437861"/>
            </a:xfrm>
          </p:grpSpPr>
          <p:sp>
            <p:nvSpPr>
              <p:cNvPr id="202" name="Oval 20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03" name="Rectangle 202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04" name="Oval 20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05" name="Freeform 204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06" name="Freeform 20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207" name="Freeform 20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208" name="Freeform 20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209" name="Straight Connector 208"/>
              <p:cNvCxnSpPr>
                <a:cxnSpLocks noChangeShapeType="1"/>
                <a:endCxn id="20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0" name="Straight Connector 20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2123" name="Group 347"/>
            <p:cNvGrpSpPr>
              <a:grpSpLocks/>
            </p:cNvGrpSpPr>
            <p:nvPr/>
          </p:nvGrpSpPr>
          <p:grpSpPr bwMode="auto">
            <a:xfrm>
              <a:off x="6207410" y="3622646"/>
              <a:ext cx="569188" cy="269566"/>
              <a:chOff x="1871277" y="1576300"/>
              <a:chExt cx="1128371" cy="437861"/>
            </a:xfrm>
          </p:grpSpPr>
          <p:sp>
            <p:nvSpPr>
              <p:cNvPr id="212" name="Oval 21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13" name="Rectangle 212"/>
              <p:cNvSpPr/>
              <p:nvPr/>
            </p:nvSpPr>
            <p:spPr bwMode="auto">
              <a:xfrm>
                <a:off x="1870712" y="1738800"/>
                <a:ext cx="1129808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14" name="Oval 21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15" name="Freeform 214"/>
              <p:cNvSpPr/>
              <p:nvPr/>
            </p:nvSpPr>
            <p:spPr bwMode="auto">
              <a:xfrm>
                <a:off x="2160245" y="1674334"/>
                <a:ext cx="547595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16" name="Freeform 21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217" name="Freeform 21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218" name="Freeform 21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219" name="Straight Connector 218"/>
              <p:cNvCxnSpPr>
                <a:cxnSpLocks noChangeShapeType="1"/>
                <a:endCxn id="21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0" name="Straight Connector 21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41986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68999" y="2290763"/>
            <a:ext cx="3121422" cy="1422399"/>
            <a:chOff x="389" y="1443"/>
            <a:chExt cx="1815" cy="896"/>
          </a:xfrm>
        </p:grpSpPr>
        <p:sp>
          <p:nvSpPr>
            <p:cNvPr id="42117" name="Text Box 6"/>
            <p:cNvSpPr txBox="1">
              <a:spLocks noChangeArrowheads="1"/>
            </p:cNvSpPr>
            <p:nvPr/>
          </p:nvSpPr>
          <p:spPr bwMode="auto">
            <a:xfrm>
              <a:off x="389" y="1885"/>
              <a:ext cx="1815" cy="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en-US" sz="1600" i="1"/>
                <a:t>data, TV transmitted at different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en-US" sz="1600" i="1"/>
                <a:t>frequencies over </a:t>
              </a:r>
              <a:r>
                <a:rPr lang="en-US" altLang="en-US" sz="1600" i="1">
                  <a:solidFill>
                    <a:srgbClr val="CC0000"/>
                  </a:solidFill>
                </a:rPr>
                <a:t>shared </a:t>
              </a:r>
              <a:r>
                <a:rPr lang="en-US" altLang="en-US" sz="1600" i="1"/>
                <a:t>cable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en-US" sz="1600" i="1"/>
                <a:t>distribution network</a:t>
              </a:r>
            </a:p>
          </p:txBody>
        </p:sp>
        <p:sp>
          <p:nvSpPr>
            <p:cNvPr id="42118" name="Line 7"/>
            <p:cNvSpPr>
              <a:spLocks noChangeShapeType="1"/>
            </p:cNvSpPr>
            <p:nvPr/>
          </p:nvSpPr>
          <p:spPr bwMode="auto">
            <a:xfrm flipV="1">
              <a:off x="1452" y="1443"/>
              <a:ext cx="282" cy="47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1988" name="Rectangle 9"/>
          <p:cNvSpPr>
            <a:spLocks noChangeArrowheads="1"/>
          </p:cNvSpPr>
          <p:nvPr/>
        </p:nvSpPr>
        <p:spPr bwMode="auto">
          <a:xfrm>
            <a:off x="711994" y="1651001"/>
            <a:ext cx="1943365" cy="925513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1989" name="Line 7"/>
          <p:cNvSpPr>
            <a:spLocks noChangeShapeType="1"/>
          </p:cNvSpPr>
          <p:nvPr/>
        </p:nvSpPr>
        <p:spPr bwMode="auto">
          <a:xfrm flipV="1">
            <a:off x="1038755" y="2201864"/>
            <a:ext cx="395552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1990" name="Text Box 39"/>
          <p:cNvSpPr txBox="1">
            <a:spLocks noChangeArrowheads="1"/>
          </p:cNvSpPr>
          <p:nvPr/>
        </p:nvSpPr>
        <p:spPr bwMode="auto">
          <a:xfrm>
            <a:off x="1243310" y="2352675"/>
            <a:ext cx="780983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en-US" sz="1400"/>
              <a:t>cable</a:t>
            </a:r>
          </a:p>
          <a:p>
            <a:pPr algn="ctr">
              <a:lnSpc>
                <a:spcPct val="80000"/>
              </a:lnSpc>
            </a:pPr>
            <a:r>
              <a:rPr lang="en-US" altLang="en-US" sz="1400"/>
              <a:t>modem</a:t>
            </a:r>
          </a:p>
        </p:txBody>
      </p:sp>
      <p:sp>
        <p:nvSpPr>
          <p:cNvPr id="41991" name="Text Box 41"/>
          <p:cNvSpPr txBox="1">
            <a:spLocks noChangeArrowheads="1"/>
          </p:cNvSpPr>
          <p:nvPr/>
        </p:nvSpPr>
        <p:spPr bwMode="auto">
          <a:xfrm>
            <a:off x="1963112" y="2354264"/>
            <a:ext cx="712054" cy="26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en-US" sz="1400"/>
              <a:t>splitter</a:t>
            </a:r>
          </a:p>
        </p:txBody>
      </p:sp>
      <p:grpSp>
        <p:nvGrpSpPr>
          <p:cNvPr id="41992" name="Group 13"/>
          <p:cNvGrpSpPr>
            <a:grpSpLocks/>
          </p:cNvGrpSpPr>
          <p:nvPr/>
        </p:nvGrpSpPr>
        <p:grpSpPr bwMode="auto">
          <a:xfrm>
            <a:off x="1413669" y="2078038"/>
            <a:ext cx="665560" cy="220662"/>
            <a:chOff x="322" y="890"/>
            <a:chExt cx="872" cy="339"/>
          </a:xfrm>
        </p:grpSpPr>
        <p:sp>
          <p:nvSpPr>
            <p:cNvPr id="42111" name="Rectangle 14"/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2112" name="Rectangle 15"/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2113" name="Rectangle 16"/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2114" name="Rectangle 17"/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2115" name="Rectangle 18"/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2116" name="AutoShape 19"/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1993" name="AutoShape 21"/>
          <p:cNvSpPr>
            <a:spLocks noChangeArrowheads="1"/>
          </p:cNvSpPr>
          <p:nvPr/>
        </p:nvSpPr>
        <p:spPr bwMode="auto">
          <a:xfrm>
            <a:off x="454025" y="1239838"/>
            <a:ext cx="2457583" cy="468312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1994" name="Rectangle 22"/>
          <p:cNvSpPr>
            <a:spLocks noChangeArrowheads="1"/>
          </p:cNvSpPr>
          <p:nvPr/>
        </p:nvSpPr>
        <p:spPr bwMode="auto">
          <a:xfrm>
            <a:off x="2204773" y="2139951"/>
            <a:ext cx="180579" cy="144463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1995" name="Freeform 23"/>
          <p:cNvSpPr>
            <a:spLocks/>
          </p:cNvSpPr>
          <p:nvPr/>
        </p:nvSpPr>
        <p:spPr bwMode="auto">
          <a:xfrm>
            <a:off x="1781705" y="1695451"/>
            <a:ext cx="519377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6" name="Line 24"/>
          <p:cNvSpPr>
            <a:spLocks noChangeShapeType="1"/>
          </p:cNvSpPr>
          <p:nvPr/>
        </p:nvSpPr>
        <p:spPr bwMode="auto">
          <a:xfrm flipH="1">
            <a:off x="2105026" y="2201863"/>
            <a:ext cx="25968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1997" name="Picture 25" descr="t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162" y="1355725"/>
            <a:ext cx="818621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998" name="Group 26"/>
          <p:cNvGrpSpPr>
            <a:grpSpLocks/>
          </p:cNvGrpSpPr>
          <p:nvPr/>
        </p:nvGrpSpPr>
        <p:grpSpPr bwMode="auto">
          <a:xfrm>
            <a:off x="2899569" y="1470025"/>
            <a:ext cx="921808" cy="527050"/>
            <a:chOff x="-490" y="1664"/>
            <a:chExt cx="1429" cy="842"/>
          </a:xfrm>
        </p:grpSpPr>
        <p:sp>
          <p:nvSpPr>
            <p:cNvPr id="42095" name="AutoShape 27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2096" name="Group 28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097" name="Rectangle 29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098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42099" name="Group 31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2105" name="Rectangle 32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106" name="Rectangle 33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107" name="Rectangle 34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108" name="Rectangle 35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109" name="Rectangle 36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110" name="AutoShape 37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42100" name="Picture 38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101" name="Rectangle 39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102" name="Freeform 40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03" name="Line 41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42104" name="Picture 42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1999" name="Group 43"/>
          <p:cNvGrpSpPr>
            <a:grpSpLocks/>
          </p:cNvGrpSpPr>
          <p:nvPr/>
        </p:nvGrpSpPr>
        <p:grpSpPr bwMode="auto">
          <a:xfrm>
            <a:off x="3876411" y="1463675"/>
            <a:ext cx="921808" cy="527050"/>
            <a:chOff x="-490" y="1664"/>
            <a:chExt cx="1429" cy="842"/>
          </a:xfrm>
        </p:grpSpPr>
        <p:sp>
          <p:nvSpPr>
            <p:cNvPr id="42079" name="AutoShape 44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2080" name="Group 45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081" name="Rectangle 46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082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42083" name="Group 48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2089" name="Rectangle 49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90" name="Rectangle 50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91" name="Rectangle 51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92" name="Rectangle 52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93" name="Rectangle 53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94" name="AutoShape 54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42084" name="Picture 55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085" name="Rectangle 56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086" name="Freeform 57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87" name="Line 58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42088" name="Picture 59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2000" name="Group 60"/>
          <p:cNvGrpSpPr>
            <a:grpSpLocks/>
          </p:cNvGrpSpPr>
          <p:nvPr/>
        </p:nvGrpSpPr>
        <p:grpSpPr bwMode="auto">
          <a:xfrm>
            <a:off x="2994158" y="2309813"/>
            <a:ext cx="921808" cy="527050"/>
            <a:chOff x="-490" y="1664"/>
            <a:chExt cx="1429" cy="842"/>
          </a:xfrm>
        </p:grpSpPr>
        <p:sp>
          <p:nvSpPr>
            <p:cNvPr id="42063" name="AutoShape 61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2064" name="Group 62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065" name="Rectangle 63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066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42067" name="Group 65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2073" name="Rectangle 66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74" name="Rectangle 67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75" name="Rectangle 68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76" name="Rectangle 69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77" name="Rectangle 70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78" name="AutoShape 71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42068" name="Picture 72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069" name="Rectangle 73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070" name="Freeform 74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71" name="Line 75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42072" name="Picture 76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2001" name="Group 77"/>
          <p:cNvGrpSpPr>
            <a:grpSpLocks/>
          </p:cNvGrpSpPr>
          <p:nvPr/>
        </p:nvGrpSpPr>
        <p:grpSpPr bwMode="auto">
          <a:xfrm>
            <a:off x="3933164" y="2319338"/>
            <a:ext cx="921808" cy="527050"/>
            <a:chOff x="-490" y="1664"/>
            <a:chExt cx="1429" cy="842"/>
          </a:xfrm>
        </p:grpSpPr>
        <p:sp>
          <p:nvSpPr>
            <p:cNvPr id="42047" name="AutoShape 78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2048" name="Group 79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049" name="Rectangle 80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050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42051" name="Group 82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2057" name="Rectangle 83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58" name="Rectangle 84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59" name="Rectangle 85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60" name="Rectangle 86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61" name="Rectangle 87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62" name="AutoShape 88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42052" name="Picture 89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053" name="Rectangle 90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054" name="Freeform 91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55" name="Line 92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42056" name="Picture 93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2002" name="Line 94"/>
          <p:cNvSpPr>
            <a:spLocks noChangeShapeType="1"/>
          </p:cNvSpPr>
          <p:nvPr/>
        </p:nvSpPr>
        <p:spPr bwMode="auto">
          <a:xfrm>
            <a:off x="2402550" y="2212975"/>
            <a:ext cx="399851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2003" name="Group 95"/>
          <p:cNvGrpSpPr>
            <a:grpSpLocks/>
          </p:cNvGrpSpPr>
          <p:nvPr/>
        </p:nvGrpSpPr>
        <p:grpSpPr bwMode="auto">
          <a:xfrm>
            <a:off x="5112941" y="1471613"/>
            <a:ext cx="921808" cy="527050"/>
            <a:chOff x="-490" y="1664"/>
            <a:chExt cx="1429" cy="842"/>
          </a:xfrm>
        </p:grpSpPr>
        <p:sp>
          <p:nvSpPr>
            <p:cNvPr id="42031" name="AutoShape 96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2032" name="Group 97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033" name="Rectangle 98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034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42035" name="Group 100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2041" name="Rectangle 101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42" name="Rectangle 102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43" name="Rectangle 103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4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45" name="Rectangle 105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46" name="AutoShape 106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42036" name="Picture 107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037" name="Rectangle 108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038" name="Freeform 109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39" name="Line 110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42040" name="Picture 111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2004" name="Text Box 112"/>
          <p:cNvSpPr txBox="1">
            <a:spLocks noChangeArrowheads="1"/>
          </p:cNvSpPr>
          <p:nvPr/>
        </p:nvSpPr>
        <p:spPr bwMode="auto">
          <a:xfrm>
            <a:off x="4691592" y="1541463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>
                <a:solidFill>
                  <a:srgbClr val="969696"/>
                </a:solidFill>
                <a:latin typeface="Times New Roman" pitchFamily="18" charset="0"/>
              </a:rPr>
              <a:t>…</a:t>
            </a:r>
          </a:p>
        </p:txBody>
      </p:sp>
      <p:sp>
        <p:nvSpPr>
          <p:cNvPr id="42005" name="Line 113"/>
          <p:cNvSpPr>
            <a:spLocks noChangeShapeType="1"/>
          </p:cNvSpPr>
          <p:nvPr/>
        </p:nvSpPr>
        <p:spPr bwMode="auto">
          <a:xfrm flipH="1">
            <a:off x="3587486" y="1882776"/>
            <a:ext cx="3440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6" name="Line 114"/>
          <p:cNvSpPr>
            <a:spLocks noChangeShapeType="1"/>
          </p:cNvSpPr>
          <p:nvPr/>
        </p:nvSpPr>
        <p:spPr bwMode="auto">
          <a:xfrm flipH="1">
            <a:off x="4567767" y="1882776"/>
            <a:ext cx="3440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7" name="Line 115"/>
          <p:cNvSpPr>
            <a:spLocks noChangeShapeType="1"/>
          </p:cNvSpPr>
          <p:nvPr/>
        </p:nvSpPr>
        <p:spPr bwMode="auto">
          <a:xfrm flipH="1">
            <a:off x="5799138" y="1882776"/>
            <a:ext cx="3440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8" name="Freeform 116"/>
          <p:cNvSpPr>
            <a:spLocks/>
          </p:cNvSpPr>
          <p:nvPr/>
        </p:nvSpPr>
        <p:spPr bwMode="auto">
          <a:xfrm>
            <a:off x="4660636" y="2219325"/>
            <a:ext cx="137583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9" name="Freeform 117"/>
          <p:cNvSpPr>
            <a:spLocks/>
          </p:cNvSpPr>
          <p:nvPr/>
        </p:nvSpPr>
        <p:spPr bwMode="auto">
          <a:xfrm>
            <a:off x="3721629" y="2212975"/>
            <a:ext cx="137583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0" name="Rectangle 44"/>
          <p:cNvSpPr>
            <a:spLocks noChangeArrowheads="1"/>
          </p:cNvSpPr>
          <p:nvPr/>
        </p:nvSpPr>
        <p:spPr bwMode="auto">
          <a:xfrm>
            <a:off x="6117300" y="1787525"/>
            <a:ext cx="1035315" cy="70008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latin typeface="Times New Roman" pitchFamily="18" charset="0"/>
            </a:endParaRPr>
          </a:p>
        </p:txBody>
      </p:sp>
      <p:sp>
        <p:nvSpPr>
          <p:cNvPr id="42011" name="Text Box 45"/>
          <p:cNvSpPr txBox="1">
            <a:spLocks noChangeArrowheads="1"/>
          </p:cNvSpPr>
          <p:nvPr/>
        </p:nvSpPr>
        <p:spPr bwMode="auto">
          <a:xfrm>
            <a:off x="5587604" y="1250951"/>
            <a:ext cx="2086107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en-US" sz="1600"/>
              <a:t>cable headend</a:t>
            </a:r>
          </a:p>
        </p:txBody>
      </p:sp>
      <p:sp>
        <p:nvSpPr>
          <p:cNvPr id="42012" name="Freeform 120"/>
          <p:cNvSpPr>
            <a:spLocks/>
          </p:cNvSpPr>
          <p:nvPr/>
        </p:nvSpPr>
        <p:spPr bwMode="auto">
          <a:xfrm>
            <a:off x="6395906" y="1970089"/>
            <a:ext cx="357717" cy="454025"/>
          </a:xfrm>
          <a:custGeom>
            <a:avLst/>
            <a:gdLst>
              <a:gd name="T0" fmla="*/ 0 w 318"/>
              <a:gd name="T1" fmla="*/ 2147483647 h 412"/>
              <a:gd name="T2" fmla="*/ 2147483647 w 318"/>
              <a:gd name="T3" fmla="*/ 2147483647 h 412"/>
              <a:gd name="T4" fmla="*/ 2147483647 w 318"/>
              <a:gd name="T5" fmla="*/ 0 h 412"/>
              <a:gd name="T6" fmla="*/ 2147483647 w 318"/>
              <a:gd name="T7" fmla="*/ 2147483647 h 412"/>
              <a:gd name="T8" fmla="*/ 2147483647 w 318"/>
              <a:gd name="T9" fmla="*/ 2147483647 h 412"/>
              <a:gd name="T10" fmla="*/ 2147483647 w 318"/>
              <a:gd name="T11" fmla="*/ 2147483647 h 412"/>
              <a:gd name="T12" fmla="*/ 2147483647 w 318"/>
              <a:gd name="T13" fmla="*/ 2147483647 h 412"/>
              <a:gd name="T14" fmla="*/ 2147483647 w 318"/>
              <a:gd name="T15" fmla="*/ 2147483647 h 412"/>
              <a:gd name="T16" fmla="*/ 0 w 318"/>
              <a:gd name="T17" fmla="*/ 2147483647 h 41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18"/>
              <a:gd name="T28" fmla="*/ 0 h 412"/>
              <a:gd name="T29" fmla="*/ 318 w 318"/>
              <a:gd name="T30" fmla="*/ 412 h 41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18" h="412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13" name="Freeform 121"/>
          <p:cNvSpPr>
            <a:spLocks/>
          </p:cNvSpPr>
          <p:nvPr/>
        </p:nvSpPr>
        <p:spPr bwMode="auto">
          <a:xfrm>
            <a:off x="6397626" y="1905000"/>
            <a:ext cx="397272" cy="406400"/>
          </a:xfrm>
          <a:custGeom>
            <a:avLst/>
            <a:gdLst>
              <a:gd name="T0" fmla="*/ 0 w 353"/>
              <a:gd name="T1" fmla="*/ 2147483647 h 369"/>
              <a:gd name="T2" fmla="*/ 2147483647 w 353"/>
              <a:gd name="T3" fmla="*/ 0 h 369"/>
              <a:gd name="T4" fmla="*/ 2147483647 w 353"/>
              <a:gd name="T5" fmla="*/ 0 h 369"/>
              <a:gd name="T6" fmla="*/ 2147483647 w 353"/>
              <a:gd name="T7" fmla="*/ 2147483647 h 369"/>
              <a:gd name="T8" fmla="*/ 2147483647 w 353"/>
              <a:gd name="T9" fmla="*/ 2147483647 h 369"/>
              <a:gd name="T10" fmla="*/ 2147483647 w 353"/>
              <a:gd name="T11" fmla="*/ 2147483647 h 369"/>
              <a:gd name="T12" fmla="*/ 2147483647 w 353"/>
              <a:gd name="T13" fmla="*/ 2147483647 h 369"/>
              <a:gd name="T14" fmla="*/ 2147483647 w 353"/>
              <a:gd name="T15" fmla="*/ 2147483647 h 369"/>
              <a:gd name="T16" fmla="*/ 2147483647 w 353"/>
              <a:gd name="T17" fmla="*/ 2147483647 h 369"/>
              <a:gd name="T18" fmla="*/ 2147483647 w 353"/>
              <a:gd name="T19" fmla="*/ 2147483647 h 369"/>
              <a:gd name="T20" fmla="*/ 0 w 353"/>
              <a:gd name="T21" fmla="*/ 2147483647 h 36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53"/>
              <a:gd name="T34" fmla="*/ 0 h 369"/>
              <a:gd name="T35" fmla="*/ 353 w 353"/>
              <a:gd name="T36" fmla="*/ 369 h 36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53" h="369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14" name="Line 122"/>
          <p:cNvSpPr>
            <a:spLocks noChangeShapeType="1"/>
          </p:cNvSpPr>
          <p:nvPr/>
        </p:nvSpPr>
        <p:spPr bwMode="auto">
          <a:xfrm flipH="1">
            <a:off x="6750184" y="2028826"/>
            <a:ext cx="37835" cy="68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5" name="Line 123"/>
          <p:cNvSpPr>
            <a:spLocks noChangeShapeType="1"/>
          </p:cNvSpPr>
          <p:nvPr/>
        </p:nvSpPr>
        <p:spPr bwMode="auto">
          <a:xfrm>
            <a:off x="6426863" y="2200275"/>
            <a:ext cx="29064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6" name="Freeform 124"/>
          <p:cNvSpPr>
            <a:spLocks/>
          </p:cNvSpPr>
          <p:nvPr/>
        </p:nvSpPr>
        <p:spPr bwMode="auto">
          <a:xfrm>
            <a:off x="6419984" y="2024064"/>
            <a:ext cx="297523" cy="115887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7" name="Freeform 125"/>
          <p:cNvSpPr>
            <a:spLocks/>
          </p:cNvSpPr>
          <p:nvPr/>
        </p:nvSpPr>
        <p:spPr bwMode="auto">
          <a:xfrm flipV="1">
            <a:off x="6419984" y="2260600"/>
            <a:ext cx="297523" cy="114300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8" name="Text Box 126"/>
          <p:cNvSpPr txBox="1">
            <a:spLocks noChangeArrowheads="1"/>
          </p:cNvSpPr>
          <p:nvPr/>
        </p:nvSpPr>
        <p:spPr bwMode="auto">
          <a:xfrm>
            <a:off x="6187811" y="2449513"/>
            <a:ext cx="1030156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600"/>
              <a:t>CMTS</a:t>
            </a:r>
          </a:p>
        </p:txBody>
      </p:sp>
      <p:sp>
        <p:nvSpPr>
          <p:cNvPr id="42019" name="AutoShape 127"/>
          <p:cNvSpPr>
            <a:spLocks noChangeArrowheads="1"/>
          </p:cNvSpPr>
          <p:nvPr/>
        </p:nvSpPr>
        <p:spPr bwMode="auto">
          <a:xfrm>
            <a:off x="5965958" y="1524000"/>
            <a:ext cx="1307042" cy="261938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2020" name="Freeform 174"/>
          <p:cNvSpPr>
            <a:spLocks/>
          </p:cNvSpPr>
          <p:nvPr/>
        </p:nvSpPr>
        <p:spPr bwMode="auto">
          <a:xfrm>
            <a:off x="6772540" y="2193925"/>
            <a:ext cx="223573" cy="927100"/>
          </a:xfrm>
          <a:custGeom>
            <a:avLst/>
            <a:gdLst>
              <a:gd name="T0" fmla="*/ 0 w 130"/>
              <a:gd name="T1" fmla="*/ 0 h 584"/>
              <a:gd name="T2" fmla="*/ 2147483647 w 130"/>
              <a:gd name="T3" fmla="*/ 0 h 584"/>
              <a:gd name="T4" fmla="*/ 2147483647 w 130"/>
              <a:gd name="T5" fmla="*/ 2147483647 h 584"/>
              <a:gd name="T6" fmla="*/ 0 60000 65536"/>
              <a:gd name="T7" fmla="*/ 0 60000 65536"/>
              <a:gd name="T8" fmla="*/ 0 60000 65536"/>
              <a:gd name="T9" fmla="*/ 0 w 130"/>
              <a:gd name="T10" fmla="*/ 0 h 584"/>
              <a:gd name="T11" fmla="*/ 130 w 130"/>
              <a:gd name="T12" fmla="*/ 584 h 5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0" h="584">
                <a:moveTo>
                  <a:pt x="0" y="0"/>
                </a:moveTo>
                <a:lnTo>
                  <a:pt x="130" y="0"/>
                </a:lnTo>
                <a:lnTo>
                  <a:pt x="130" y="584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8" name="Group 175"/>
          <p:cNvGrpSpPr>
            <a:grpSpLocks/>
          </p:cNvGrpSpPr>
          <p:nvPr/>
        </p:nvGrpSpPr>
        <p:grpSpPr bwMode="auto">
          <a:xfrm>
            <a:off x="6727825" y="2355850"/>
            <a:ext cx="2727590" cy="511175"/>
            <a:chOff x="3912" y="1484"/>
            <a:chExt cx="1586" cy="322"/>
          </a:xfrm>
        </p:grpSpPr>
        <p:sp>
          <p:nvSpPr>
            <p:cNvPr id="42029" name="Line 176"/>
            <p:cNvSpPr>
              <a:spLocks noChangeShapeType="1"/>
            </p:cNvSpPr>
            <p:nvPr/>
          </p:nvSpPr>
          <p:spPr bwMode="auto">
            <a:xfrm flipH="1" flipV="1">
              <a:off x="3912" y="1497"/>
              <a:ext cx="711" cy="9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30" name="Text Box 177"/>
            <p:cNvSpPr txBox="1">
              <a:spLocks noChangeArrowheads="1"/>
            </p:cNvSpPr>
            <p:nvPr/>
          </p:nvSpPr>
          <p:spPr bwMode="auto">
            <a:xfrm>
              <a:off x="4389" y="1484"/>
              <a:ext cx="1109" cy="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en-US" sz="1600" i="1"/>
                <a:t>cable modem</a:t>
              </a:r>
            </a:p>
            <a:p>
              <a:pPr algn="r">
                <a:lnSpc>
                  <a:spcPct val="85000"/>
                </a:lnSpc>
              </a:pPr>
              <a:r>
                <a:rPr lang="en-US" altLang="en-US" sz="1600" i="1"/>
                <a:t>termination system</a:t>
              </a:r>
            </a:p>
          </p:txBody>
        </p:sp>
      </p:grpSp>
      <p:sp>
        <p:nvSpPr>
          <p:cNvPr id="55334" name="Rectangle 3"/>
          <p:cNvSpPr>
            <a:spLocks noChangeArrowheads="1"/>
          </p:cNvSpPr>
          <p:nvPr/>
        </p:nvSpPr>
        <p:spPr bwMode="auto">
          <a:xfrm>
            <a:off x="404151" y="4246564"/>
            <a:ext cx="9101138" cy="209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7338" indent="-287338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HFC: hybrid fiber coax</a:t>
            </a:r>
          </a:p>
          <a:p>
            <a:pPr marL="682625" lvl="1" indent="-22542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b="1" dirty="0">
                <a:latin typeface="Gill Sans MT" charset="0"/>
                <a:ea typeface="ＭＳ Ｐゴシック" charset="0"/>
                <a:cs typeface="ＭＳ Ｐゴシック" charset="0"/>
              </a:rPr>
              <a:t>asymmetric</a:t>
            </a: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: up to 30Mbps </a:t>
            </a:r>
            <a:r>
              <a:rPr lang="en-US" dirty="0">
                <a:solidFill>
                  <a:srgbClr val="0054FD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downstream </a:t>
            </a: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transmission rate, 2 Mbps </a:t>
            </a:r>
            <a:r>
              <a:rPr lang="en-US" dirty="0">
                <a:solidFill>
                  <a:srgbClr val="0054FD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upstream</a:t>
            </a: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 transmission rate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network </a:t>
            </a: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of cable, fiber attaches homes to ISP router</a:t>
            </a:r>
          </a:p>
          <a:p>
            <a:pPr marL="682625" lvl="1" indent="-22542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homes </a:t>
            </a:r>
            <a:r>
              <a:rPr lang="en-US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share access network</a:t>
            </a:r>
            <a:r>
              <a:rPr lang="en-US" dirty="0">
                <a:solidFill>
                  <a:srgbClr val="FF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to cable headend </a:t>
            </a:r>
          </a:p>
          <a:p>
            <a:pPr marL="682625" lvl="1" indent="-22542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unlike DSL, which has dedicated access to central office</a:t>
            </a:r>
          </a:p>
          <a:p>
            <a:pPr marL="742950" lvl="1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None/>
              <a:defRPr/>
            </a:pPr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2024" name="Picture 180" descr="underline_base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307" y="868363"/>
            <a:ext cx="6387306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2025" name="Group 181"/>
          <p:cNvGrpSpPr>
            <a:grpSpLocks/>
          </p:cNvGrpSpPr>
          <p:nvPr/>
        </p:nvGrpSpPr>
        <p:grpSpPr bwMode="auto">
          <a:xfrm>
            <a:off x="607087" y="1928813"/>
            <a:ext cx="660400" cy="609600"/>
            <a:chOff x="-44" y="1473"/>
            <a:chExt cx="981" cy="1105"/>
          </a:xfrm>
        </p:grpSpPr>
        <p:pic>
          <p:nvPicPr>
            <p:cNvPr id="42027" name="Picture 182" descr="desktop_computer_stylized_mediu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028" name="Freeform 18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202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9E24F8BE-4E34-4872-869D-03C29EEE8165}" type="slidenum">
              <a:rPr lang="en-US" altLang="en-US" sz="1200">
                <a:latin typeface="Tahoma" pitchFamily="34" charset="0"/>
              </a:rPr>
              <a:pPr/>
              <a:t>19</a:t>
            </a:fld>
            <a:endParaRPr lang="en-US" altLang="en-US" sz="1200">
              <a:latin typeface="Tahoma" pitchFamily="34" charset="0"/>
            </a:endParaRPr>
          </a:p>
        </p:txBody>
      </p:sp>
      <p:sp>
        <p:nvSpPr>
          <p:cNvPr id="3" name="Title 41">
            <a:extLst>
              <a:ext uri="{FF2B5EF4-FFF2-40B4-BE49-F238E27FC236}">
                <a16:creationId xmlns:a16="http://schemas.microsoft.com/office/drawing/2014/main" id="{BCD70426-608E-1FA9-D865-267CA24FC309}"/>
              </a:ext>
            </a:extLst>
          </p:cNvPr>
          <p:cNvSpPr>
            <a:spLocks/>
          </p:cNvSpPr>
          <p:nvPr/>
        </p:nvSpPr>
        <p:spPr bwMode="auto">
          <a:xfrm>
            <a:off x="412750" y="239714"/>
            <a:ext cx="909701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3600" dirty="0">
                <a:latin typeface="Gill Sans MT" pitchFamily="34" charset="0"/>
              </a:rPr>
              <a:t>Access network: </a:t>
            </a:r>
            <a:r>
              <a:rPr lang="en-US" altLang="en-US" sz="3600" dirty="0">
                <a:solidFill>
                  <a:srgbClr val="0054FD"/>
                </a:solidFill>
                <a:latin typeface="Gill Sans MT" pitchFamily="34" charset="0"/>
              </a:rPr>
              <a:t>cable network</a:t>
            </a:r>
          </a:p>
        </p:txBody>
      </p:sp>
    </p:spTree>
    <p:extLst>
      <p:ext uri="{BB962C8B-B14F-4D97-AF65-F5344CB8AC3E}">
        <p14:creationId xmlns:p14="http://schemas.microsoft.com/office/powerpoint/2010/main" val="18809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Syllabus &amp; Text-books</a:t>
            </a:r>
          </a:p>
        </p:txBody>
      </p:sp>
      <p:sp>
        <p:nvSpPr>
          <p:cNvPr id="66563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96900" indent="-514350">
              <a:buFont typeface="Gill Sans MT" pitchFamily="34" charset="0"/>
              <a:buAutoNum type="arabicParenR"/>
            </a:pPr>
            <a:r>
              <a:rPr lang="en-GB" altLang="en-US" sz="1800" dirty="0"/>
              <a:t>Andrew S. Tanenbaum , David J. </a:t>
            </a:r>
            <a:r>
              <a:rPr lang="en-GB" altLang="en-US" sz="1800" dirty="0" err="1"/>
              <a:t>Wetherall</a:t>
            </a:r>
            <a:r>
              <a:rPr lang="en-GB" altLang="en-US" sz="1800" dirty="0"/>
              <a:t>, </a:t>
            </a:r>
            <a:r>
              <a:rPr lang="en-GB" altLang="en-US" sz="1800" i="1" dirty="0"/>
              <a:t>Computer Networks</a:t>
            </a:r>
            <a:r>
              <a:rPr lang="en-GB" altLang="en-US" sz="1800" dirty="0"/>
              <a:t>, Prentice Hall, 5</a:t>
            </a:r>
            <a:r>
              <a:rPr lang="en-GB" altLang="en-US" sz="1800" baseline="30000" dirty="0"/>
              <a:t>th</a:t>
            </a:r>
            <a:r>
              <a:rPr lang="en-GB" altLang="en-US" sz="1800" dirty="0"/>
              <a:t> Edition, 2010.</a:t>
            </a:r>
          </a:p>
          <a:p>
            <a:pPr marL="596900" indent="-514350">
              <a:buFont typeface="Gill Sans MT" pitchFamily="34" charset="0"/>
              <a:buAutoNum type="arabicParenR"/>
            </a:pPr>
            <a:r>
              <a:rPr lang="en-GB" altLang="en-US" sz="1800" dirty="0"/>
              <a:t>Jim Kurose, Keith Ross, </a:t>
            </a:r>
            <a:r>
              <a:rPr lang="en-US" altLang="en-US" sz="1800" i="1" dirty="0"/>
              <a:t>Computer Networking: A Top Down Approach</a:t>
            </a:r>
            <a:r>
              <a:rPr lang="en-US" altLang="en-US" sz="1800" dirty="0"/>
              <a:t>, 7th edition Pearson/Addison Wesley, April 2016.</a:t>
            </a:r>
          </a:p>
          <a:p>
            <a:pPr marL="596900" indent="-514350">
              <a:buFont typeface="Gill Sans MT" pitchFamily="34" charset="0"/>
              <a:buAutoNum type="arabicParenR"/>
            </a:pPr>
            <a:r>
              <a:rPr lang="en-GB" altLang="en-US" sz="1800" dirty="0"/>
              <a:t>William Stallings</a:t>
            </a:r>
            <a:r>
              <a:rPr lang="en-GB" altLang="en-US" sz="1800" b="1" dirty="0"/>
              <a:t>, </a:t>
            </a:r>
            <a:r>
              <a:rPr lang="en-GB" altLang="en-US" sz="1800" i="1" dirty="0"/>
              <a:t>Data and Computer Communications</a:t>
            </a:r>
            <a:r>
              <a:rPr lang="en-GB" altLang="en-US" sz="1800" dirty="0"/>
              <a:t>, Pearson Education, Inc., 10</a:t>
            </a:r>
            <a:r>
              <a:rPr lang="en-GB" altLang="en-US" sz="1800" baseline="30000" dirty="0"/>
              <a:t>th</a:t>
            </a:r>
            <a:r>
              <a:rPr lang="en-GB" altLang="en-US" sz="1800" dirty="0"/>
              <a:t> Edition, 2014</a:t>
            </a:r>
          </a:p>
          <a:p>
            <a:pPr marL="596900" indent="-514350">
              <a:buFont typeface="Gill Sans MT" pitchFamily="34" charset="0"/>
              <a:buAutoNum type="arabicParenR"/>
            </a:pPr>
            <a:endParaRPr lang="en-US" altLang="en-US" sz="1800" dirty="0"/>
          </a:p>
          <a:p>
            <a:pPr marL="596900" indent="-514350">
              <a:buFont typeface="Gill Sans MT" pitchFamily="34" charset="0"/>
              <a:buAutoNum type="arabicParenR"/>
            </a:pPr>
            <a:endParaRPr lang="en-GB" alt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1-</a:t>
            </a:r>
            <a:fld id="{99A53081-C4A2-4781-B956-C04111172CE1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pic>
        <p:nvPicPr>
          <p:cNvPr id="6656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52" y="3769044"/>
            <a:ext cx="2144066" cy="2587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56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520" y="3769044"/>
            <a:ext cx="2170679" cy="2629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1" descr="kurose7e_cover_small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038" y="3769044"/>
            <a:ext cx="2118775" cy="262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0960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43010" name="Title 41"/>
          <p:cNvSpPr>
            <a:spLocks/>
          </p:cNvSpPr>
          <p:nvPr/>
        </p:nvSpPr>
        <p:spPr bwMode="auto">
          <a:xfrm>
            <a:off x="2020533" y="263528"/>
            <a:ext cx="6836172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3600" dirty="0">
                <a:latin typeface="Gill Sans MT" pitchFamily="34" charset="0"/>
              </a:rPr>
              <a:t>Access network: </a:t>
            </a:r>
            <a:r>
              <a:rPr lang="en-US" altLang="en-US" sz="3600" dirty="0">
                <a:solidFill>
                  <a:srgbClr val="0054FD"/>
                </a:solidFill>
                <a:latin typeface="Gill Sans MT" pitchFamily="34" charset="0"/>
              </a:rPr>
              <a:t>home network</a:t>
            </a:r>
          </a:p>
        </p:txBody>
      </p:sp>
      <p:pic>
        <p:nvPicPr>
          <p:cNvPr id="43011" name="Picture 8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165" y="892177"/>
            <a:ext cx="6550686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AutoShape 99"/>
          <p:cNvSpPr>
            <a:spLocks noChangeArrowheads="1"/>
          </p:cNvSpPr>
          <p:nvPr/>
        </p:nvSpPr>
        <p:spPr bwMode="auto">
          <a:xfrm>
            <a:off x="816902" y="1158875"/>
            <a:ext cx="6120738" cy="768350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1289" name="Text Box 26"/>
          <p:cNvSpPr txBox="1">
            <a:spLocks noChangeArrowheads="1"/>
          </p:cNvSpPr>
          <p:nvPr/>
        </p:nvSpPr>
        <p:spPr bwMode="auto">
          <a:xfrm>
            <a:off x="6397625" y="3178175"/>
            <a:ext cx="313862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2000"/>
              <a:t>to/from headend or central office</a:t>
            </a:r>
          </a:p>
        </p:txBody>
      </p:sp>
      <p:sp>
        <p:nvSpPr>
          <p:cNvPr id="43014" name="Rectangle 87"/>
          <p:cNvSpPr>
            <a:spLocks noChangeArrowheads="1"/>
          </p:cNvSpPr>
          <p:nvPr/>
        </p:nvSpPr>
        <p:spPr bwMode="auto">
          <a:xfrm>
            <a:off x="1288124" y="1912939"/>
            <a:ext cx="5180013" cy="2662237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43015" name="Group 105"/>
          <p:cNvGrpSpPr>
            <a:grpSpLocks/>
          </p:cNvGrpSpPr>
          <p:nvPr/>
        </p:nvGrpSpPr>
        <p:grpSpPr bwMode="auto">
          <a:xfrm>
            <a:off x="4645159" y="3252788"/>
            <a:ext cx="3250406" cy="361950"/>
            <a:chOff x="2434" y="2109"/>
            <a:chExt cx="1890" cy="228"/>
          </a:xfrm>
        </p:grpSpPr>
        <p:grpSp>
          <p:nvGrpSpPr>
            <p:cNvPr id="43095" name="Group 91"/>
            <p:cNvGrpSpPr>
              <a:grpSpLocks/>
            </p:cNvGrpSpPr>
            <p:nvPr/>
          </p:nvGrpSpPr>
          <p:grpSpPr bwMode="auto">
            <a:xfrm>
              <a:off x="2722" y="2109"/>
              <a:ext cx="642" cy="228"/>
              <a:chOff x="322" y="890"/>
              <a:chExt cx="872" cy="339"/>
            </a:xfrm>
          </p:grpSpPr>
          <p:sp>
            <p:nvSpPr>
              <p:cNvPr id="43098" name="Rectangle 92"/>
              <p:cNvSpPr>
                <a:spLocks noChangeArrowheads="1"/>
              </p:cNvSpPr>
              <p:nvPr/>
            </p:nvSpPr>
            <p:spPr bwMode="auto">
              <a:xfrm>
                <a:off x="323" y="1004"/>
                <a:ext cx="871" cy="2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099" name="Rectangle 93"/>
              <p:cNvSpPr>
                <a:spLocks noChangeArrowheads="1"/>
              </p:cNvSpPr>
              <p:nvPr/>
            </p:nvSpPr>
            <p:spPr bwMode="auto">
              <a:xfrm>
                <a:off x="393" y="1073"/>
                <a:ext cx="57" cy="5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100" name="Rectangle 94"/>
              <p:cNvSpPr>
                <a:spLocks noChangeArrowheads="1"/>
              </p:cNvSpPr>
              <p:nvPr/>
            </p:nvSpPr>
            <p:spPr bwMode="auto">
              <a:xfrm>
                <a:off x="467" y="1073"/>
                <a:ext cx="56" cy="57"/>
              </a:xfrm>
              <a:prstGeom prst="rect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101" name="Rectangle 95"/>
              <p:cNvSpPr>
                <a:spLocks noChangeArrowheads="1"/>
              </p:cNvSpPr>
              <p:nvPr/>
            </p:nvSpPr>
            <p:spPr bwMode="auto">
              <a:xfrm>
                <a:off x="541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102" name="Rectangle 96"/>
              <p:cNvSpPr>
                <a:spLocks noChangeArrowheads="1"/>
              </p:cNvSpPr>
              <p:nvPr/>
            </p:nvSpPr>
            <p:spPr bwMode="auto">
              <a:xfrm>
                <a:off x="615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103" name="AutoShape 97"/>
              <p:cNvSpPr>
                <a:spLocks noChangeArrowheads="1"/>
              </p:cNvSpPr>
              <p:nvPr/>
            </p:nvSpPr>
            <p:spPr bwMode="auto">
              <a:xfrm rot="10800000" flipH="1">
                <a:off x="322" y="890"/>
                <a:ext cx="859" cy="1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1 w 21600"/>
                  <a:gd name="T13" fmla="*/ 4516 h 21600"/>
                  <a:gd name="T14" fmla="*/ 17099 w 21600"/>
                  <a:gd name="T15" fmla="*/ 1708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096" name="Line 102"/>
            <p:cNvSpPr>
              <a:spLocks noChangeShapeType="1"/>
            </p:cNvSpPr>
            <p:nvPr/>
          </p:nvSpPr>
          <p:spPr bwMode="auto">
            <a:xfrm flipH="1">
              <a:off x="3361" y="2258"/>
              <a:ext cx="9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97" name="Line 104"/>
            <p:cNvSpPr>
              <a:spLocks noChangeShapeType="1"/>
            </p:cNvSpPr>
            <p:nvPr/>
          </p:nvSpPr>
          <p:spPr bwMode="auto">
            <a:xfrm flipH="1">
              <a:off x="2434" y="2261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016" name="Group 107"/>
          <p:cNvGrpSpPr>
            <a:grpSpLocks/>
          </p:cNvGrpSpPr>
          <p:nvPr/>
        </p:nvGrpSpPr>
        <p:grpSpPr bwMode="auto">
          <a:xfrm>
            <a:off x="3546211" y="3227388"/>
            <a:ext cx="1153981" cy="455612"/>
            <a:chOff x="2356" y="1300"/>
            <a:chExt cx="555" cy="194"/>
          </a:xfrm>
        </p:grpSpPr>
        <p:sp>
          <p:nvSpPr>
            <p:cNvPr id="43087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43088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43089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grpSp>
          <p:nvGrpSpPr>
            <p:cNvPr id="43090" name="Group 111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3093" name="Freeform 11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94" name="Freeform 11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3091" name="Line 114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92" name="Line 115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3017" name="Line 116"/>
          <p:cNvSpPr>
            <a:spLocks noChangeShapeType="1"/>
          </p:cNvSpPr>
          <p:nvPr/>
        </p:nvSpPr>
        <p:spPr bwMode="auto">
          <a:xfrm flipH="1">
            <a:off x="2638161" y="3463925"/>
            <a:ext cx="89085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3018" name="Group 119"/>
          <p:cNvGrpSpPr>
            <a:grpSpLocks/>
          </p:cNvGrpSpPr>
          <p:nvPr/>
        </p:nvGrpSpPr>
        <p:grpSpPr bwMode="auto">
          <a:xfrm>
            <a:off x="1965723" y="2884489"/>
            <a:ext cx="1157419" cy="820737"/>
            <a:chOff x="2967" y="478"/>
            <a:chExt cx="788" cy="625"/>
          </a:xfrm>
        </p:grpSpPr>
        <p:pic>
          <p:nvPicPr>
            <p:cNvPr id="43085" name="Picture 120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86" name="Picture 121" descr="antenna_radiation_stylize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3019" name="Line 122"/>
          <p:cNvSpPr>
            <a:spLocks noChangeShapeType="1"/>
          </p:cNvSpPr>
          <p:nvPr/>
        </p:nvSpPr>
        <p:spPr bwMode="auto">
          <a:xfrm flipH="1" flipV="1">
            <a:off x="4069027" y="2767013"/>
            <a:ext cx="0" cy="468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7" name="Group 138"/>
          <p:cNvGrpSpPr>
            <a:grpSpLocks/>
          </p:cNvGrpSpPr>
          <p:nvPr/>
        </p:nvGrpSpPr>
        <p:grpSpPr bwMode="auto">
          <a:xfrm>
            <a:off x="5769902" y="3703639"/>
            <a:ext cx="2737908" cy="1265237"/>
            <a:chOff x="3355" y="2333"/>
            <a:chExt cx="1592" cy="797"/>
          </a:xfrm>
        </p:grpSpPr>
        <p:sp>
          <p:nvSpPr>
            <p:cNvPr id="43083" name="Text Box 39"/>
            <p:cNvSpPr txBox="1">
              <a:spLocks noChangeArrowheads="1"/>
            </p:cNvSpPr>
            <p:nvPr/>
          </p:nvSpPr>
          <p:spPr bwMode="auto">
            <a:xfrm>
              <a:off x="3355" y="2934"/>
              <a:ext cx="1592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800"/>
                <a:t>cable or DSL modem</a:t>
              </a:r>
            </a:p>
          </p:txBody>
        </p:sp>
        <p:sp>
          <p:nvSpPr>
            <p:cNvPr id="43084" name="Line 129"/>
            <p:cNvSpPr>
              <a:spLocks noChangeShapeType="1"/>
            </p:cNvSpPr>
            <p:nvPr/>
          </p:nvSpPr>
          <p:spPr bwMode="auto">
            <a:xfrm>
              <a:off x="3449" y="2333"/>
              <a:ext cx="0" cy="59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139"/>
          <p:cNvGrpSpPr>
            <a:grpSpLocks/>
          </p:cNvGrpSpPr>
          <p:nvPr/>
        </p:nvGrpSpPr>
        <p:grpSpPr bwMode="auto">
          <a:xfrm>
            <a:off x="4399227" y="3695700"/>
            <a:ext cx="2810140" cy="1778000"/>
            <a:chOff x="2558" y="2328"/>
            <a:chExt cx="1634" cy="1120"/>
          </a:xfrm>
        </p:grpSpPr>
        <p:sp>
          <p:nvSpPr>
            <p:cNvPr id="43081" name="Text Box 39"/>
            <p:cNvSpPr txBox="1">
              <a:spLocks noChangeArrowheads="1"/>
            </p:cNvSpPr>
            <p:nvPr/>
          </p:nvSpPr>
          <p:spPr bwMode="auto">
            <a:xfrm>
              <a:off x="2558" y="3252"/>
              <a:ext cx="1634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800"/>
                <a:t>router, firewall, NAT</a:t>
              </a:r>
            </a:p>
          </p:txBody>
        </p:sp>
        <p:sp>
          <p:nvSpPr>
            <p:cNvPr id="43082" name="Line 133"/>
            <p:cNvSpPr>
              <a:spLocks noChangeShapeType="1"/>
            </p:cNvSpPr>
            <p:nvPr/>
          </p:nvSpPr>
          <p:spPr bwMode="auto">
            <a:xfrm>
              <a:off x="2645" y="2328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141"/>
          <p:cNvGrpSpPr>
            <a:grpSpLocks/>
          </p:cNvGrpSpPr>
          <p:nvPr/>
        </p:nvGrpSpPr>
        <p:grpSpPr bwMode="auto">
          <a:xfrm>
            <a:off x="3905647" y="4576763"/>
            <a:ext cx="3171296" cy="1403350"/>
            <a:chOff x="2062" y="2532"/>
            <a:chExt cx="1844" cy="1220"/>
          </a:xfrm>
        </p:grpSpPr>
        <p:sp>
          <p:nvSpPr>
            <p:cNvPr id="43079" name="Line 134"/>
            <p:cNvSpPr>
              <a:spLocks noChangeShapeType="1"/>
            </p:cNvSpPr>
            <p:nvPr/>
          </p:nvSpPr>
          <p:spPr bwMode="auto">
            <a:xfrm>
              <a:off x="2064" y="2532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0" name="Text Box 39"/>
            <p:cNvSpPr txBox="1">
              <a:spLocks noChangeArrowheads="1"/>
            </p:cNvSpPr>
            <p:nvPr/>
          </p:nvSpPr>
          <p:spPr bwMode="auto">
            <a:xfrm>
              <a:off x="2062" y="3471"/>
              <a:ext cx="1844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800"/>
                <a:t>wired Ethernet (1 Gbps)</a:t>
              </a:r>
            </a:p>
          </p:txBody>
        </p:sp>
      </p:grpSp>
      <p:grpSp>
        <p:nvGrpSpPr>
          <p:cNvPr id="10" name="Group 140"/>
          <p:cNvGrpSpPr>
            <a:grpSpLocks/>
          </p:cNvGrpSpPr>
          <p:nvPr/>
        </p:nvGrpSpPr>
        <p:grpSpPr bwMode="auto">
          <a:xfrm>
            <a:off x="459185" y="3725862"/>
            <a:ext cx="2130821" cy="2047874"/>
            <a:chOff x="267" y="2347"/>
            <a:chExt cx="1239" cy="1290"/>
          </a:xfrm>
        </p:grpSpPr>
        <p:sp>
          <p:nvSpPr>
            <p:cNvPr id="43077" name="Line 136"/>
            <p:cNvSpPr>
              <a:spLocks noChangeShapeType="1"/>
            </p:cNvSpPr>
            <p:nvPr/>
          </p:nvSpPr>
          <p:spPr bwMode="auto">
            <a:xfrm>
              <a:off x="1360" y="2347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8" name="Text Box 39"/>
            <p:cNvSpPr txBox="1">
              <a:spLocks noChangeArrowheads="1"/>
            </p:cNvSpPr>
            <p:nvPr/>
          </p:nvSpPr>
          <p:spPr bwMode="auto">
            <a:xfrm>
              <a:off x="267" y="3300"/>
              <a:ext cx="1239" cy="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>
                <a:lnSpc>
                  <a:spcPct val="80000"/>
                </a:lnSpc>
              </a:pPr>
              <a:r>
                <a:rPr lang="en-US" altLang="en-US" sz="1800"/>
                <a:t>wireless access </a:t>
              </a:r>
            </a:p>
            <a:p>
              <a:pPr algn="r">
                <a:lnSpc>
                  <a:spcPct val="80000"/>
                </a:lnSpc>
              </a:pPr>
              <a:r>
                <a:rPr lang="en-US" altLang="en-US" sz="1800"/>
                <a:t>point (54 Mbps)</a:t>
              </a:r>
            </a:p>
          </p:txBody>
        </p:sp>
      </p:grpSp>
      <p:sp>
        <p:nvSpPr>
          <p:cNvPr id="11406" name="Text Box 142"/>
          <p:cNvSpPr txBox="1">
            <a:spLocks noChangeArrowheads="1"/>
          </p:cNvSpPr>
          <p:nvPr/>
        </p:nvSpPr>
        <p:spPr bwMode="auto">
          <a:xfrm>
            <a:off x="1207196" y="1303339"/>
            <a:ext cx="111280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/>
            <a:r>
              <a:rPr lang="en-US" altLang="en-US" sz="2000"/>
              <a:t>wireless</a:t>
            </a:r>
          </a:p>
          <a:p>
            <a:pPr algn="r"/>
            <a:r>
              <a:rPr lang="en-US" altLang="en-US" sz="2000"/>
              <a:t>devices</a:t>
            </a:r>
          </a:p>
        </p:txBody>
      </p:sp>
      <p:grpSp>
        <p:nvGrpSpPr>
          <p:cNvPr id="43025" name="Group 143"/>
          <p:cNvGrpSpPr>
            <a:grpSpLocks/>
          </p:cNvGrpSpPr>
          <p:nvPr/>
        </p:nvGrpSpPr>
        <p:grpSpPr bwMode="auto">
          <a:xfrm>
            <a:off x="1499659" y="1954214"/>
            <a:ext cx="794544" cy="758825"/>
            <a:chOff x="2751" y="1851"/>
            <a:chExt cx="462" cy="478"/>
          </a:xfrm>
        </p:grpSpPr>
        <p:pic>
          <p:nvPicPr>
            <p:cNvPr id="43075" name="Picture 144" descr="iphone_stylized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76" name="Picture 145" descr="antenna_radiation_stylize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3026" name="Line 146"/>
          <p:cNvSpPr>
            <a:spLocks noChangeShapeType="1"/>
          </p:cNvSpPr>
          <p:nvPr/>
        </p:nvSpPr>
        <p:spPr bwMode="auto">
          <a:xfrm>
            <a:off x="3986477" y="3679825"/>
            <a:ext cx="13758" cy="217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11" name="Oval 147"/>
          <p:cNvSpPr>
            <a:spLocks noChangeArrowheads="1"/>
          </p:cNvSpPr>
          <p:nvPr/>
        </p:nvSpPr>
        <p:spPr bwMode="auto">
          <a:xfrm>
            <a:off x="1387873" y="2801939"/>
            <a:ext cx="3639079" cy="1050925"/>
          </a:xfrm>
          <a:prstGeom prst="ellipse">
            <a:avLst/>
          </a:prstGeom>
          <a:noFill/>
          <a:ln w="19050">
            <a:solidFill>
              <a:srgbClr val="CC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12" name="Group 150"/>
          <p:cNvGrpSpPr>
            <a:grpSpLocks/>
          </p:cNvGrpSpPr>
          <p:nvPr/>
        </p:nvGrpSpPr>
        <p:grpSpPr bwMode="auto">
          <a:xfrm>
            <a:off x="268288" y="3532188"/>
            <a:ext cx="1645842" cy="720725"/>
            <a:chOff x="156" y="2225"/>
            <a:chExt cx="957" cy="454"/>
          </a:xfrm>
        </p:grpSpPr>
        <p:sp>
          <p:nvSpPr>
            <p:cNvPr id="43073" name="Text Box 148"/>
            <p:cNvSpPr txBox="1">
              <a:spLocks noChangeArrowheads="1"/>
            </p:cNvSpPr>
            <p:nvPr/>
          </p:nvSpPr>
          <p:spPr bwMode="auto">
            <a:xfrm>
              <a:off x="156" y="2357"/>
              <a:ext cx="957" cy="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en-US" sz="1600"/>
                <a:t>often combined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en-US" sz="1600"/>
                <a:t>in single box</a:t>
              </a:r>
            </a:p>
          </p:txBody>
        </p:sp>
        <p:sp>
          <p:nvSpPr>
            <p:cNvPr id="43074" name="Line 149"/>
            <p:cNvSpPr>
              <a:spLocks noChangeShapeType="1"/>
            </p:cNvSpPr>
            <p:nvPr/>
          </p:nvSpPr>
          <p:spPr bwMode="auto">
            <a:xfrm flipV="1">
              <a:off x="590" y="2225"/>
              <a:ext cx="238" cy="1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029" name="Group 151"/>
          <p:cNvGrpSpPr>
            <a:grpSpLocks/>
          </p:cNvGrpSpPr>
          <p:nvPr/>
        </p:nvGrpSpPr>
        <p:grpSpPr bwMode="auto">
          <a:xfrm>
            <a:off x="2577969" y="1566863"/>
            <a:ext cx="1033594" cy="1027112"/>
            <a:chOff x="877" y="1008"/>
            <a:chExt cx="2747" cy="2591"/>
          </a:xfrm>
        </p:grpSpPr>
        <p:pic>
          <p:nvPicPr>
            <p:cNvPr id="43050" name="Picture 152" descr="antenna_stylize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51" name="Picture 153" descr="laptop_keyboard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52" name="Freeform 154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43053" name="Picture 155" descr="scree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54" name="Freeform 156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5" name="Freeform 157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6" name="Freeform 158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7" name="Freeform 159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8" name="Freeform 160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9" name="Freeform 161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3060" name="Group 162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3067" name="Freeform 163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68" name="Freeform 164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69" name="Freeform 165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70" name="Freeform 166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71" name="Freeform 167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72" name="Freeform 168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3061" name="Freeform 169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2" name="Freeform 170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3" name="Freeform 171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4" name="Freeform 172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5" name="Freeform 173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6" name="Freeform 174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030" name="Group 175"/>
          <p:cNvGrpSpPr>
            <a:grpSpLocks/>
          </p:cNvGrpSpPr>
          <p:nvPr/>
        </p:nvGrpSpPr>
        <p:grpSpPr bwMode="auto">
          <a:xfrm>
            <a:off x="3412066" y="2032001"/>
            <a:ext cx="1217613" cy="862013"/>
            <a:chOff x="-44" y="1473"/>
            <a:chExt cx="981" cy="1105"/>
          </a:xfrm>
        </p:grpSpPr>
        <p:pic>
          <p:nvPicPr>
            <p:cNvPr id="43048" name="Picture 176" descr="desktop_computer_stylized_medium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49" name="Freeform 17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3031" name="Group 178"/>
          <p:cNvGrpSpPr>
            <a:grpSpLocks/>
          </p:cNvGrpSpPr>
          <p:nvPr/>
        </p:nvGrpSpPr>
        <p:grpSpPr bwMode="auto">
          <a:xfrm>
            <a:off x="3348435" y="3838575"/>
            <a:ext cx="920088" cy="712788"/>
            <a:chOff x="-44" y="1473"/>
            <a:chExt cx="981" cy="1105"/>
          </a:xfrm>
        </p:grpSpPr>
        <p:pic>
          <p:nvPicPr>
            <p:cNvPr id="43046" name="Picture 179" descr="desktop_computer_stylized_medium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47" name="Freeform 18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303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8F9CA3ED-0705-4886-8DFE-84FCA5A9011F}" type="slidenum">
              <a:rPr lang="en-US" altLang="en-US" sz="1200">
                <a:latin typeface="Tahoma" pitchFamily="34" charset="0"/>
              </a:rPr>
              <a:pPr/>
              <a:t>20</a:t>
            </a:fld>
            <a:endParaRPr lang="en-US" altLang="en-US" sz="1200">
              <a:latin typeface="Tahoma" pitchFamily="34" charset="0"/>
            </a:endParaRPr>
          </a:p>
        </p:txBody>
      </p:sp>
      <p:grpSp>
        <p:nvGrpSpPr>
          <p:cNvPr id="43033" name="Group 98"/>
          <p:cNvGrpSpPr>
            <a:grpSpLocks/>
          </p:cNvGrpSpPr>
          <p:nvPr/>
        </p:nvGrpSpPr>
        <p:grpSpPr bwMode="auto">
          <a:xfrm>
            <a:off x="4860131" y="1708150"/>
            <a:ext cx="1038754" cy="1276350"/>
            <a:chOff x="5806938" y="3011924"/>
            <a:chExt cx="347997" cy="396620"/>
          </a:xfrm>
        </p:grpSpPr>
        <p:pic>
          <p:nvPicPr>
            <p:cNvPr id="43044" name="Picture 101" descr="fridge2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6702" y="307151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45" name="Picture 1115" descr="antenna_stylized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6938" y="301192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3034" name="Group 347"/>
          <p:cNvGrpSpPr>
            <a:grpSpLocks/>
          </p:cNvGrpSpPr>
          <p:nvPr/>
        </p:nvGrpSpPr>
        <p:grpSpPr bwMode="auto">
          <a:xfrm>
            <a:off x="3506656" y="3187700"/>
            <a:ext cx="1207294" cy="541338"/>
            <a:chOff x="1871277" y="1576300"/>
            <a:chExt cx="1128371" cy="437861"/>
          </a:xfrm>
        </p:grpSpPr>
        <p:sp>
          <p:nvSpPr>
            <p:cNvPr id="88" name="Oval 87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9" name="Rectangle 88"/>
            <p:cNvSpPr/>
            <p:nvPr/>
          </p:nvSpPr>
          <p:spPr bwMode="auto">
            <a:xfrm>
              <a:off x="1871277" y="1739375"/>
              <a:ext cx="1128371" cy="11684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0" name="Oval 8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1" name="Freeform 90"/>
            <p:cNvSpPr/>
            <p:nvPr/>
          </p:nvSpPr>
          <p:spPr bwMode="auto">
            <a:xfrm>
              <a:off x="2158995" y="1673888"/>
              <a:ext cx="549719" cy="16050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95" name="Straight Connector 94"/>
            <p:cNvCxnSpPr>
              <a:cxnSpLocks noChangeShapeType="1"/>
              <a:endCxn id="9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" name="Straight Connector 9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7940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89" grpId="0"/>
      <p:bldP spid="11406" grpId="0"/>
      <p:bldP spid="114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45058" name="Title 50"/>
          <p:cNvSpPr>
            <a:spLocks noGrp="1"/>
          </p:cNvSpPr>
          <p:nvPr>
            <p:ph type="title" idx="4294967295"/>
          </p:nvPr>
        </p:nvSpPr>
        <p:spPr>
          <a:xfrm>
            <a:off x="768896" y="339728"/>
            <a:ext cx="9015148" cy="765175"/>
          </a:xfrm>
        </p:spPr>
        <p:txBody>
          <a:bodyPr/>
          <a:lstStyle/>
          <a:p>
            <a:pPr eaLnBrk="1" hangingPunct="1"/>
            <a:r>
              <a:rPr lang="en-US" altLang="en-US" sz="4000" dirty="0">
                <a:ea typeface="ＭＳ Ｐゴシック" pitchFamily="34" charset="-128"/>
              </a:rPr>
              <a:t>Enterprise access networks (Ethernet)</a:t>
            </a:r>
          </a:p>
        </p:txBody>
      </p:sp>
      <p:sp>
        <p:nvSpPr>
          <p:cNvPr id="58371" name="Content Placeholder 52"/>
          <p:cNvSpPr>
            <a:spLocks noGrp="1"/>
          </p:cNvSpPr>
          <p:nvPr>
            <p:ph idx="4294967295"/>
          </p:nvPr>
        </p:nvSpPr>
        <p:spPr>
          <a:xfrm>
            <a:off x="493581" y="4783138"/>
            <a:ext cx="8714184" cy="1414462"/>
          </a:xfrm>
        </p:spPr>
        <p:txBody>
          <a:bodyPr>
            <a:normAutofit lnSpcReduction="10000"/>
          </a:bodyPr>
          <a:lstStyle/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/>
              <a:t>typically used in companies, universities, etc.</a:t>
            </a:r>
          </a:p>
          <a:p>
            <a:pPr marL="287338" lvl="1" indent="-287338" eaLnBrk="1" hangingPunct="1">
              <a:buSzPct val="100000"/>
              <a:buFont typeface="Wingdings" charset="2"/>
              <a:buChar char="§"/>
              <a:defRPr/>
            </a:pPr>
            <a:r>
              <a:rPr lang="en-US" dirty="0"/>
              <a:t>10 Mbps, 100Mbps, 1Gbps, 10Gbps transmission rates</a:t>
            </a:r>
          </a:p>
          <a:p>
            <a:pPr marL="287338" lvl="1" indent="-287338" eaLnBrk="1" hangingPunct="1">
              <a:buSzPct val="100000"/>
              <a:buFont typeface="Wingdings" charset="2"/>
              <a:buChar char="§"/>
              <a:defRPr/>
            </a:pPr>
            <a:r>
              <a:rPr lang="en-US" dirty="0"/>
              <a:t>today, end systems typically connect into Ethernet switch</a:t>
            </a:r>
          </a:p>
          <a:p>
            <a:pPr eaLnBrk="1" hangingPunct="1">
              <a:buFont typeface="Wingdings" charset="2"/>
              <a:buChar char="§"/>
              <a:defRPr/>
            </a:pPr>
            <a:endParaRPr lang="en-US" sz="2400" dirty="0"/>
          </a:p>
        </p:txBody>
      </p:sp>
      <p:sp>
        <p:nvSpPr>
          <p:cNvPr id="45060" name="Line 2"/>
          <p:cNvSpPr>
            <a:spLocks noChangeShapeType="1"/>
          </p:cNvSpPr>
          <p:nvPr/>
        </p:nvSpPr>
        <p:spPr bwMode="auto">
          <a:xfrm>
            <a:off x="2402550" y="3186113"/>
            <a:ext cx="0" cy="468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1" name="Line 3"/>
          <p:cNvSpPr>
            <a:spLocks noChangeShapeType="1"/>
          </p:cNvSpPr>
          <p:nvPr/>
        </p:nvSpPr>
        <p:spPr bwMode="auto">
          <a:xfrm>
            <a:off x="2856575" y="3194050"/>
            <a:ext cx="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2" name="Line 4"/>
          <p:cNvSpPr>
            <a:spLocks noChangeShapeType="1"/>
          </p:cNvSpPr>
          <p:nvPr/>
        </p:nvSpPr>
        <p:spPr bwMode="auto">
          <a:xfrm flipH="1">
            <a:off x="1749029" y="3167063"/>
            <a:ext cx="7549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5063" name="Group 51"/>
          <p:cNvGrpSpPr>
            <a:grpSpLocks/>
          </p:cNvGrpSpPr>
          <p:nvPr/>
        </p:nvGrpSpPr>
        <p:grpSpPr bwMode="auto">
          <a:xfrm>
            <a:off x="2184136" y="2873375"/>
            <a:ext cx="1140222" cy="355600"/>
            <a:chOff x="4410" y="1365"/>
            <a:chExt cx="663" cy="224"/>
          </a:xfrm>
        </p:grpSpPr>
        <p:sp>
          <p:nvSpPr>
            <p:cNvPr id="45261" name="Rectangle 52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262" name="AutoShape 53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263" name="Freeform 54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264" name="Freeform 55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801 h 63"/>
                <a:gd name="T2" fmla="*/ 147159 w 280"/>
                <a:gd name="T3" fmla="*/ 1752 h 63"/>
                <a:gd name="T4" fmla="*/ 868488 w 280"/>
                <a:gd name="T5" fmla="*/ 0 h 63"/>
                <a:gd name="T6" fmla="*/ 110881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5265" name="Freeform 56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5064" name="Line 59"/>
          <p:cNvSpPr>
            <a:spLocks noChangeShapeType="1"/>
          </p:cNvSpPr>
          <p:nvPr/>
        </p:nvSpPr>
        <p:spPr bwMode="auto">
          <a:xfrm flipH="1">
            <a:off x="1200415" y="2946400"/>
            <a:ext cx="115054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5" name="Line 61"/>
          <p:cNvSpPr>
            <a:spLocks noChangeShapeType="1"/>
          </p:cNvSpPr>
          <p:nvPr/>
        </p:nvSpPr>
        <p:spPr bwMode="auto">
          <a:xfrm flipV="1">
            <a:off x="2588287" y="2328864"/>
            <a:ext cx="0" cy="536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5066" name="Group 62"/>
          <p:cNvGrpSpPr>
            <a:grpSpLocks/>
          </p:cNvGrpSpPr>
          <p:nvPr/>
        </p:nvGrpSpPr>
        <p:grpSpPr bwMode="auto">
          <a:xfrm>
            <a:off x="2263247" y="1876426"/>
            <a:ext cx="945885" cy="627063"/>
            <a:chOff x="2967" y="478"/>
            <a:chExt cx="788" cy="625"/>
          </a:xfrm>
        </p:grpSpPr>
        <p:pic>
          <p:nvPicPr>
            <p:cNvPr id="45259" name="Picture 63" descr="access_point_stylized_small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260" name="Picture 64" descr="antenna_radiation_stylize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5067" name="Group 65"/>
          <p:cNvGrpSpPr>
            <a:grpSpLocks/>
          </p:cNvGrpSpPr>
          <p:nvPr/>
        </p:nvGrpSpPr>
        <p:grpSpPr bwMode="auto">
          <a:xfrm>
            <a:off x="2975240" y="1231900"/>
            <a:ext cx="674158" cy="706438"/>
            <a:chOff x="877" y="1008"/>
            <a:chExt cx="2747" cy="2591"/>
          </a:xfrm>
        </p:grpSpPr>
        <p:pic>
          <p:nvPicPr>
            <p:cNvPr id="45236" name="Picture 66" descr="antenna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237" name="Picture 67" descr="laptop_keyboar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38" name="Freeform 68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45239" name="Picture 69" descr="scree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40" name="Freeform 70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41" name="Freeform 71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42" name="Freeform 72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43" name="Freeform 73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44" name="Freeform 74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45" name="Freeform 75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5246" name="Group 76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5253" name="Freeform 77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54" name="Freeform 78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55" name="Freeform 79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56" name="Freeform 80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57" name="Freeform 81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58" name="Freeform 82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5247" name="Freeform 83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48" name="Freeform 84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49" name="Freeform 85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50" name="Freeform 86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51" name="Freeform 87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52" name="Freeform 88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068" name="Group 89"/>
          <p:cNvGrpSpPr>
            <a:grpSpLocks/>
          </p:cNvGrpSpPr>
          <p:nvPr/>
        </p:nvGrpSpPr>
        <p:grpSpPr bwMode="auto">
          <a:xfrm>
            <a:off x="1317361" y="1511301"/>
            <a:ext cx="613966" cy="625475"/>
            <a:chOff x="877" y="1008"/>
            <a:chExt cx="2747" cy="2591"/>
          </a:xfrm>
        </p:grpSpPr>
        <p:pic>
          <p:nvPicPr>
            <p:cNvPr id="45213" name="Picture 90" descr="antenna_stylize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214" name="Picture 91" descr="laptop_keyboard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15" name="Freeform 92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45216" name="Picture 93" descr="scree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17" name="Freeform 94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18" name="Freeform 95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19" name="Freeform 96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20" name="Freeform 97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21" name="Freeform 98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22" name="Freeform 99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5223" name="Group 100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5230" name="Freeform 10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31" name="Freeform 10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32" name="Freeform 10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33" name="Freeform 10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34" name="Freeform 10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35" name="Freeform 10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5224" name="Freeform 107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25" name="Freeform 108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26" name="Freeform 109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27" name="Freeform 110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28" name="Freeform 111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29" name="Freeform 112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069" name="Group 113"/>
          <p:cNvGrpSpPr>
            <a:grpSpLocks/>
          </p:cNvGrpSpPr>
          <p:nvPr/>
        </p:nvGrpSpPr>
        <p:grpSpPr bwMode="auto">
          <a:xfrm>
            <a:off x="2127383" y="1203325"/>
            <a:ext cx="687917" cy="615950"/>
            <a:chOff x="877" y="1008"/>
            <a:chExt cx="2747" cy="2591"/>
          </a:xfrm>
        </p:grpSpPr>
        <p:pic>
          <p:nvPicPr>
            <p:cNvPr id="45190" name="Picture 114" descr="antenna_stylize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191" name="Picture 115" descr="laptop_keyboar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92" name="Freeform 116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45193" name="Picture 117" descr="screen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94" name="Freeform 118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95" name="Freeform 119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96" name="Freeform 120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97" name="Freeform 121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98" name="Freeform 122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99" name="Freeform 123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5200" name="Group 124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5207" name="Freeform 125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08" name="Freeform 126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09" name="Freeform 127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10" name="Freeform 128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11" name="Freeform 129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12" name="Freeform 130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5201" name="Freeform 131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02" name="Freeform 132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03" name="Freeform 133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04" name="Freeform 134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05" name="Freeform 135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06" name="Freeform 136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070" name="Group 296"/>
          <p:cNvGrpSpPr>
            <a:grpSpLocks/>
          </p:cNvGrpSpPr>
          <p:nvPr/>
        </p:nvGrpSpPr>
        <p:grpSpPr bwMode="auto">
          <a:xfrm>
            <a:off x="4798220" y="1851026"/>
            <a:ext cx="1264047" cy="479425"/>
            <a:chOff x="2356" y="1300"/>
            <a:chExt cx="555" cy="194"/>
          </a:xfrm>
        </p:grpSpPr>
        <p:sp>
          <p:nvSpPr>
            <p:cNvPr id="45182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45183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45184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grpSp>
          <p:nvGrpSpPr>
            <p:cNvPr id="45185" name="Group 300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5188" name="Freeform 301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89" name="Freeform 302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5186" name="Line 303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87" name="Line 304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071" name="Line 305"/>
          <p:cNvSpPr>
            <a:spLocks noChangeShapeType="1"/>
          </p:cNvSpPr>
          <p:nvPr/>
        </p:nvSpPr>
        <p:spPr bwMode="auto">
          <a:xfrm flipV="1">
            <a:off x="3009636" y="2111376"/>
            <a:ext cx="1807502" cy="7667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2" name="Line 306"/>
          <p:cNvSpPr>
            <a:spLocks noChangeShapeType="1"/>
          </p:cNvSpPr>
          <p:nvPr/>
        </p:nvSpPr>
        <p:spPr bwMode="auto">
          <a:xfrm>
            <a:off x="4977077" y="3005138"/>
            <a:ext cx="0" cy="652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3" name="Line 340"/>
          <p:cNvSpPr>
            <a:spLocks noChangeShapeType="1"/>
          </p:cNvSpPr>
          <p:nvPr/>
        </p:nvSpPr>
        <p:spPr bwMode="auto">
          <a:xfrm>
            <a:off x="5389827" y="2997201"/>
            <a:ext cx="0" cy="652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5074" name="Group 230"/>
          <p:cNvGrpSpPr>
            <a:grpSpLocks/>
          </p:cNvGrpSpPr>
          <p:nvPr/>
        </p:nvGrpSpPr>
        <p:grpSpPr bwMode="auto">
          <a:xfrm>
            <a:off x="4801659" y="3616326"/>
            <a:ext cx="395552" cy="766763"/>
            <a:chOff x="4140" y="429"/>
            <a:chExt cx="1425" cy="2396"/>
          </a:xfrm>
        </p:grpSpPr>
        <p:sp>
          <p:nvSpPr>
            <p:cNvPr id="45150" name="Freeform 23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51" name="Rectangle 232"/>
            <p:cNvSpPr>
              <a:spLocks noChangeArrowheads="1"/>
            </p:cNvSpPr>
            <p:nvPr/>
          </p:nvSpPr>
          <p:spPr bwMode="auto">
            <a:xfrm>
              <a:off x="4208" y="429"/>
              <a:ext cx="1047" cy="228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52" name="Freeform 23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53" name="Freeform 23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54" name="Rectangle 235"/>
            <p:cNvSpPr>
              <a:spLocks noChangeArrowheads="1"/>
            </p:cNvSpPr>
            <p:nvPr/>
          </p:nvSpPr>
          <p:spPr bwMode="auto">
            <a:xfrm>
              <a:off x="4214" y="692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5155" name="Group 23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180" name="AutoShape 237"/>
              <p:cNvSpPr>
                <a:spLocks noChangeArrowheads="1"/>
              </p:cNvSpPr>
              <p:nvPr/>
            </p:nvSpPr>
            <p:spPr bwMode="auto">
              <a:xfrm>
                <a:off x="612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5181" name="AutoShape 238"/>
              <p:cNvSpPr>
                <a:spLocks noChangeArrowheads="1"/>
              </p:cNvSpPr>
              <p:nvPr/>
            </p:nvSpPr>
            <p:spPr bwMode="auto">
              <a:xfrm>
                <a:off x="627" y="2581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5156" name="Rectangle 239"/>
            <p:cNvSpPr>
              <a:spLocks noChangeArrowheads="1"/>
            </p:cNvSpPr>
            <p:nvPr/>
          </p:nvSpPr>
          <p:spPr bwMode="auto">
            <a:xfrm>
              <a:off x="4227" y="1019"/>
              <a:ext cx="595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5157" name="Group 24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5178" name="AutoShape 241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5179" name="AutoShape 242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5158" name="Rectangle 243"/>
            <p:cNvSpPr>
              <a:spLocks noChangeArrowheads="1"/>
            </p:cNvSpPr>
            <p:nvPr/>
          </p:nvSpPr>
          <p:spPr bwMode="auto">
            <a:xfrm>
              <a:off x="4214" y="1357"/>
              <a:ext cx="601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59" name="Rectangle 244"/>
            <p:cNvSpPr>
              <a:spLocks noChangeArrowheads="1"/>
            </p:cNvSpPr>
            <p:nvPr/>
          </p:nvSpPr>
          <p:spPr bwMode="auto">
            <a:xfrm>
              <a:off x="4227" y="1654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5160" name="Group 24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5176" name="AutoShape 246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5177" name="AutoShape 247"/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95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5161" name="Freeform 24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5162" name="Group 24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5174" name="AutoShape 25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5175" name="AutoShape 251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5163" name="Rectangle 252"/>
            <p:cNvSpPr>
              <a:spLocks noChangeArrowheads="1"/>
            </p:cNvSpPr>
            <p:nvPr/>
          </p:nvSpPr>
          <p:spPr bwMode="auto">
            <a:xfrm>
              <a:off x="5249" y="429"/>
              <a:ext cx="68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64" name="Freeform 25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65" name="Freeform 25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66" name="Oval 255"/>
            <p:cNvSpPr>
              <a:spLocks noChangeArrowheads="1"/>
            </p:cNvSpPr>
            <p:nvPr/>
          </p:nvSpPr>
          <p:spPr bwMode="auto">
            <a:xfrm>
              <a:off x="5515" y="2612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67" name="Freeform 25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68" name="AutoShape 257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69" name="AutoShape 258"/>
            <p:cNvSpPr>
              <a:spLocks noChangeArrowheads="1"/>
            </p:cNvSpPr>
            <p:nvPr/>
          </p:nvSpPr>
          <p:spPr bwMode="auto">
            <a:xfrm>
              <a:off x="4208" y="2711"/>
              <a:ext cx="1066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70" name="Oval 259"/>
            <p:cNvSpPr>
              <a:spLocks noChangeArrowheads="1"/>
            </p:cNvSpPr>
            <p:nvPr/>
          </p:nvSpPr>
          <p:spPr bwMode="auto">
            <a:xfrm>
              <a:off x="4307" y="2383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71" name="Oval 260"/>
            <p:cNvSpPr>
              <a:spLocks noChangeArrowheads="1"/>
            </p:cNvSpPr>
            <p:nvPr/>
          </p:nvSpPr>
          <p:spPr bwMode="auto">
            <a:xfrm>
              <a:off x="4487" y="2383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45172" name="Oval 261"/>
            <p:cNvSpPr>
              <a:spLocks noChangeArrowheads="1"/>
            </p:cNvSpPr>
            <p:nvPr/>
          </p:nvSpPr>
          <p:spPr bwMode="auto">
            <a:xfrm>
              <a:off x="4660" y="2379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73" name="Rectangle 262"/>
            <p:cNvSpPr>
              <a:spLocks noChangeArrowheads="1"/>
            </p:cNvSpPr>
            <p:nvPr/>
          </p:nvSpPr>
          <p:spPr bwMode="auto">
            <a:xfrm>
              <a:off x="5063" y="1833"/>
              <a:ext cx="87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45075" name="Line 342"/>
          <p:cNvSpPr>
            <a:spLocks noChangeShapeType="1"/>
          </p:cNvSpPr>
          <p:nvPr/>
        </p:nvSpPr>
        <p:spPr bwMode="auto">
          <a:xfrm>
            <a:off x="3269325" y="3208339"/>
            <a:ext cx="545173" cy="331787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6" name="Text Box 343"/>
          <p:cNvSpPr txBox="1">
            <a:spLocks noChangeArrowheads="1"/>
          </p:cNvSpPr>
          <p:nvPr/>
        </p:nvSpPr>
        <p:spPr bwMode="auto">
          <a:xfrm>
            <a:off x="3350694" y="3538538"/>
            <a:ext cx="122341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2000"/>
              <a:t>Ethernet </a:t>
            </a:r>
          </a:p>
          <a:p>
            <a:pPr algn="ctr">
              <a:lnSpc>
                <a:spcPct val="85000"/>
              </a:lnSpc>
            </a:pPr>
            <a:r>
              <a:rPr lang="en-US" altLang="en-US" sz="2000"/>
              <a:t>switch</a:t>
            </a:r>
          </a:p>
        </p:txBody>
      </p:sp>
      <p:sp>
        <p:nvSpPr>
          <p:cNvPr id="45077" name="Line 344"/>
          <p:cNvSpPr>
            <a:spLocks noChangeShapeType="1"/>
          </p:cNvSpPr>
          <p:nvPr/>
        </p:nvSpPr>
        <p:spPr bwMode="auto">
          <a:xfrm>
            <a:off x="5749264" y="3954463"/>
            <a:ext cx="569251" cy="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8" name="Text Box 345"/>
          <p:cNvSpPr txBox="1">
            <a:spLocks noChangeArrowheads="1"/>
          </p:cNvSpPr>
          <p:nvPr/>
        </p:nvSpPr>
        <p:spPr bwMode="auto">
          <a:xfrm>
            <a:off x="6216152" y="3552825"/>
            <a:ext cx="208101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2000"/>
              <a:t>institutional mail,</a:t>
            </a:r>
          </a:p>
          <a:p>
            <a:pPr algn="ctr">
              <a:lnSpc>
                <a:spcPct val="85000"/>
              </a:lnSpc>
            </a:pPr>
            <a:r>
              <a:rPr lang="en-US" altLang="en-US" sz="2000"/>
              <a:t>web servers</a:t>
            </a:r>
          </a:p>
        </p:txBody>
      </p:sp>
      <p:sp>
        <p:nvSpPr>
          <p:cNvPr id="45079" name="Text Box 346"/>
          <p:cNvSpPr txBox="1">
            <a:spLocks noChangeArrowheads="1"/>
          </p:cNvSpPr>
          <p:nvPr/>
        </p:nvSpPr>
        <p:spPr bwMode="auto">
          <a:xfrm>
            <a:off x="6941358" y="2986089"/>
            <a:ext cx="2207656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2000"/>
              <a:t>institutional router</a:t>
            </a:r>
          </a:p>
        </p:txBody>
      </p:sp>
      <p:sp>
        <p:nvSpPr>
          <p:cNvPr id="45080" name="Line 347"/>
          <p:cNvSpPr>
            <a:spLocks noChangeShapeType="1"/>
          </p:cNvSpPr>
          <p:nvPr/>
        </p:nvSpPr>
        <p:spPr bwMode="auto">
          <a:xfrm>
            <a:off x="5964238" y="2368551"/>
            <a:ext cx="1090348" cy="663575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81" name="Line 348"/>
          <p:cNvSpPr>
            <a:spLocks noChangeShapeType="1"/>
          </p:cNvSpPr>
          <p:nvPr/>
        </p:nvSpPr>
        <p:spPr bwMode="auto">
          <a:xfrm>
            <a:off x="6043348" y="2032000"/>
            <a:ext cx="105251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82" name="Line 349"/>
          <p:cNvSpPr>
            <a:spLocks noChangeShapeType="1"/>
          </p:cNvSpPr>
          <p:nvPr/>
        </p:nvSpPr>
        <p:spPr bwMode="auto">
          <a:xfrm>
            <a:off x="7159493" y="2028825"/>
            <a:ext cx="1052513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83" name="Line 350"/>
          <p:cNvSpPr>
            <a:spLocks noChangeShapeType="1"/>
          </p:cNvSpPr>
          <p:nvPr/>
        </p:nvSpPr>
        <p:spPr bwMode="auto">
          <a:xfrm>
            <a:off x="6499094" y="2117725"/>
            <a:ext cx="545173" cy="33178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84" name="Text Box 351"/>
          <p:cNvSpPr txBox="1">
            <a:spLocks noChangeArrowheads="1"/>
          </p:cNvSpPr>
          <p:nvPr/>
        </p:nvSpPr>
        <p:spPr bwMode="auto">
          <a:xfrm>
            <a:off x="7098767" y="2320926"/>
            <a:ext cx="2279790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2000"/>
              <a:t>institutional link to </a:t>
            </a:r>
          </a:p>
          <a:p>
            <a:pPr algn="ctr">
              <a:lnSpc>
                <a:spcPct val="85000"/>
              </a:lnSpc>
            </a:pPr>
            <a:r>
              <a:rPr lang="en-US" altLang="en-US" sz="2000"/>
              <a:t>ISP (Internet)</a:t>
            </a:r>
          </a:p>
          <a:p>
            <a:pPr algn="ctr">
              <a:lnSpc>
                <a:spcPct val="85000"/>
              </a:lnSpc>
            </a:pPr>
            <a:endParaRPr lang="en-US" altLang="en-US" sz="2000"/>
          </a:p>
        </p:txBody>
      </p:sp>
      <p:grpSp>
        <p:nvGrpSpPr>
          <p:cNvPr id="45085" name="Group 353"/>
          <p:cNvGrpSpPr>
            <a:grpSpLocks/>
          </p:cNvGrpSpPr>
          <p:nvPr/>
        </p:nvGrpSpPr>
        <p:grpSpPr bwMode="auto">
          <a:xfrm>
            <a:off x="4763824" y="2636838"/>
            <a:ext cx="1140222" cy="355600"/>
            <a:chOff x="4410" y="1365"/>
            <a:chExt cx="663" cy="224"/>
          </a:xfrm>
        </p:grpSpPr>
        <p:sp>
          <p:nvSpPr>
            <p:cNvPr id="45145" name="Rectangle 354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46" name="AutoShape 355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47" name="Freeform 356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148" name="Freeform 357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801 h 63"/>
                <a:gd name="T2" fmla="*/ 147159 w 280"/>
                <a:gd name="T3" fmla="*/ 1752 h 63"/>
                <a:gd name="T4" fmla="*/ 868488 w 280"/>
                <a:gd name="T5" fmla="*/ 0 h 63"/>
                <a:gd name="T6" fmla="*/ 110881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5149" name="Freeform 358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5086" name="Line 359"/>
          <p:cNvSpPr>
            <a:spLocks noChangeShapeType="1"/>
          </p:cNvSpPr>
          <p:nvPr/>
        </p:nvSpPr>
        <p:spPr bwMode="auto">
          <a:xfrm>
            <a:off x="5398427" y="2332038"/>
            <a:ext cx="0" cy="2968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5087" name="Group 360"/>
          <p:cNvGrpSpPr>
            <a:grpSpLocks/>
          </p:cNvGrpSpPr>
          <p:nvPr/>
        </p:nvGrpSpPr>
        <p:grpSpPr bwMode="auto">
          <a:xfrm>
            <a:off x="5278042" y="3609976"/>
            <a:ext cx="395552" cy="766763"/>
            <a:chOff x="4140" y="429"/>
            <a:chExt cx="1425" cy="2396"/>
          </a:xfrm>
        </p:grpSpPr>
        <p:sp>
          <p:nvSpPr>
            <p:cNvPr id="45113" name="Freeform 36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14" name="Rectangle 362"/>
            <p:cNvSpPr>
              <a:spLocks noChangeArrowheads="1"/>
            </p:cNvSpPr>
            <p:nvPr/>
          </p:nvSpPr>
          <p:spPr bwMode="auto">
            <a:xfrm>
              <a:off x="4208" y="429"/>
              <a:ext cx="1047" cy="228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15" name="Freeform 36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16" name="Freeform 36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17" name="Rectangle 365"/>
            <p:cNvSpPr>
              <a:spLocks noChangeArrowheads="1"/>
            </p:cNvSpPr>
            <p:nvPr/>
          </p:nvSpPr>
          <p:spPr bwMode="auto">
            <a:xfrm>
              <a:off x="4214" y="692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5118" name="Group 36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143" name="AutoShape 367"/>
              <p:cNvSpPr>
                <a:spLocks noChangeArrowheads="1"/>
              </p:cNvSpPr>
              <p:nvPr/>
            </p:nvSpPr>
            <p:spPr bwMode="auto">
              <a:xfrm>
                <a:off x="612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5144" name="AutoShape 368"/>
              <p:cNvSpPr>
                <a:spLocks noChangeArrowheads="1"/>
              </p:cNvSpPr>
              <p:nvPr/>
            </p:nvSpPr>
            <p:spPr bwMode="auto">
              <a:xfrm>
                <a:off x="627" y="2581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5119" name="Rectangle 369"/>
            <p:cNvSpPr>
              <a:spLocks noChangeArrowheads="1"/>
            </p:cNvSpPr>
            <p:nvPr/>
          </p:nvSpPr>
          <p:spPr bwMode="auto">
            <a:xfrm>
              <a:off x="4227" y="1019"/>
              <a:ext cx="595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5120" name="Group 37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5141" name="AutoShape 371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5142" name="AutoShape 372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5121" name="Rectangle 373"/>
            <p:cNvSpPr>
              <a:spLocks noChangeArrowheads="1"/>
            </p:cNvSpPr>
            <p:nvPr/>
          </p:nvSpPr>
          <p:spPr bwMode="auto">
            <a:xfrm>
              <a:off x="4214" y="1357"/>
              <a:ext cx="601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22" name="Rectangle 374"/>
            <p:cNvSpPr>
              <a:spLocks noChangeArrowheads="1"/>
            </p:cNvSpPr>
            <p:nvPr/>
          </p:nvSpPr>
          <p:spPr bwMode="auto">
            <a:xfrm>
              <a:off x="4227" y="1654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5123" name="Group 37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5139" name="AutoShape 376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5140" name="AutoShape 377"/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95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5124" name="Freeform 37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5125" name="Group 37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5137" name="AutoShape 38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5138" name="AutoShape 381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5126" name="Rectangle 382"/>
            <p:cNvSpPr>
              <a:spLocks noChangeArrowheads="1"/>
            </p:cNvSpPr>
            <p:nvPr/>
          </p:nvSpPr>
          <p:spPr bwMode="auto">
            <a:xfrm>
              <a:off x="5249" y="429"/>
              <a:ext cx="68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27" name="Freeform 38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28" name="Freeform 38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29" name="Oval 385"/>
            <p:cNvSpPr>
              <a:spLocks noChangeArrowheads="1"/>
            </p:cNvSpPr>
            <p:nvPr/>
          </p:nvSpPr>
          <p:spPr bwMode="auto">
            <a:xfrm>
              <a:off x="5515" y="2612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30" name="Freeform 38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31" name="AutoShape 387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32" name="AutoShape 388"/>
            <p:cNvSpPr>
              <a:spLocks noChangeArrowheads="1"/>
            </p:cNvSpPr>
            <p:nvPr/>
          </p:nvSpPr>
          <p:spPr bwMode="auto">
            <a:xfrm>
              <a:off x="4208" y="2711"/>
              <a:ext cx="1066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33" name="Oval 389"/>
            <p:cNvSpPr>
              <a:spLocks noChangeArrowheads="1"/>
            </p:cNvSpPr>
            <p:nvPr/>
          </p:nvSpPr>
          <p:spPr bwMode="auto">
            <a:xfrm>
              <a:off x="4307" y="2383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34" name="Oval 390"/>
            <p:cNvSpPr>
              <a:spLocks noChangeArrowheads="1"/>
            </p:cNvSpPr>
            <p:nvPr/>
          </p:nvSpPr>
          <p:spPr bwMode="auto">
            <a:xfrm>
              <a:off x="4487" y="2383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45135" name="Oval 391"/>
            <p:cNvSpPr>
              <a:spLocks noChangeArrowheads="1"/>
            </p:cNvSpPr>
            <p:nvPr/>
          </p:nvSpPr>
          <p:spPr bwMode="auto">
            <a:xfrm>
              <a:off x="4660" y="2379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36" name="Rectangle 392"/>
            <p:cNvSpPr>
              <a:spLocks noChangeArrowheads="1"/>
            </p:cNvSpPr>
            <p:nvPr/>
          </p:nvSpPr>
          <p:spPr bwMode="auto">
            <a:xfrm>
              <a:off x="5063" y="1833"/>
              <a:ext cx="87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45088" name="Line 393"/>
          <p:cNvSpPr>
            <a:spLocks noChangeShapeType="1"/>
          </p:cNvSpPr>
          <p:nvPr/>
        </p:nvSpPr>
        <p:spPr bwMode="auto">
          <a:xfrm flipH="1">
            <a:off x="3941763" y="3051175"/>
            <a:ext cx="854737" cy="50323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5089" name="Picture 394" descr="underline_base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51" y="963614"/>
            <a:ext cx="8416660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5090" name="Group 395"/>
          <p:cNvGrpSpPr>
            <a:grpSpLocks/>
          </p:cNvGrpSpPr>
          <p:nvPr/>
        </p:nvGrpSpPr>
        <p:grpSpPr bwMode="auto">
          <a:xfrm>
            <a:off x="656960" y="2566988"/>
            <a:ext cx="784225" cy="665162"/>
            <a:chOff x="-44" y="1473"/>
            <a:chExt cx="981" cy="1105"/>
          </a:xfrm>
        </p:grpSpPr>
        <p:pic>
          <p:nvPicPr>
            <p:cNvPr id="45111" name="Picture 396" descr="desktop_computer_stylized_medium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12" name="Freeform 39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5091" name="Group 398"/>
          <p:cNvGrpSpPr>
            <a:grpSpLocks/>
          </p:cNvGrpSpPr>
          <p:nvPr/>
        </p:nvGrpSpPr>
        <p:grpSpPr bwMode="auto">
          <a:xfrm>
            <a:off x="1083469" y="3016251"/>
            <a:ext cx="784225" cy="665163"/>
            <a:chOff x="-44" y="1473"/>
            <a:chExt cx="981" cy="1105"/>
          </a:xfrm>
        </p:grpSpPr>
        <p:pic>
          <p:nvPicPr>
            <p:cNvPr id="45109" name="Picture 399" descr="desktop_computer_stylized_medium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10" name="Freeform 40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5092" name="Group 401"/>
          <p:cNvGrpSpPr>
            <a:grpSpLocks/>
          </p:cNvGrpSpPr>
          <p:nvPr/>
        </p:nvGrpSpPr>
        <p:grpSpPr bwMode="auto">
          <a:xfrm>
            <a:off x="1745589" y="3592513"/>
            <a:ext cx="784225" cy="665162"/>
            <a:chOff x="-44" y="1473"/>
            <a:chExt cx="981" cy="1105"/>
          </a:xfrm>
        </p:grpSpPr>
        <p:pic>
          <p:nvPicPr>
            <p:cNvPr id="45107" name="Picture 402" descr="desktop_computer_stylized_medium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08" name="Freeform 40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5093" name="Group 404"/>
          <p:cNvGrpSpPr>
            <a:grpSpLocks/>
          </p:cNvGrpSpPr>
          <p:nvPr/>
        </p:nvGrpSpPr>
        <p:grpSpPr bwMode="auto">
          <a:xfrm>
            <a:off x="2366433" y="3606801"/>
            <a:ext cx="784225" cy="665163"/>
            <a:chOff x="-44" y="1473"/>
            <a:chExt cx="981" cy="1105"/>
          </a:xfrm>
        </p:grpSpPr>
        <p:pic>
          <p:nvPicPr>
            <p:cNvPr id="45105" name="Picture 405" descr="desktop_computer_stylized_medium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06" name="Freeform 40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509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E69F7A80-D12A-488F-AA49-556643F7C407}" type="slidenum">
              <a:rPr lang="en-US" altLang="en-US" sz="1200">
                <a:latin typeface="Tahoma" pitchFamily="34" charset="0"/>
              </a:rPr>
              <a:pPr/>
              <a:t>21</a:t>
            </a:fld>
            <a:endParaRPr lang="en-US" altLang="en-US" sz="1200">
              <a:latin typeface="Tahoma" pitchFamily="34" charset="0"/>
            </a:endParaRPr>
          </a:p>
        </p:txBody>
      </p:sp>
      <p:grpSp>
        <p:nvGrpSpPr>
          <p:cNvPr id="45095" name="Group 347"/>
          <p:cNvGrpSpPr>
            <a:grpSpLocks/>
          </p:cNvGrpSpPr>
          <p:nvPr/>
        </p:nvGrpSpPr>
        <p:grpSpPr bwMode="auto">
          <a:xfrm>
            <a:off x="4751785" y="1743075"/>
            <a:ext cx="1367234" cy="647700"/>
            <a:chOff x="1871277" y="1576300"/>
            <a:chExt cx="1128371" cy="437861"/>
          </a:xfrm>
        </p:grpSpPr>
        <p:sp>
          <p:nvSpPr>
            <p:cNvPr id="202" name="Oval 201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3" name="Rectangle 202"/>
            <p:cNvSpPr/>
            <p:nvPr/>
          </p:nvSpPr>
          <p:spPr bwMode="auto">
            <a:xfrm>
              <a:off x="1871277" y="1739425"/>
              <a:ext cx="1128371" cy="1159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04" name="Oval 20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5" name="Freeform 204"/>
            <p:cNvSpPr/>
            <p:nvPr/>
          </p:nvSpPr>
          <p:spPr bwMode="auto">
            <a:xfrm>
              <a:off x="2159402" y="1672887"/>
              <a:ext cx="549283" cy="16097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06" name="Freeform 20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07" name="Freeform 20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08" name="Freeform 20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209" name="Straight Connector 208"/>
            <p:cNvCxnSpPr>
              <a:cxnSpLocks noChangeShapeType="1"/>
              <a:endCxn id="20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0" name="Straight Connector 20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236626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18162" y="169863"/>
            <a:ext cx="9080500" cy="984250"/>
          </a:xfrm>
        </p:spPr>
        <p:txBody>
          <a:bodyPr/>
          <a:lstStyle/>
          <a:p>
            <a:pPr eaLnBrk="1" hangingPunct="1"/>
            <a:r>
              <a:rPr lang="en-US" altLang="en-US" sz="3600">
                <a:ea typeface="ＭＳ Ｐゴシック" pitchFamily="34" charset="-128"/>
              </a:rPr>
              <a:t>Wireless access networks</a:t>
            </a: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83767" y="1322389"/>
            <a:ext cx="9068461" cy="865187"/>
          </a:xfrm>
        </p:spPr>
        <p:txBody>
          <a:bodyPr/>
          <a:lstStyle/>
          <a:p>
            <a:pPr marL="287338" indent="-287338" eaLnBrk="1" hangingPunct="1"/>
            <a:r>
              <a:rPr lang="en-US" altLang="en-US" sz="2400">
                <a:ea typeface="ＭＳ Ｐゴシック" pitchFamily="34" charset="-128"/>
              </a:rPr>
              <a:t>shared </a:t>
            </a:r>
            <a:r>
              <a:rPr lang="en-US" altLang="en-US" sz="2400" i="1">
                <a:ea typeface="ＭＳ Ｐゴシック" pitchFamily="34" charset="-128"/>
              </a:rPr>
              <a:t>wireless</a:t>
            </a:r>
            <a:r>
              <a:rPr lang="en-US" altLang="en-US" sz="2400">
                <a:ea typeface="ＭＳ Ｐゴシック" pitchFamily="34" charset="-128"/>
              </a:rPr>
              <a:t> access network connects end system to router</a:t>
            </a:r>
          </a:p>
          <a:p>
            <a:pPr marL="682625" lvl="1" indent="-225425" eaLnBrk="1" hangingPunct="1"/>
            <a:r>
              <a:rPr lang="en-US" altLang="en-US" sz="2000">
                <a:ea typeface="Arial" pitchFamily="34" charset="0"/>
              </a:rPr>
              <a:t>via base station aka </a:t>
            </a:r>
            <a:r>
              <a:rPr lang="ja-JP" altLang="en-US" sz="2000">
                <a:ea typeface="ＭＳ Ｐゴシック" pitchFamily="34" charset="-128"/>
              </a:rPr>
              <a:t>“</a:t>
            </a:r>
            <a:r>
              <a:rPr lang="en-US" altLang="ja-JP" sz="2000">
                <a:ea typeface="ＭＳ Ｐゴシック" pitchFamily="34" charset="-128"/>
              </a:rPr>
              <a:t>access point</a:t>
            </a:r>
            <a:r>
              <a:rPr lang="ja-JP" altLang="en-US" sz="2000">
                <a:ea typeface="ＭＳ Ｐゴシック" pitchFamily="34" charset="-128"/>
              </a:rPr>
              <a:t>”</a:t>
            </a:r>
            <a:endParaRPr lang="en-US" altLang="en-US" sz="2000">
              <a:ea typeface="Arial" pitchFamily="34" charset="0"/>
            </a:endParaRPr>
          </a:p>
        </p:txBody>
      </p:sp>
      <p:pic>
        <p:nvPicPr>
          <p:cNvPr id="46084" name="Picture 77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621" y="890589"/>
            <a:ext cx="5446581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5" name="Rectangle 3"/>
          <p:cNvSpPr>
            <a:spLocks noChangeArrowheads="1"/>
          </p:cNvSpPr>
          <p:nvPr/>
        </p:nvSpPr>
        <p:spPr bwMode="auto">
          <a:xfrm>
            <a:off x="369756" y="2214564"/>
            <a:ext cx="4419865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682625" indent="-225425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None/>
            </a:pPr>
            <a:r>
              <a:rPr lang="en-US" altLang="en-US" i="1" dirty="0">
                <a:solidFill>
                  <a:srgbClr val="CC0000"/>
                </a:solidFill>
                <a:latin typeface="Gill Sans MT" pitchFamily="34" charset="0"/>
              </a:rPr>
              <a:t>wireless LANs: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altLang="en-US" sz="2000" dirty="0">
                <a:latin typeface="Gill Sans MT" pitchFamily="34" charset="0"/>
              </a:rPr>
              <a:t>within building (</a:t>
            </a:r>
            <a:r>
              <a:rPr lang="en-US" altLang="en-US" sz="2000" dirty="0">
                <a:solidFill>
                  <a:srgbClr val="0054FD"/>
                </a:solidFill>
                <a:latin typeface="Gill Sans MT" pitchFamily="34" charset="0"/>
              </a:rPr>
              <a:t>100 ft. ~30m</a:t>
            </a:r>
            <a:r>
              <a:rPr lang="en-US" altLang="en-US" sz="2000" dirty="0">
                <a:latin typeface="Gill Sans MT" pitchFamily="34" charset="0"/>
              </a:rPr>
              <a:t>)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altLang="en-US" sz="2000" dirty="0">
                <a:solidFill>
                  <a:srgbClr val="0054FD"/>
                </a:solidFill>
                <a:latin typeface="Gill Sans MT" pitchFamily="34" charset="0"/>
              </a:rPr>
              <a:t>802.11b/g/n</a:t>
            </a:r>
            <a:r>
              <a:rPr lang="en-US" altLang="en-US" sz="2000" dirty="0">
                <a:latin typeface="Gill Sans MT" pitchFamily="34" charset="0"/>
              </a:rPr>
              <a:t> (</a:t>
            </a:r>
            <a:r>
              <a:rPr lang="en-US" altLang="en-US" sz="2000" dirty="0" err="1">
                <a:latin typeface="Gill Sans MT" pitchFamily="34" charset="0"/>
              </a:rPr>
              <a:t>WiFi</a:t>
            </a:r>
            <a:r>
              <a:rPr lang="en-US" altLang="en-US" sz="2000" dirty="0">
                <a:latin typeface="Gill Sans MT" pitchFamily="34" charset="0"/>
              </a:rPr>
              <a:t>): 11, 54, 450 Mbps transmission rate</a:t>
            </a:r>
          </a:p>
        </p:txBody>
      </p:sp>
      <p:sp>
        <p:nvSpPr>
          <p:cNvPr id="46086" name="Rectangle 3"/>
          <p:cNvSpPr>
            <a:spLocks noChangeArrowheads="1"/>
          </p:cNvSpPr>
          <p:nvPr/>
        </p:nvSpPr>
        <p:spPr bwMode="auto">
          <a:xfrm>
            <a:off x="5026952" y="1819276"/>
            <a:ext cx="5004594" cy="262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682625" indent="-225425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</a:pPr>
            <a:endParaRPr lang="en-US" altLang="en-US" dirty="0">
              <a:latin typeface="Gill Sans MT" pitchFamily="34" charset="0"/>
            </a:endParaRP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None/>
            </a:pPr>
            <a:r>
              <a:rPr lang="en-US" altLang="en-US" dirty="0">
                <a:solidFill>
                  <a:srgbClr val="CC0000"/>
                </a:solidFill>
                <a:latin typeface="Gill Sans MT" pitchFamily="34" charset="0"/>
              </a:rPr>
              <a:t>wide-area wireless access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altLang="en-US" sz="2000" dirty="0">
                <a:latin typeface="Gill Sans MT" pitchFamily="34" charset="0"/>
              </a:rPr>
              <a:t>provided by telco (cellular) operator, </a:t>
            </a:r>
            <a:r>
              <a:rPr lang="en-US" altLang="en-US" sz="2000" dirty="0">
                <a:solidFill>
                  <a:srgbClr val="0054FD"/>
                </a:solidFill>
                <a:latin typeface="Gill Sans MT" pitchFamily="34" charset="0"/>
              </a:rPr>
              <a:t>10</a:t>
            </a:r>
            <a:r>
              <a:rPr lang="ja-JP" altLang="en-US" sz="2000">
                <a:solidFill>
                  <a:srgbClr val="0054FD"/>
                </a:solidFill>
                <a:latin typeface="Gill Sans MT" pitchFamily="34" charset="0"/>
              </a:rPr>
              <a:t>’</a:t>
            </a:r>
            <a:r>
              <a:rPr lang="en-US" altLang="ja-JP" sz="2000" dirty="0">
                <a:solidFill>
                  <a:srgbClr val="0054FD"/>
                </a:solidFill>
                <a:latin typeface="Gill Sans MT" pitchFamily="34" charset="0"/>
              </a:rPr>
              <a:t>s km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altLang="en-US" sz="2000" dirty="0">
                <a:latin typeface="Gill Sans MT" pitchFamily="34" charset="0"/>
              </a:rPr>
              <a:t>between 1 and 10 Mbps 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altLang="en-US" sz="2000" dirty="0">
                <a:solidFill>
                  <a:srgbClr val="0054FD"/>
                </a:solidFill>
                <a:latin typeface="Gill Sans MT" pitchFamily="34" charset="0"/>
              </a:rPr>
              <a:t>3G, 4G: LTE, 5G</a:t>
            </a:r>
          </a:p>
        </p:txBody>
      </p:sp>
      <p:grpSp>
        <p:nvGrpSpPr>
          <p:cNvPr id="46087" name="Group 85"/>
          <p:cNvGrpSpPr>
            <a:grpSpLocks/>
          </p:cNvGrpSpPr>
          <p:nvPr/>
        </p:nvGrpSpPr>
        <p:grpSpPr bwMode="auto">
          <a:xfrm>
            <a:off x="1038755" y="3605213"/>
            <a:ext cx="2694914" cy="1562100"/>
            <a:chOff x="2889" y="1631"/>
            <a:chExt cx="980" cy="743"/>
          </a:xfrm>
        </p:grpSpPr>
        <p:sp>
          <p:nvSpPr>
            <p:cNvPr id="46212" name="Rectangle 86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6213" name="AutoShape 87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00CCFF"/>
                </a:solidFill>
              </a:endParaRPr>
            </a:p>
          </p:txBody>
        </p:sp>
      </p:grpSp>
      <p:sp>
        <p:nvSpPr>
          <p:cNvPr id="46088" name="Line 110"/>
          <p:cNvSpPr>
            <a:spLocks noChangeShapeType="1"/>
          </p:cNvSpPr>
          <p:nvPr/>
        </p:nvSpPr>
        <p:spPr bwMode="auto">
          <a:xfrm>
            <a:off x="2820458" y="5010151"/>
            <a:ext cx="0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89" name="Line 116"/>
          <p:cNvSpPr>
            <a:spLocks noChangeShapeType="1"/>
          </p:cNvSpPr>
          <p:nvPr/>
        </p:nvSpPr>
        <p:spPr bwMode="auto">
          <a:xfrm flipV="1">
            <a:off x="2170377" y="4875213"/>
            <a:ext cx="311283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6090" name="Group 228"/>
          <p:cNvGrpSpPr>
            <a:grpSpLocks/>
          </p:cNvGrpSpPr>
          <p:nvPr/>
        </p:nvGrpSpPr>
        <p:grpSpPr bwMode="auto">
          <a:xfrm>
            <a:off x="2469621" y="4718051"/>
            <a:ext cx="722313" cy="284163"/>
            <a:chOff x="4650" y="1129"/>
            <a:chExt cx="246" cy="95"/>
          </a:xfrm>
        </p:grpSpPr>
        <p:sp>
          <p:nvSpPr>
            <p:cNvPr id="46204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46205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46206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grpSp>
          <p:nvGrpSpPr>
            <p:cNvPr id="46207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46210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11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208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209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091" name="Group 246"/>
          <p:cNvGrpSpPr>
            <a:grpSpLocks/>
          </p:cNvGrpSpPr>
          <p:nvPr/>
        </p:nvGrpSpPr>
        <p:grpSpPr bwMode="auto">
          <a:xfrm>
            <a:off x="1654439" y="4484688"/>
            <a:ext cx="935567" cy="588962"/>
            <a:chOff x="2967" y="478"/>
            <a:chExt cx="788" cy="625"/>
          </a:xfrm>
        </p:grpSpPr>
        <p:pic>
          <p:nvPicPr>
            <p:cNvPr id="46202" name="Picture 247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203" name="Picture 248" descr="antenna_radiation_stylize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6092" name="Group 390"/>
          <p:cNvGrpSpPr>
            <a:grpSpLocks/>
          </p:cNvGrpSpPr>
          <p:nvPr/>
        </p:nvGrpSpPr>
        <p:grpSpPr bwMode="auto">
          <a:xfrm>
            <a:off x="1561571" y="3716339"/>
            <a:ext cx="820341" cy="682625"/>
            <a:chOff x="877" y="1008"/>
            <a:chExt cx="2747" cy="2591"/>
          </a:xfrm>
        </p:grpSpPr>
        <p:pic>
          <p:nvPicPr>
            <p:cNvPr id="46179" name="Picture 391" descr="antenna_stylized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180" name="Picture 392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181" name="Freeform 393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46182" name="Picture 394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183" name="Freeform 395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84" name="Freeform 396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85" name="Freeform 397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86" name="Freeform 398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87" name="Freeform 399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88" name="Freeform 400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6189" name="Group 401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6196" name="Freeform 402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97" name="Freeform 403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98" name="Freeform 404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99" name="Freeform 405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00" name="Freeform 406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01" name="Freeform 407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190" name="Freeform 408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91" name="Freeform 409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92" name="Freeform 410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93" name="Freeform 411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94" name="Freeform 412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95" name="Freeform 413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093" name="Group 445"/>
          <p:cNvGrpSpPr>
            <a:grpSpLocks/>
          </p:cNvGrpSpPr>
          <p:nvPr/>
        </p:nvGrpSpPr>
        <p:grpSpPr bwMode="auto">
          <a:xfrm>
            <a:off x="5575565" y="4071939"/>
            <a:ext cx="2935685" cy="1951037"/>
            <a:chOff x="3652" y="2846"/>
            <a:chExt cx="1253" cy="934"/>
          </a:xfrm>
        </p:grpSpPr>
        <p:sp>
          <p:nvSpPr>
            <p:cNvPr id="46120" name="Freeform 84"/>
            <p:cNvSpPr>
              <a:spLocks/>
            </p:cNvSpPr>
            <p:nvPr/>
          </p:nvSpPr>
          <p:spPr bwMode="auto">
            <a:xfrm>
              <a:off x="3652" y="2949"/>
              <a:ext cx="1094" cy="675"/>
            </a:xfrm>
            <a:custGeom>
              <a:avLst/>
              <a:gdLst>
                <a:gd name="T0" fmla="*/ 1388 w 1036"/>
                <a:gd name="T1" fmla="*/ 11 h 675"/>
                <a:gd name="T2" fmla="*/ 837 w 1036"/>
                <a:gd name="T3" fmla="*/ 53 h 675"/>
                <a:gd name="T4" fmla="*/ 442 w 1036"/>
                <a:gd name="T5" fmla="*/ 129 h 675"/>
                <a:gd name="T6" fmla="*/ 329 w 1036"/>
                <a:gd name="T7" fmla="*/ 229 h 675"/>
                <a:gd name="T8" fmla="*/ 45 w 1036"/>
                <a:gd name="T9" fmla="*/ 297 h 675"/>
                <a:gd name="T10" fmla="*/ 37 w 1036"/>
                <a:gd name="T11" fmla="*/ 459 h 675"/>
                <a:gd name="T12" fmla="*/ 282 w 1036"/>
                <a:gd name="T13" fmla="*/ 489 h 675"/>
                <a:gd name="T14" fmla="*/ 984 w 1036"/>
                <a:gd name="T15" fmla="*/ 489 h 675"/>
                <a:gd name="T16" fmla="*/ 1281 w 1036"/>
                <a:gd name="T17" fmla="*/ 555 h 675"/>
                <a:gd name="T18" fmla="*/ 1612 w 1036"/>
                <a:gd name="T19" fmla="*/ 657 h 675"/>
                <a:gd name="T20" fmla="*/ 1865 w 1036"/>
                <a:gd name="T21" fmla="*/ 661 h 675"/>
                <a:gd name="T22" fmla="*/ 2039 w 1036"/>
                <a:gd name="T23" fmla="*/ 603 h 675"/>
                <a:gd name="T24" fmla="*/ 2128 w 1036"/>
                <a:gd name="T25" fmla="*/ 445 h 675"/>
                <a:gd name="T26" fmla="*/ 2183 w 1036"/>
                <a:gd name="T27" fmla="*/ 291 h 675"/>
                <a:gd name="T28" fmla="*/ 2189 w 1036"/>
                <a:gd name="T29" fmla="*/ 107 h 675"/>
                <a:gd name="T30" fmla="*/ 2001 w 1036"/>
                <a:gd name="T31" fmla="*/ 17 h 675"/>
                <a:gd name="T32" fmla="*/ 1662 w 1036"/>
                <a:gd name="T33" fmla="*/ 3 h 675"/>
                <a:gd name="T34" fmla="*/ 1388 w 1036"/>
                <a:gd name="T35" fmla="*/ 11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1" name="Line 93"/>
            <p:cNvSpPr>
              <a:spLocks noChangeShapeType="1"/>
            </p:cNvSpPr>
            <p:nvPr/>
          </p:nvSpPr>
          <p:spPr bwMode="auto">
            <a:xfrm>
              <a:off x="4337" y="3386"/>
              <a:ext cx="96" cy="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46122" name="Picture 133" descr="car_icon_small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0" y="2956"/>
              <a:ext cx="535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6123" name="Group 134"/>
            <p:cNvGrpSpPr>
              <a:grpSpLocks/>
            </p:cNvGrpSpPr>
            <p:nvPr/>
          </p:nvGrpSpPr>
          <p:grpSpPr bwMode="auto">
            <a:xfrm>
              <a:off x="3911" y="2846"/>
              <a:ext cx="262" cy="243"/>
              <a:chOff x="2751" y="1851"/>
              <a:chExt cx="462" cy="478"/>
            </a:xfrm>
          </p:grpSpPr>
          <p:pic>
            <p:nvPicPr>
              <p:cNvPr id="46177" name="Picture 135" descr="iphone_stylized_small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178" name="Picture 136" descr="antenna_radiation_stylized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6124" name="Group 252"/>
            <p:cNvGrpSpPr>
              <a:grpSpLocks/>
            </p:cNvGrpSpPr>
            <p:nvPr/>
          </p:nvGrpSpPr>
          <p:grpSpPr bwMode="auto">
            <a:xfrm>
              <a:off x="4193" y="3034"/>
              <a:ext cx="288" cy="398"/>
              <a:chOff x="742" y="2409"/>
              <a:chExt cx="576" cy="881"/>
            </a:xfrm>
          </p:grpSpPr>
          <p:grpSp>
            <p:nvGrpSpPr>
              <p:cNvPr id="46159" name="Group 25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46162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63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64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65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66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67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68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69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70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71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72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73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74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75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76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pic>
            <p:nvPicPr>
              <p:cNvPr id="46160" name="Picture 269" descr="cell_tower_radiation copy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6161" name="Oval 27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5" cy="67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46125" name="Group 342"/>
            <p:cNvGrpSpPr>
              <a:grpSpLocks/>
            </p:cNvGrpSpPr>
            <p:nvPr/>
          </p:nvGrpSpPr>
          <p:grpSpPr bwMode="auto">
            <a:xfrm>
              <a:off x="3715" y="3159"/>
              <a:ext cx="337" cy="257"/>
              <a:chOff x="877" y="1008"/>
              <a:chExt cx="2747" cy="2591"/>
            </a:xfrm>
          </p:grpSpPr>
          <p:pic>
            <p:nvPicPr>
              <p:cNvPr id="46136" name="Picture 343" descr="antenna_stylize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137" name="Picture 344" descr="laptop_keyboard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6138" name="Freeform 345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46139" name="Picture 346" descr="screen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6140" name="Freeform 347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41" name="Freeform 348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42" name="Freeform 349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43" name="Freeform 350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44" name="Freeform 351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45" name="Freeform 352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6146" name="Group 353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46153" name="Freeform 35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54" name="Freeform 35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55" name="Freeform 35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56" name="Freeform 35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57" name="Freeform 35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58" name="Freeform 35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6147" name="Freeform 360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48" name="Freeform 361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49" name="Freeform 362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50" name="Freeform 363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51" name="Freeform 364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52" name="Freeform 365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6126" name="Group 237"/>
            <p:cNvGrpSpPr>
              <a:grpSpLocks/>
            </p:cNvGrpSpPr>
            <p:nvPr/>
          </p:nvGrpSpPr>
          <p:grpSpPr bwMode="auto">
            <a:xfrm>
              <a:off x="4377" y="3439"/>
              <a:ext cx="246" cy="107"/>
              <a:chOff x="4650" y="1129"/>
              <a:chExt cx="246" cy="95"/>
            </a:xfrm>
          </p:grpSpPr>
          <p:sp>
            <p:nvSpPr>
              <p:cNvPr id="4612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4612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4613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46131" name="Group 24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6134" name="Freeform 2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35" name="Freeform 2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6132" name="Line 24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33" name="Line 24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127" name="Line 444"/>
            <p:cNvSpPr>
              <a:spLocks noChangeShapeType="1"/>
            </p:cNvSpPr>
            <p:nvPr/>
          </p:nvSpPr>
          <p:spPr bwMode="auto">
            <a:xfrm>
              <a:off x="4514" y="3542"/>
              <a:ext cx="0" cy="2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094" name="Text Box 446"/>
          <p:cNvSpPr txBox="1">
            <a:spLocks noChangeArrowheads="1"/>
          </p:cNvSpPr>
          <p:nvPr/>
        </p:nvSpPr>
        <p:spPr bwMode="auto">
          <a:xfrm>
            <a:off x="2215092" y="5254626"/>
            <a:ext cx="12234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800" i="1"/>
              <a:t>to Internet</a:t>
            </a:r>
          </a:p>
        </p:txBody>
      </p:sp>
      <p:sp>
        <p:nvSpPr>
          <p:cNvPr id="46095" name="Text Box 447"/>
          <p:cNvSpPr txBox="1">
            <a:spLocks noChangeArrowheads="1"/>
          </p:cNvSpPr>
          <p:nvPr/>
        </p:nvSpPr>
        <p:spPr bwMode="auto">
          <a:xfrm>
            <a:off x="7271279" y="5884863"/>
            <a:ext cx="12234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800" i="1"/>
              <a:t>to Internet</a:t>
            </a:r>
          </a:p>
        </p:txBody>
      </p:sp>
      <p:sp>
        <p:nvSpPr>
          <p:cNvPr id="4609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349D2DC0-33A5-44A4-A852-340A57CA920D}" type="slidenum">
              <a:rPr lang="en-US" altLang="en-US" sz="1200">
                <a:latin typeface="Tahoma" pitchFamily="34" charset="0"/>
              </a:rPr>
              <a:pPr/>
              <a:t>22</a:t>
            </a:fld>
            <a:endParaRPr lang="en-US" altLang="en-US" sz="1200">
              <a:latin typeface="Tahoma" pitchFamily="34" charset="0"/>
            </a:endParaRPr>
          </a:p>
        </p:txBody>
      </p:sp>
      <p:grpSp>
        <p:nvGrpSpPr>
          <p:cNvPr id="46097" name="Group 114"/>
          <p:cNvGrpSpPr>
            <a:grpSpLocks/>
          </p:cNvGrpSpPr>
          <p:nvPr/>
        </p:nvGrpSpPr>
        <p:grpSpPr bwMode="auto">
          <a:xfrm>
            <a:off x="2524654" y="3776664"/>
            <a:ext cx="689637" cy="879475"/>
            <a:chOff x="5806938" y="3011924"/>
            <a:chExt cx="347997" cy="396620"/>
          </a:xfrm>
        </p:grpSpPr>
        <p:pic>
          <p:nvPicPr>
            <p:cNvPr id="46118" name="Picture 117" descr="fridge2.png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6702" y="307151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119" name="Picture 1115" descr="antenna_stylized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6938" y="301192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6098" name="Group 347"/>
          <p:cNvGrpSpPr>
            <a:grpSpLocks/>
          </p:cNvGrpSpPr>
          <p:nvPr/>
        </p:nvGrpSpPr>
        <p:grpSpPr bwMode="auto">
          <a:xfrm>
            <a:off x="2457583" y="4703764"/>
            <a:ext cx="749829" cy="331787"/>
            <a:chOff x="1871277" y="1576300"/>
            <a:chExt cx="1128371" cy="437861"/>
          </a:xfrm>
        </p:grpSpPr>
        <p:sp>
          <p:nvSpPr>
            <p:cNvPr id="116" name="Oval 11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1871277" y="1739712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8" name="Oval 11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9" name="Freeform 118"/>
            <p:cNvSpPr/>
            <p:nvPr/>
          </p:nvSpPr>
          <p:spPr bwMode="auto">
            <a:xfrm>
              <a:off x="2158545" y="1672671"/>
              <a:ext cx="548657" cy="16131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0" name="Freeform 11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21" name="Freeform 12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22" name="Freeform 12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23" name="Straight Connector 122"/>
            <p:cNvCxnSpPr>
              <a:cxnSpLocks noChangeShapeType="1"/>
              <a:endCxn id="11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4" name="Straight Connector 12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6099" name="Group 347"/>
          <p:cNvGrpSpPr>
            <a:grpSpLocks/>
          </p:cNvGrpSpPr>
          <p:nvPr/>
        </p:nvGrpSpPr>
        <p:grpSpPr bwMode="auto">
          <a:xfrm>
            <a:off x="7238604" y="5286376"/>
            <a:ext cx="617405" cy="269875"/>
            <a:chOff x="1871277" y="1576300"/>
            <a:chExt cx="1128371" cy="437861"/>
          </a:xfrm>
        </p:grpSpPr>
        <p:sp>
          <p:nvSpPr>
            <p:cNvPr id="126" name="Oval 12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1871277" y="1738567"/>
              <a:ext cx="1128371" cy="1159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8" name="Oval 12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9" name="Freeform 128"/>
            <p:cNvSpPr/>
            <p:nvPr/>
          </p:nvSpPr>
          <p:spPr bwMode="auto">
            <a:xfrm>
              <a:off x="2160442" y="1674175"/>
              <a:ext cx="546899" cy="15969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30" name="Freeform 12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31" name="Freeform 13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32" name="Freeform 13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33" name="Straight Connector 132"/>
            <p:cNvCxnSpPr>
              <a:cxnSpLocks noChangeShapeType="1"/>
              <a:endCxn id="12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4" name="Straight Connector 13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851831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29" name="Group 219"/>
          <p:cNvGrpSpPr>
            <a:grpSpLocks/>
          </p:cNvGrpSpPr>
          <p:nvPr/>
        </p:nvGrpSpPr>
        <p:grpSpPr bwMode="auto">
          <a:xfrm>
            <a:off x="5721748" y="2803525"/>
            <a:ext cx="443706" cy="565150"/>
            <a:chOff x="375561" y="297711"/>
            <a:chExt cx="1252683" cy="2142487"/>
          </a:xfrm>
        </p:grpSpPr>
        <p:sp>
          <p:nvSpPr>
            <p:cNvPr id="221" name="Freeform 220"/>
            <p:cNvSpPr/>
            <p:nvPr/>
          </p:nvSpPr>
          <p:spPr>
            <a:xfrm>
              <a:off x="375561" y="297711"/>
              <a:ext cx="971072" cy="2136471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87" h="2138362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22" name="Freeform 221"/>
            <p:cNvSpPr/>
            <p:nvPr/>
          </p:nvSpPr>
          <p:spPr>
            <a:xfrm>
              <a:off x="375561" y="309747"/>
              <a:ext cx="1247826" cy="770332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  <a:gd name="connsiteX0" fmla="*/ 928688 w 1895475"/>
                <a:gd name="connsiteY0" fmla="*/ 0 h 2138362"/>
                <a:gd name="connsiteX1" fmla="*/ 0 w 1895475"/>
                <a:gd name="connsiteY1" fmla="*/ 461963 h 2138362"/>
                <a:gd name="connsiteX2" fmla="*/ 1895475 w 1895475"/>
                <a:gd name="connsiteY2" fmla="*/ 2138362 h 2138362"/>
                <a:gd name="connsiteX3" fmla="*/ 1890713 w 1895475"/>
                <a:gd name="connsiteY3" fmla="*/ 742950 h 2138362"/>
                <a:gd name="connsiteX4" fmla="*/ 928688 w 1895475"/>
                <a:gd name="connsiteY4" fmla="*/ 0 h 213836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890713 w 1895475"/>
                <a:gd name="connsiteY3" fmla="*/ 342900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238250"/>
                <a:gd name="connsiteY0" fmla="*/ 0 h 862012"/>
                <a:gd name="connsiteX1" fmla="*/ 0 w 1238250"/>
                <a:gd name="connsiteY1" fmla="*/ 61913 h 862012"/>
                <a:gd name="connsiteX2" fmla="*/ 947738 w 1238250"/>
                <a:gd name="connsiteY2" fmla="*/ 862012 h 862012"/>
                <a:gd name="connsiteX3" fmla="*/ 1238250 w 1238250"/>
                <a:gd name="connsiteY3" fmla="*/ 814388 h 862012"/>
                <a:gd name="connsiteX4" fmla="*/ 247650 w 1238250"/>
                <a:gd name="connsiteY4" fmla="*/ 0 h 8620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8 h 766762"/>
                <a:gd name="connsiteX4" fmla="*/ 233363 w 1238250"/>
                <a:gd name="connsiteY4" fmla="*/ 0 h 766762"/>
                <a:gd name="connsiteX0" fmla="*/ 233363 w 1238250"/>
                <a:gd name="connsiteY0" fmla="*/ 0 h 773376"/>
                <a:gd name="connsiteX1" fmla="*/ 0 w 1238250"/>
                <a:gd name="connsiteY1" fmla="*/ 4763 h 773376"/>
                <a:gd name="connsiteX2" fmla="*/ 952500 w 1238250"/>
                <a:gd name="connsiteY2" fmla="*/ 766762 h 773376"/>
                <a:gd name="connsiteX3" fmla="*/ 1238250 w 1238250"/>
                <a:gd name="connsiteY3" fmla="*/ 771525 h 773376"/>
                <a:gd name="connsiteX4" fmla="*/ 233363 w 1238250"/>
                <a:gd name="connsiteY4" fmla="*/ 0 h 773376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6 h 766762"/>
                <a:gd name="connsiteX4" fmla="*/ 233363 w 1238250"/>
                <a:gd name="connsiteY4" fmla="*/ 0 h 766762"/>
                <a:gd name="connsiteX0" fmla="*/ 233363 w 1238250"/>
                <a:gd name="connsiteY0" fmla="*/ 0 h 773375"/>
                <a:gd name="connsiteX1" fmla="*/ 0 w 1238250"/>
                <a:gd name="connsiteY1" fmla="*/ 4763 h 773375"/>
                <a:gd name="connsiteX2" fmla="*/ 952500 w 1238250"/>
                <a:gd name="connsiteY2" fmla="*/ 766762 h 773375"/>
                <a:gd name="connsiteX3" fmla="*/ 1238250 w 1238250"/>
                <a:gd name="connsiteY3" fmla="*/ 771523 h 773375"/>
                <a:gd name="connsiteX4" fmla="*/ 233363 w 1238250"/>
                <a:gd name="connsiteY4" fmla="*/ 0 h 773375"/>
                <a:gd name="connsiteX0" fmla="*/ 233363 w 1238250"/>
                <a:gd name="connsiteY0" fmla="*/ 0 h 771523"/>
                <a:gd name="connsiteX1" fmla="*/ 0 w 1238250"/>
                <a:gd name="connsiteY1" fmla="*/ 4763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71523"/>
                <a:gd name="connsiteX1" fmla="*/ 0 w 1238250"/>
                <a:gd name="connsiteY1" fmla="*/ 23466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48" h="758069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1332065" y="1080080"/>
              <a:ext cx="296179" cy="1360118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8130" name="Title 50"/>
          <p:cNvSpPr>
            <a:spLocks noGrp="1"/>
          </p:cNvSpPr>
          <p:nvPr>
            <p:ph type="title" idx="4294967295"/>
          </p:nvPr>
        </p:nvSpPr>
        <p:spPr>
          <a:xfrm>
            <a:off x="314723" y="198439"/>
            <a:ext cx="9015148" cy="765175"/>
          </a:xfrm>
        </p:spPr>
        <p:txBody>
          <a:bodyPr/>
          <a:lstStyle/>
          <a:p>
            <a:pPr eaLnBrk="1" hangingPunct="1"/>
            <a:r>
              <a:rPr lang="en-US" altLang="en-US" sz="4000">
                <a:ea typeface="ＭＳ Ｐゴシック" pitchFamily="34" charset="-128"/>
              </a:rPr>
              <a:t>Host: sends </a:t>
            </a:r>
            <a:r>
              <a:rPr lang="en-US" altLang="en-US" sz="4000" i="1">
                <a:ea typeface="ＭＳ Ｐゴシック" pitchFamily="34" charset="-128"/>
              </a:rPr>
              <a:t>packets</a:t>
            </a:r>
            <a:r>
              <a:rPr lang="en-US" altLang="en-US" sz="4000">
                <a:ea typeface="ＭＳ Ｐゴシック" pitchFamily="34" charset="-128"/>
              </a:rPr>
              <a:t> of data</a:t>
            </a:r>
          </a:p>
        </p:txBody>
      </p:sp>
      <p:sp>
        <p:nvSpPr>
          <p:cNvPr id="243750" name="Content Placeholder 52"/>
          <p:cNvSpPr>
            <a:spLocks noGrp="1"/>
          </p:cNvSpPr>
          <p:nvPr>
            <p:ph idx="4294967295"/>
          </p:nvPr>
        </p:nvSpPr>
        <p:spPr>
          <a:xfrm>
            <a:off x="464344" y="1296989"/>
            <a:ext cx="4089665" cy="3425825"/>
          </a:xfrm>
        </p:spPr>
        <p:txBody>
          <a:bodyPr>
            <a:normAutofit fontScale="92500" lnSpcReduction="20000"/>
          </a:bodyPr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en-US" sz="2400" dirty="0"/>
              <a:t>H</a:t>
            </a:r>
            <a:r>
              <a:rPr lang="en-US" sz="2400" dirty="0">
                <a:ea typeface="+mn-ea"/>
              </a:rPr>
              <a:t>ost sending function:</a:t>
            </a:r>
          </a:p>
          <a:p>
            <a:pPr eaLnBrk="1" hangingPunct="1">
              <a:buFont typeface="Wingdings" charset="2"/>
              <a:buChar char="§"/>
              <a:defRPr/>
            </a:pPr>
            <a:r>
              <a:rPr lang="en-US" sz="2400" dirty="0">
                <a:ea typeface="+mn-ea"/>
              </a:rPr>
              <a:t>takes application message</a:t>
            </a:r>
          </a:p>
          <a:p>
            <a:pPr eaLnBrk="1" hangingPunct="1">
              <a:buFont typeface="Wingdings" charset="2"/>
              <a:buChar char="§"/>
              <a:defRPr/>
            </a:pPr>
            <a:r>
              <a:rPr lang="en-US" sz="2400" dirty="0">
                <a:ea typeface="+mn-ea"/>
              </a:rPr>
              <a:t>breaks into smaller chunks, known as </a:t>
            </a:r>
            <a:r>
              <a:rPr lang="en-US" sz="2400" i="1" dirty="0">
                <a:solidFill>
                  <a:srgbClr val="C00000"/>
                </a:solidFill>
                <a:ea typeface="+mn-ea"/>
              </a:rPr>
              <a:t>packets</a:t>
            </a:r>
            <a:r>
              <a:rPr lang="en-US" sz="2400" dirty="0">
                <a:ea typeface="+mn-ea"/>
              </a:rPr>
              <a:t>, of length </a:t>
            </a:r>
            <a:r>
              <a:rPr lang="en-US" sz="2400" i="1" dirty="0">
                <a:solidFill>
                  <a:srgbClr val="C00000"/>
                </a:solidFill>
                <a:ea typeface="+mn-ea"/>
              </a:rPr>
              <a:t>L</a:t>
            </a:r>
            <a:r>
              <a:rPr lang="en-US" sz="2400" dirty="0">
                <a:ea typeface="+mn-ea"/>
              </a:rPr>
              <a:t> bits</a:t>
            </a:r>
          </a:p>
          <a:p>
            <a:pPr eaLnBrk="1" hangingPunct="1">
              <a:buFont typeface="Wingdings" charset="2"/>
              <a:buChar char="§"/>
              <a:defRPr/>
            </a:pPr>
            <a:r>
              <a:rPr lang="en-US" sz="2400" dirty="0">
                <a:ea typeface="+mn-ea"/>
              </a:rPr>
              <a:t>transmits packet into access network at </a:t>
            </a:r>
            <a:r>
              <a:rPr lang="en-US" sz="2400" i="1" dirty="0">
                <a:solidFill>
                  <a:srgbClr val="C00000"/>
                </a:solidFill>
                <a:ea typeface="+mn-ea"/>
              </a:rPr>
              <a:t>transmission rate R</a:t>
            </a:r>
          </a:p>
          <a:p>
            <a:pPr marL="682625" lvl="1" indent="-225425" eaLnBrk="1" hangingPunct="1">
              <a:buFont typeface="Arial"/>
              <a:buChar char="•"/>
              <a:defRPr/>
            </a:pPr>
            <a:r>
              <a:rPr lang="en-US" dirty="0"/>
              <a:t>link transmission rate, aka link </a:t>
            </a:r>
            <a:r>
              <a:rPr lang="en-US" i="1" dirty="0">
                <a:solidFill>
                  <a:srgbClr val="C00000"/>
                </a:solidFill>
              </a:rPr>
              <a:t>capacity, aka link bandwidth</a:t>
            </a:r>
          </a:p>
        </p:txBody>
      </p:sp>
      <p:sp>
        <p:nvSpPr>
          <p:cNvPr id="48132" name="Line 305"/>
          <p:cNvSpPr>
            <a:spLocks noChangeShapeType="1"/>
          </p:cNvSpPr>
          <p:nvPr/>
        </p:nvSpPr>
        <p:spPr bwMode="auto">
          <a:xfrm>
            <a:off x="6180932" y="3727450"/>
            <a:ext cx="265879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8133" name="Picture 394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264" y="840899"/>
            <a:ext cx="6229085" cy="16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8134" name="Group 51"/>
          <p:cNvGrpSpPr>
            <a:grpSpLocks/>
          </p:cNvGrpSpPr>
          <p:nvPr/>
        </p:nvGrpSpPr>
        <p:grpSpPr bwMode="auto">
          <a:xfrm>
            <a:off x="8540486" y="3427413"/>
            <a:ext cx="1140222" cy="355600"/>
            <a:chOff x="4410" y="1365"/>
            <a:chExt cx="663" cy="224"/>
          </a:xfrm>
        </p:grpSpPr>
        <p:sp>
          <p:nvSpPr>
            <p:cNvPr id="48160" name="Rectangle 52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48161" name="AutoShape 53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48162" name="Freeform 54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163" name="Freeform 55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801 h 63"/>
                <a:gd name="T2" fmla="*/ 147159 w 280"/>
                <a:gd name="T3" fmla="*/ 1752 h 63"/>
                <a:gd name="T4" fmla="*/ 868488 w 280"/>
                <a:gd name="T5" fmla="*/ 0 h 63"/>
                <a:gd name="T6" fmla="*/ 110881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8164" name="Freeform 56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8135" name="TextBox 1"/>
          <p:cNvSpPr txBox="1">
            <a:spLocks noChangeArrowheads="1"/>
          </p:cNvSpPr>
          <p:nvPr/>
        </p:nvSpPr>
        <p:spPr bwMode="auto">
          <a:xfrm>
            <a:off x="6235965" y="3759200"/>
            <a:ext cx="26468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800" i="1"/>
              <a:t>R: </a:t>
            </a:r>
            <a:r>
              <a:rPr lang="en-US" altLang="en-US" sz="1800"/>
              <a:t>link transmission rate</a:t>
            </a:r>
          </a:p>
        </p:txBody>
      </p:sp>
      <p:grpSp>
        <p:nvGrpSpPr>
          <p:cNvPr id="48136" name="Group 201"/>
          <p:cNvGrpSpPr>
            <a:grpSpLocks/>
          </p:cNvGrpSpPr>
          <p:nvPr/>
        </p:nvGrpSpPr>
        <p:grpSpPr bwMode="auto">
          <a:xfrm>
            <a:off x="5453461" y="2809875"/>
            <a:ext cx="443706" cy="565150"/>
            <a:chOff x="375561" y="297711"/>
            <a:chExt cx="1252683" cy="2138362"/>
          </a:xfrm>
        </p:grpSpPr>
        <p:sp>
          <p:nvSpPr>
            <p:cNvPr id="203" name="Freeform 202"/>
            <p:cNvSpPr/>
            <p:nvPr/>
          </p:nvSpPr>
          <p:spPr>
            <a:xfrm>
              <a:off x="375561" y="297711"/>
              <a:ext cx="971072" cy="2138362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87" h="2138362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04" name="Freeform 203"/>
            <p:cNvSpPr/>
            <p:nvPr/>
          </p:nvSpPr>
          <p:spPr>
            <a:xfrm>
              <a:off x="375561" y="309724"/>
              <a:ext cx="1247826" cy="768849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  <a:gd name="connsiteX0" fmla="*/ 928688 w 1895475"/>
                <a:gd name="connsiteY0" fmla="*/ 0 h 2138362"/>
                <a:gd name="connsiteX1" fmla="*/ 0 w 1895475"/>
                <a:gd name="connsiteY1" fmla="*/ 461963 h 2138362"/>
                <a:gd name="connsiteX2" fmla="*/ 1895475 w 1895475"/>
                <a:gd name="connsiteY2" fmla="*/ 2138362 h 2138362"/>
                <a:gd name="connsiteX3" fmla="*/ 1890713 w 1895475"/>
                <a:gd name="connsiteY3" fmla="*/ 742950 h 2138362"/>
                <a:gd name="connsiteX4" fmla="*/ 928688 w 1895475"/>
                <a:gd name="connsiteY4" fmla="*/ 0 h 213836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890713 w 1895475"/>
                <a:gd name="connsiteY3" fmla="*/ 342900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238250"/>
                <a:gd name="connsiteY0" fmla="*/ 0 h 862012"/>
                <a:gd name="connsiteX1" fmla="*/ 0 w 1238250"/>
                <a:gd name="connsiteY1" fmla="*/ 61913 h 862012"/>
                <a:gd name="connsiteX2" fmla="*/ 947738 w 1238250"/>
                <a:gd name="connsiteY2" fmla="*/ 862012 h 862012"/>
                <a:gd name="connsiteX3" fmla="*/ 1238250 w 1238250"/>
                <a:gd name="connsiteY3" fmla="*/ 814388 h 862012"/>
                <a:gd name="connsiteX4" fmla="*/ 247650 w 1238250"/>
                <a:gd name="connsiteY4" fmla="*/ 0 h 8620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8 h 766762"/>
                <a:gd name="connsiteX4" fmla="*/ 233363 w 1238250"/>
                <a:gd name="connsiteY4" fmla="*/ 0 h 766762"/>
                <a:gd name="connsiteX0" fmla="*/ 233363 w 1238250"/>
                <a:gd name="connsiteY0" fmla="*/ 0 h 773376"/>
                <a:gd name="connsiteX1" fmla="*/ 0 w 1238250"/>
                <a:gd name="connsiteY1" fmla="*/ 4763 h 773376"/>
                <a:gd name="connsiteX2" fmla="*/ 952500 w 1238250"/>
                <a:gd name="connsiteY2" fmla="*/ 766762 h 773376"/>
                <a:gd name="connsiteX3" fmla="*/ 1238250 w 1238250"/>
                <a:gd name="connsiteY3" fmla="*/ 771525 h 773376"/>
                <a:gd name="connsiteX4" fmla="*/ 233363 w 1238250"/>
                <a:gd name="connsiteY4" fmla="*/ 0 h 773376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6 h 766762"/>
                <a:gd name="connsiteX4" fmla="*/ 233363 w 1238250"/>
                <a:gd name="connsiteY4" fmla="*/ 0 h 766762"/>
                <a:gd name="connsiteX0" fmla="*/ 233363 w 1238250"/>
                <a:gd name="connsiteY0" fmla="*/ 0 h 773375"/>
                <a:gd name="connsiteX1" fmla="*/ 0 w 1238250"/>
                <a:gd name="connsiteY1" fmla="*/ 4763 h 773375"/>
                <a:gd name="connsiteX2" fmla="*/ 952500 w 1238250"/>
                <a:gd name="connsiteY2" fmla="*/ 766762 h 773375"/>
                <a:gd name="connsiteX3" fmla="*/ 1238250 w 1238250"/>
                <a:gd name="connsiteY3" fmla="*/ 771523 h 773375"/>
                <a:gd name="connsiteX4" fmla="*/ 233363 w 1238250"/>
                <a:gd name="connsiteY4" fmla="*/ 0 h 773375"/>
                <a:gd name="connsiteX0" fmla="*/ 233363 w 1238250"/>
                <a:gd name="connsiteY0" fmla="*/ 0 h 771523"/>
                <a:gd name="connsiteX1" fmla="*/ 0 w 1238250"/>
                <a:gd name="connsiteY1" fmla="*/ 4763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71523"/>
                <a:gd name="connsiteX1" fmla="*/ 0 w 1238250"/>
                <a:gd name="connsiteY1" fmla="*/ 23466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48" h="758069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1332065" y="1066560"/>
              <a:ext cx="296179" cy="1363508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8137" name="TextBox 205"/>
          <p:cNvSpPr txBox="1">
            <a:spLocks noChangeArrowheads="1"/>
          </p:cNvSpPr>
          <p:nvPr/>
        </p:nvSpPr>
        <p:spPr bwMode="auto">
          <a:xfrm>
            <a:off x="5190331" y="3986213"/>
            <a:ext cx="66877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000"/>
              <a:t>host</a:t>
            </a:r>
          </a:p>
        </p:txBody>
      </p:sp>
      <p:grpSp>
        <p:nvGrpSpPr>
          <p:cNvPr id="48138" name="Group 206"/>
          <p:cNvGrpSpPr>
            <a:grpSpLocks/>
          </p:cNvGrpSpPr>
          <p:nvPr/>
        </p:nvGrpSpPr>
        <p:grpSpPr bwMode="auto">
          <a:xfrm>
            <a:off x="4939242" y="3535363"/>
            <a:ext cx="1403350" cy="506412"/>
            <a:chOff x="1816230" y="6118900"/>
            <a:chExt cx="1843339" cy="739100"/>
          </a:xfrm>
        </p:grpSpPr>
        <p:pic>
          <p:nvPicPr>
            <p:cNvPr id="48155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230" y="6142069"/>
              <a:ext cx="1843339" cy="715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9" name="Rectangle 208"/>
            <p:cNvSpPr/>
            <p:nvPr/>
          </p:nvSpPr>
          <p:spPr>
            <a:xfrm rot="1049095">
              <a:off x="1947252" y="6118900"/>
              <a:ext cx="1651325" cy="463386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000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48139" name="Group 209"/>
          <p:cNvGrpSpPr>
            <a:grpSpLocks/>
          </p:cNvGrpSpPr>
          <p:nvPr/>
        </p:nvGrpSpPr>
        <p:grpSpPr bwMode="auto">
          <a:xfrm>
            <a:off x="5090583" y="1919289"/>
            <a:ext cx="1527175" cy="877887"/>
            <a:chOff x="2387973" y="4309243"/>
            <a:chExt cx="1771787" cy="1282262"/>
          </a:xfrm>
        </p:grpSpPr>
        <p:pic>
          <p:nvPicPr>
            <p:cNvPr id="48153" name="Picture 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3508" y="4309243"/>
              <a:ext cx="1284945" cy="128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2" name="Rectangle 211"/>
            <p:cNvSpPr/>
            <p:nvPr/>
          </p:nvSpPr>
          <p:spPr>
            <a:xfrm rot="11601822">
              <a:off x="2387973" y="5127757"/>
              <a:ext cx="1771787" cy="42433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000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8140" name="TextBox 215"/>
          <p:cNvSpPr txBox="1">
            <a:spLocks noChangeArrowheads="1"/>
          </p:cNvSpPr>
          <p:nvPr/>
        </p:nvSpPr>
        <p:spPr bwMode="auto">
          <a:xfrm>
            <a:off x="5902326" y="3341689"/>
            <a:ext cx="2984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600"/>
              <a:t>1</a:t>
            </a:r>
          </a:p>
        </p:txBody>
      </p:sp>
      <p:sp>
        <p:nvSpPr>
          <p:cNvPr id="48141" name="TextBox 216"/>
          <p:cNvSpPr txBox="1">
            <a:spLocks noChangeArrowheads="1"/>
          </p:cNvSpPr>
          <p:nvPr/>
        </p:nvSpPr>
        <p:spPr bwMode="auto">
          <a:xfrm>
            <a:off x="5640917" y="3349625"/>
            <a:ext cx="2984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600"/>
              <a:t>2</a:t>
            </a:r>
          </a:p>
        </p:txBody>
      </p:sp>
      <p:cxnSp>
        <p:nvCxnSpPr>
          <p:cNvPr id="48142" name="Straight Connector 3"/>
          <p:cNvCxnSpPr>
            <a:cxnSpLocks noChangeShapeType="1"/>
          </p:cNvCxnSpPr>
          <p:nvPr/>
        </p:nvCxnSpPr>
        <p:spPr bwMode="auto">
          <a:xfrm flipV="1">
            <a:off x="6172333" y="2363788"/>
            <a:ext cx="1327679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143" name="TextBox 234"/>
          <p:cNvSpPr txBox="1">
            <a:spLocks noChangeArrowheads="1"/>
          </p:cNvSpPr>
          <p:nvPr/>
        </p:nvSpPr>
        <p:spPr bwMode="auto">
          <a:xfrm>
            <a:off x="7432939" y="2014538"/>
            <a:ext cx="153118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800"/>
              <a:t>two packets, </a:t>
            </a:r>
          </a:p>
          <a:p>
            <a:r>
              <a:rPr lang="en-US" altLang="en-US" sz="1800" i="1"/>
              <a:t>L</a:t>
            </a:r>
            <a:r>
              <a:rPr lang="en-US" altLang="en-US" sz="1800"/>
              <a:t> bits each</a:t>
            </a:r>
          </a:p>
        </p:txBody>
      </p:sp>
      <p:sp>
        <p:nvSpPr>
          <p:cNvPr id="48144" name="TextBox 235"/>
          <p:cNvSpPr txBox="1">
            <a:spLocks noChangeArrowheads="1"/>
          </p:cNvSpPr>
          <p:nvPr/>
        </p:nvSpPr>
        <p:spPr bwMode="auto">
          <a:xfrm>
            <a:off x="1803191" y="5456238"/>
            <a:ext cx="1479892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lnSpc>
                <a:spcPts val="1800"/>
              </a:lnSpc>
            </a:pPr>
            <a:r>
              <a:rPr lang="en-US" altLang="en-US" sz="1800"/>
              <a:t>packet</a:t>
            </a:r>
          </a:p>
          <a:p>
            <a:pPr algn="r">
              <a:lnSpc>
                <a:spcPts val="1800"/>
              </a:lnSpc>
            </a:pPr>
            <a:r>
              <a:rPr lang="en-US" altLang="en-US" sz="1800"/>
              <a:t>transmission</a:t>
            </a:r>
          </a:p>
          <a:p>
            <a:pPr algn="r">
              <a:lnSpc>
                <a:spcPts val="1800"/>
              </a:lnSpc>
            </a:pPr>
            <a:r>
              <a:rPr lang="en-US" altLang="en-US" sz="1800"/>
              <a:t>delay</a:t>
            </a:r>
          </a:p>
        </p:txBody>
      </p:sp>
      <p:sp>
        <p:nvSpPr>
          <p:cNvPr id="48145" name="TextBox 237"/>
          <p:cNvSpPr txBox="1">
            <a:spLocks noChangeArrowheads="1"/>
          </p:cNvSpPr>
          <p:nvPr/>
        </p:nvSpPr>
        <p:spPr bwMode="auto">
          <a:xfrm>
            <a:off x="4037445" y="5453063"/>
            <a:ext cx="1710725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en-US" altLang="en-US" sz="1800"/>
              <a:t>time needed to</a:t>
            </a:r>
          </a:p>
          <a:p>
            <a:pPr algn="ctr">
              <a:lnSpc>
                <a:spcPts val="1800"/>
              </a:lnSpc>
            </a:pPr>
            <a:r>
              <a:rPr lang="en-US" altLang="en-US" sz="1800"/>
              <a:t>transmit </a:t>
            </a:r>
            <a:r>
              <a:rPr lang="en-US" altLang="en-US" sz="1800" i="1"/>
              <a:t>L</a:t>
            </a:r>
            <a:r>
              <a:rPr lang="en-US" altLang="en-US" sz="1800"/>
              <a:t>-bit</a:t>
            </a:r>
          </a:p>
          <a:p>
            <a:pPr algn="ctr">
              <a:lnSpc>
                <a:spcPts val="1800"/>
              </a:lnSpc>
            </a:pPr>
            <a:r>
              <a:rPr lang="en-US" altLang="en-US" sz="1800"/>
              <a:t>packet into link</a:t>
            </a:r>
          </a:p>
        </p:txBody>
      </p:sp>
      <p:sp>
        <p:nvSpPr>
          <p:cNvPr id="48146" name="TextBox 4"/>
          <p:cNvSpPr txBox="1">
            <a:spLocks noChangeArrowheads="1"/>
          </p:cNvSpPr>
          <p:nvPr/>
        </p:nvSpPr>
        <p:spPr bwMode="auto">
          <a:xfrm>
            <a:off x="6681392" y="5400675"/>
            <a:ext cx="174118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i="1"/>
              <a:t>L</a:t>
            </a:r>
            <a:r>
              <a:rPr lang="en-US" altLang="en-US"/>
              <a:t> (bits)</a:t>
            </a:r>
          </a:p>
          <a:p>
            <a:r>
              <a:rPr lang="en-US" altLang="en-US" i="1"/>
              <a:t>R</a:t>
            </a:r>
            <a:r>
              <a:rPr lang="en-US" altLang="en-US"/>
              <a:t> (bits/sec)</a:t>
            </a:r>
          </a:p>
        </p:txBody>
      </p:sp>
      <p:cxnSp>
        <p:nvCxnSpPr>
          <p:cNvPr id="48147" name="Straight Connector 9"/>
          <p:cNvCxnSpPr>
            <a:cxnSpLocks noChangeShapeType="1"/>
          </p:cNvCxnSpPr>
          <p:nvPr/>
        </p:nvCxnSpPr>
        <p:spPr bwMode="auto">
          <a:xfrm>
            <a:off x="6775979" y="5819775"/>
            <a:ext cx="13913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148" name="TextBox 10"/>
          <p:cNvSpPr txBox="1">
            <a:spLocks noChangeArrowheads="1"/>
          </p:cNvSpPr>
          <p:nvPr/>
        </p:nvSpPr>
        <p:spPr bwMode="auto">
          <a:xfrm>
            <a:off x="3498057" y="5586413"/>
            <a:ext cx="3642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/>
              <a:t>=</a:t>
            </a:r>
          </a:p>
        </p:txBody>
      </p:sp>
      <p:sp>
        <p:nvSpPr>
          <p:cNvPr id="48149" name="TextBox 245"/>
          <p:cNvSpPr txBox="1">
            <a:spLocks noChangeArrowheads="1"/>
          </p:cNvSpPr>
          <p:nvPr/>
        </p:nvSpPr>
        <p:spPr bwMode="auto">
          <a:xfrm>
            <a:off x="6034750" y="5602288"/>
            <a:ext cx="3642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/>
              <a:t>=</a:t>
            </a:r>
          </a:p>
        </p:txBody>
      </p:sp>
      <p:sp>
        <p:nvSpPr>
          <p:cNvPr id="48150" name="Rectangle 11"/>
          <p:cNvSpPr>
            <a:spLocks noChangeArrowheads="1"/>
          </p:cNvSpPr>
          <p:nvPr/>
        </p:nvSpPr>
        <p:spPr bwMode="auto">
          <a:xfrm>
            <a:off x="1202135" y="5322888"/>
            <a:ext cx="7881805" cy="1001712"/>
          </a:xfrm>
          <a:prstGeom prst="rect">
            <a:avLst/>
          </a:prstGeom>
          <a:noFill/>
          <a:ln w="1905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815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73424C69-4F8E-470B-A812-9685A6C4E45A}" type="slidenum">
              <a:rPr lang="en-US" altLang="en-US" sz="1200">
                <a:latin typeface="Tahoma" pitchFamily="34" charset="0"/>
              </a:rPr>
              <a:pPr/>
              <a:t>23</a:t>
            </a:fld>
            <a:endParaRPr lang="en-US" altLang="en-US" sz="1200">
              <a:latin typeface="Tahoma" pitchFamily="34" charset="0"/>
            </a:endParaRPr>
          </a:p>
        </p:txBody>
      </p:sp>
      <p:sp>
        <p:nvSpPr>
          <p:cNvPr id="48152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697763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pic>
        <p:nvPicPr>
          <p:cNvPr id="49154" name="Picture 1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289" y="947738"/>
            <a:ext cx="3389709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27977" y="296864"/>
            <a:ext cx="8420100" cy="879475"/>
          </a:xfrm>
        </p:spPr>
        <p:txBody>
          <a:bodyPr/>
          <a:lstStyle/>
          <a:p>
            <a:pPr eaLnBrk="1" hangingPunct="1"/>
            <a:r>
              <a:rPr lang="en-US" altLang="en-US" sz="4000" dirty="0">
                <a:ea typeface="ＭＳ Ｐゴシック" pitchFamily="34" charset="-128"/>
              </a:rPr>
              <a:t>Physical media</a:t>
            </a:r>
            <a:endParaRPr lang="en-US" altLang="en-US" dirty="0">
              <a:ea typeface="ＭＳ Ｐゴシック" pitchFamily="34" charset="-128"/>
            </a:endParaRPr>
          </a:p>
        </p:txBody>
      </p:sp>
      <p:sp>
        <p:nvSpPr>
          <p:cNvPr id="4915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77851" y="1482725"/>
            <a:ext cx="4682993" cy="4648200"/>
          </a:xfrm>
        </p:spPr>
        <p:txBody>
          <a:bodyPr/>
          <a:lstStyle/>
          <a:p>
            <a:pPr marL="287338" indent="-287338" eaLnBrk="1" hangingPunct="1"/>
            <a:r>
              <a:rPr lang="en-US" altLang="en-US" sz="2400" dirty="0">
                <a:solidFill>
                  <a:srgbClr val="CC0000"/>
                </a:solidFill>
                <a:ea typeface="ＭＳ Ｐゴシック" pitchFamily="34" charset="-128"/>
              </a:rPr>
              <a:t>bit:</a:t>
            </a:r>
            <a:r>
              <a:rPr lang="en-US" altLang="en-US" sz="24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en-US" sz="2400" dirty="0">
                <a:ea typeface="ＭＳ Ｐゴシック" pitchFamily="34" charset="-128"/>
              </a:rPr>
              <a:t>propagates between</a:t>
            </a:r>
            <a:br>
              <a:rPr lang="en-US" altLang="en-US" sz="2400" dirty="0">
                <a:ea typeface="ＭＳ Ｐゴシック" pitchFamily="34" charset="-128"/>
              </a:rPr>
            </a:br>
            <a:r>
              <a:rPr lang="en-US" altLang="en-US" sz="2400" dirty="0">
                <a:ea typeface="ＭＳ Ｐゴシック" pitchFamily="34" charset="-128"/>
              </a:rPr>
              <a:t>transmitter/receiver pairs</a:t>
            </a:r>
            <a:endParaRPr lang="en-US" altLang="en-US" sz="2400" dirty="0">
              <a:solidFill>
                <a:srgbClr val="FF0000"/>
              </a:solidFill>
              <a:ea typeface="ＭＳ Ｐゴシック" pitchFamily="34" charset="-128"/>
            </a:endParaRPr>
          </a:p>
          <a:p>
            <a:pPr marL="287338" indent="-287338" eaLnBrk="1" hangingPunct="1"/>
            <a:r>
              <a:rPr lang="en-US" altLang="en-US" sz="2400" dirty="0">
                <a:solidFill>
                  <a:srgbClr val="CC0000"/>
                </a:solidFill>
                <a:ea typeface="ＭＳ Ｐゴシック" pitchFamily="34" charset="-128"/>
              </a:rPr>
              <a:t>physical link:</a:t>
            </a:r>
            <a:r>
              <a:rPr lang="en-US" altLang="en-US" sz="2400" dirty="0">
                <a:ea typeface="ＭＳ Ｐゴシック" pitchFamily="34" charset="-128"/>
              </a:rPr>
              <a:t> what lies between transmitter &amp; receiver</a:t>
            </a:r>
          </a:p>
          <a:p>
            <a:pPr marL="287338" indent="-287338" eaLnBrk="1" hangingPunct="1"/>
            <a:r>
              <a:rPr lang="en-US" altLang="en-US" sz="2400" dirty="0">
                <a:solidFill>
                  <a:srgbClr val="CC0000"/>
                </a:solidFill>
                <a:ea typeface="ＭＳ Ｐゴシック" pitchFamily="34" charset="-128"/>
              </a:rPr>
              <a:t>guided media: </a:t>
            </a:r>
          </a:p>
          <a:p>
            <a:pPr marL="682625" lvl="1" indent="-225425" eaLnBrk="1" hangingPunct="1"/>
            <a:r>
              <a:rPr lang="en-US" altLang="en-US" dirty="0">
                <a:ea typeface="Arial" pitchFamily="34" charset="0"/>
              </a:rPr>
              <a:t>signals propagate in solid media: copper, fiber, coax</a:t>
            </a:r>
          </a:p>
          <a:p>
            <a:pPr marL="287338" indent="-287338" eaLnBrk="1" hangingPunct="1"/>
            <a:r>
              <a:rPr lang="en-US" altLang="en-US" sz="2400" dirty="0">
                <a:solidFill>
                  <a:srgbClr val="CC0000"/>
                </a:solidFill>
                <a:ea typeface="ＭＳ Ｐゴシック" pitchFamily="34" charset="-128"/>
              </a:rPr>
              <a:t>unguided media:</a:t>
            </a:r>
            <a:r>
              <a:rPr lang="en-US" altLang="en-US" sz="2400" dirty="0">
                <a:ea typeface="ＭＳ Ｐゴシック" pitchFamily="34" charset="-128"/>
              </a:rPr>
              <a:t> </a:t>
            </a:r>
          </a:p>
          <a:p>
            <a:pPr marL="682625" lvl="1" indent="-225425" eaLnBrk="1" hangingPunct="1"/>
            <a:r>
              <a:rPr lang="en-US" altLang="en-US" dirty="0">
                <a:ea typeface="Arial" pitchFamily="34" charset="0"/>
              </a:rPr>
              <a:t>signals propagate freely, e.g., radio</a:t>
            </a:r>
          </a:p>
        </p:txBody>
      </p:sp>
      <p:sp>
        <p:nvSpPr>
          <p:cNvPr id="6246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64031" y="2111375"/>
            <a:ext cx="4127500" cy="3346450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sz="2400" i="1" dirty="0">
                <a:solidFill>
                  <a:srgbClr val="CC0000"/>
                </a:solidFill>
              </a:rPr>
              <a:t>twisted pair (TP</a:t>
            </a:r>
            <a:r>
              <a:rPr lang="en-US" sz="2400" i="1" dirty="0">
                <a:solidFill>
                  <a:srgbClr val="FF0000"/>
                </a:solidFill>
              </a:rPr>
              <a:t>)</a:t>
            </a:r>
            <a:endParaRPr lang="en-US" sz="2400" i="1" dirty="0"/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/>
              <a:t>two insulated copper wires</a:t>
            </a:r>
          </a:p>
          <a:p>
            <a:pPr marL="682625" lvl="1" indent="-231775" eaLnBrk="1" hangingPunct="1">
              <a:buSzPct val="100000"/>
              <a:buFont typeface="Arial"/>
              <a:buChar char="•"/>
              <a:defRPr/>
            </a:pPr>
            <a:r>
              <a:rPr lang="en-US" sz="2000" dirty="0"/>
              <a:t>Category 5 (Cat. 5): 100 Mbps, 1 Gbps Ethernet</a:t>
            </a:r>
          </a:p>
          <a:p>
            <a:pPr marL="682625" lvl="1" indent="-231775" eaLnBrk="1" hangingPunct="1">
              <a:buSzPct val="100000"/>
              <a:buFont typeface="Arial"/>
              <a:buChar char="•"/>
              <a:defRPr/>
            </a:pPr>
            <a:r>
              <a:rPr lang="en-US" sz="2000" dirty="0"/>
              <a:t>Category 6 (Cat. 6): 10Gbps</a:t>
            </a:r>
          </a:p>
        </p:txBody>
      </p:sp>
      <p:pic>
        <p:nvPicPr>
          <p:cNvPr id="4915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573" y="4187825"/>
            <a:ext cx="2466181" cy="170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4BAB255E-4A61-4B94-BD76-0385E3F322C3}" type="slidenum">
              <a:rPr lang="en-US" altLang="en-US" sz="1200">
                <a:latin typeface="Tahoma" pitchFamily="34" charset="0"/>
              </a:rPr>
              <a:pPr/>
              <a:t>24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620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pic>
        <p:nvPicPr>
          <p:cNvPr id="51202" name="Picture 6" descr="f-pi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196" y="4899025"/>
            <a:ext cx="2569369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3" name="Picture 12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159" y="935038"/>
            <a:ext cx="54465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30199" y="257087"/>
            <a:ext cx="9080500" cy="879475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ea typeface="ＭＳ Ｐゴシック" pitchFamily="34" charset="-128"/>
              </a:rPr>
              <a:t>Physical media: </a:t>
            </a:r>
            <a:r>
              <a:rPr lang="en-US" altLang="en-US" sz="3600" dirty="0">
                <a:solidFill>
                  <a:srgbClr val="0054FD"/>
                </a:solidFill>
                <a:ea typeface="ＭＳ Ｐゴシック" pitchFamily="34" charset="-128"/>
              </a:rPr>
              <a:t>coax, fiber</a:t>
            </a:r>
            <a:endParaRPr lang="en-US" altLang="en-US" dirty="0">
              <a:solidFill>
                <a:srgbClr val="0054FD"/>
              </a:solidFill>
              <a:ea typeface="ＭＳ Ｐゴシック" pitchFamily="34" charset="-128"/>
            </a:endParaRPr>
          </a:p>
        </p:txBody>
      </p:sp>
      <p:sp>
        <p:nvSpPr>
          <p:cNvPr id="6451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77850" y="1371601"/>
            <a:ext cx="4292600" cy="4327525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</a:rPr>
              <a:t>coaxial cable:</a:t>
            </a:r>
            <a:endParaRPr lang="en-US" sz="2400" i="1" dirty="0">
              <a:solidFill>
                <a:srgbClr val="CC0000"/>
              </a:solidFill>
            </a:endParaRP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/>
              <a:t>two concentric copper conductors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/>
              <a:t>bidirectional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/>
              <a:t>broadband:</a:t>
            </a:r>
          </a:p>
          <a:p>
            <a:pPr marL="682625" lvl="1" indent="-225425" eaLnBrk="1" hangingPunct="1">
              <a:buFont typeface="Arial"/>
              <a:buChar char="•"/>
              <a:defRPr/>
            </a:pPr>
            <a:r>
              <a:rPr lang="en-US" sz="2000" dirty="0"/>
              <a:t>multiple channels on cable</a:t>
            </a:r>
          </a:p>
          <a:p>
            <a:pPr marL="682625" lvl="1" indent="-225425" eaLnBrk="1" hangingPunct="1">
              <a:buFont typeface="Arial"/>
              <a:buChar char="•"/>
              <a:defRPr/>
            </a:pPr>
            <a:r>
              <a:rPr lang="en-US" sz="2000" dirty="0"/>
              <a:t>HFC</a:t>
            </a:r>
          </a:p>
        </p:txBody>
      </p:sp>
      <p:pic>
        <p:nvPicPr>
          <p:cNvPr id="51206" name="Picture 4" descr="coax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67" y="4398965"/>
            <a:ext cx="2710392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9" name="Rectangle 5"/>
          <p:cNvSpPr>
            <a:spLocks noChangeArrowheads="1"/>
          </p:cNvSpPr>
          <p:nvPr/>
        </p:nvSpPr>
        <p:spPr bwMode="auto">
          <a:xfrm>
            <a:off x="5056188" y="1317626"/>
            <a:ext cx="458324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682625" indent="-225425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None/>
            </a:pPr>
            <a:r>
              <a:rPr lang="en-US" altLang="en-US" sz="2800" i="1" dirty="0">
                <a:solidFill>
                  <a:srgbClr val="CC0000"/>
                </a:solidFill>
                <a:latin typeface="Gill Sans MT" pitchFamily="34" charset="0"/>
              </a:rPr>
              <a:t>fiber optic cable:</a:t>
            </a:r>
            <a:endParaRPr lang="en-US" altLang="en-US" i="1" dirty="0">
              <a:solidFill>
                <a:srgbClr val="CC0000"/>
              </a:solidFill>
              <a:latin typeface="Gill Sans MT" pitchFamily="34" charset="0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dirty="0">
                <a:latin typeface="Gill Sans MT" pitchFamily="34" charset="0"/>
              </a:rPr>
              <a:t>glass fiber carrying light pulses, each pulse a bit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dirty="0">
                <a:latin typeface="Gill Sans MT" pitchFamily="34" charset="0"/>
              </a:rPr>
              <a:t>high-speed operation: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itchFamily="34" charset="0"/>
              <a:buChar char="•"/>
            </a:pPr>
            <a:r>
              <a:rPr lang="en-US" altLang="en-US" sz="2000" dirty="0">
                <a:latin typeface="Gill Sans MT" pitchFamily="34" charset="0"/>
              </a:rPr>
              <a:t>high-speed point-to-point transmission (e.g., 10</a:t>
            </a:r>
            <a:r>
              <a:rPr lang="ja-JP" altLang="en-US" sz="2000">
                <a:latin typeface="Gill Sans MT" pitchFamily="34" charset="0"/>
              </a:rPr>
              <a:t>’</a:t>
            </a:r>
            <a:r>
              <a:rPr lang="en-US" altLang="ja-JP" sz="2000" dirty="0">
                <a:latin typeface="Gill Sans MT" pitchFamily="34" charset="0"/>
              </a:rPr>
              <a:t>s-100</a:t>
            </a:r>
            <a:r>
              <a:rPr lang="ja-JP" altLang="en-US" sz="2000">
                <a:latin typeface="Gill Sans MT" pitchFamily="34" charset="0"/>
              </a:rPr>
              <a:t>’</a:t>
            </a:r>
            <a:r>
              <a:rPr lang="en-US" altLang="ja-JP" sz="2000" dirty="0">
                <a:latin typeface="Gill Sans MT" pitchFamily="34" charset="0"/>
              </a:rPr>
              <a:t>s Gbps transmission rate)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dirty="0">
                <a:latin typeface="Gill Sans MT" pitchFamily="34" charset="0"/>
              </a:rPr>
              <a:t>low error rate: 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itchFamily="34" charset="0"/>
              <a:buChar char="•"/>
            </a:pPr>
            <a:r>
              <a:rPr lang="en-US" altLang="en-US" sz="2000" dirty="0">
                <a:latin typeface="Gill Sans MT" pitchFamily="34" charset="0"/>
              </a:rPr>
              <a:t>repeaters spaced far apart 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itchFamily="34" charset="0"/>
              <a:buChar char="•"/>
            </a:pPr>
            <a:r>
              <a:rPr lang="en-US" altLang="en-US" sz="2000" dirty="0">
                <a:latin typeface="Gill Sans MT" pitchFamily="34" charset="0"/>
              </a:rPr>
              <a:t>immune to electromagnetic noise</a:t>
            </a:r>
          </a:p>
        </p:txBody>
      </p:sp>
      <p:sp>
        <p:nvSpPr>
          <p:cNvPr id="5120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29E60EC9-845A-4FC4-84C2-B3B520765D55}" type="slidenum">
              <a:rPr lang="en-US" altLang="en-US" sz="1200">
                <a:latin typeface="Tahoma" pitchFamily="34" charset="0"/>
              </a:rPr>
              <a:pPr/>
              <a:t>25</a:t>
            </a:fld>
            <a:endParaRPr lang="en-US" altLang="en-US" sz="1200">
              <a:latin typeface="Tahoma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513711-6674-9D72-BE3B-E1FEC478C084}"/>
              </a:ext>
            </a:extLst>
          </p:cNvPr>
          <p:cNvSpPr txBox="1"/>
          <p:nvPr/>
        </p:nvSpPr>
        <p:spPr>
          <a:xfrm>
            <a:off x="619526" y="5756188"/>
            <a:ext cx="49521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>
                <a:hlinkClick r:id="rId6"/>
              </a:rPr>
              <a:t>https://www.youtube.com/watch?v=jZOg39v73c4</a:t>
            </a:r>
            <a:endParaRPr lang="en-KR" dirty="0"/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734875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pic>
        <p:nvPicPr>
          <p:cNvPr id="53250" name="Picture 1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103" y="833279"/>
            <a:ext cx="44559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30200" y="42863"/>
            <a:ext cx="9080500" cy="1143000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ea typeface="ＭＳ Ｐゴシック" pitchFamily="34" charset="-128"/>
              </a:rPr>
              <a:t>Physical media: </a:t>
            </a:r>
            <a:r>
              <a:rPr lang="en-US" altLang="en-US" sz="3600" dirty="0">
                <a:solidFill>
                  <a:srgbClr val="0054FD"/>
                </a:solidFill>
                <a:ea typeface="ＭＳ Ｐゴシック" pitchFamily="34" charset="-128"/>
              </a:rPr>
              <a:t>radio</a:t>
            </a:r>
            <a:endParaRPr lang="en-US" altLang="en-US" dirty="0">
              <a:solidFill>
                <a:srgbClr val="0054FD"/>
              </a:solidFill>
              <a:ea typeface="ＭＳ Ｐゴシック" pitchFamily="34" charset="-128"/>
            </a:endParaRPr>
          </a:p>
        </p:txBody>
      </p:sp>
      <p:sp>
        <p:nvSpPr>
          <p:cNvPr id="5325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77850" y="1371600"/>
            <a:ext cx="4292600" cy="4876800"/>
          </a:xfrm>
        </p:spPr>
        <p:txBody>
          <a:bodyPr/>
          <a:lstStyle/>
          <a:p>
            <a:pPr marL="287338" indent="-287338" eaLnBrk="1" hangingPunct="1"/>
            <a:r>
              <a:rPr lang="en-US" altLang="en-US" sz="2400" dirty="0">
                <a:ea typeface="ＭＳ Ｐゴシック" pitchFamily="34" charset="-128"/>
              </a:rPr>
              <a:t>signal carried in electromagnetic spectrum</a:t>
            </a:r>
          </a:p>
          <a:p>
            <a:pPr marL="287338" indent="-287338" eaLnBrk="1" hangingPunct="1"/>
            <a:r>
              <a:rPr lang="en-US" altLang="en-US" sz="2400" dirty="0">
                <a:ea typeface="ＭＳ Ｐゴシック" pitchFamily="34" charset="-128"/>
              </a:rPr>
              <a:t>no physical </a:t>
            </a:r>
            <a:r>
              <a:rPr lang="ja-JP" altLang="en-US" sz="2400" dirty="0">
                <a:ea typeface="ＭＳ Ｐゴシック" pitchFamily="34" charset="-128"/>
              </a:rPr>
              <a:t>“</a:t>
            </a:r>
            <a:r>
              <a:rPr lang="en-US" altLang="ja-JP" sz="2400" dirty="0">
                <a:ea typeface="ＭＳ Ｐゴシック" pitchFamily="34" charset="-128"/>
              </a:rPr>
              <a:t>wire</a:t>
            </a:r>
            <a:r>
              <a:rPr lang="ja-JP" altLang="en-US" sz="2400" dirty="0">
                <a:ea typeface="ＭＳ Ｐゴシック" pitchFamily="34" charset="-128"/>
              </a:rPr>
              <a:t>”</a:t>
            </a:r>
            <a:endParaRPr lang="en-US" altLang="ja-JP" sz="2400" dirty="0">
              <a:ea typeface="ＭＳ Ｐゴシック" pitchFamily="34" charset="-128"/>
            </a:endParaRPr>
          </a:p>
          <a:p>
            <a:pPr marL="287338" indent="-287338" eaLnBrk="1" hangingPunct="1"/>
            <a:r>
              <a:rPr lang="en-US" altLang="en-US" sz="2400" dirty="0">
                <a:ea typeface="ＭＳ Ｐゴシック" pitchFamily="34" charset="-128"/>
              </a:rPr>
              <a:t>bidirectional</a:t>
            </a:r>
          </a:p>
          <a:p>
            <a:pPr marL="287338" indent="-287338" eaLnBrk="1" hangingPunct="1"/>
            <a:r>
              <a:rPr lang="en-US" altLang="en-US" sz="2400" dirty="0">
                <a:ea typeface="ＭＳ Ｐゴシック" pitchFamily="34" charset="-128"/>
              </a:rPr>
              <a:t>propagation environment effects:</a:t>
            </a:r>
          </a:p>
          <a:p>
            <a:pPr marL="682625" lvl="1" indent="-225425" eaLnBrk="1" hangingPunct="1"/>
            <a:r>
              <a:rPr lang="en-US" altLang="en-US" sz="2400" dirty="0">
                <a:solidFill>
                  <a:srgbClr val="0054FD"/>
                </a:solidFill>
                <a:ea typeface="Arial" pitchFamily="34" charset="0"/>
              </a:rPr>
              <a:t>reflection </a:t>
            </a:r>
          </a:p>
          <a:p>
            <a:pPr marL="682625" lvl="1" indent="-225425" eaLnBrk="1" hangingPunct="1"/>
            <a:r>
              <a:rPr lang="en-US" altLang="en-US" sz="2400" dirty="0">
                <a:solidFill>
                  <a:srgbClr val="0054FD"/>
                </a:solidFill>
                <a:ea typeface="Arial" pitchFamily="34" charset="0"/>
              </a:rPr>
              <a:t>obstruction by objects</a:t>
            </a:r>
          </a:p>
          <a:p>
            <a:pPr marL="682625" lvl="1" indent="-225425" eaLnBrk="1" hangingPunct="1"/>
            <a:r>
              <a:rPr lang="en-US" altLang="en-US" sz="2400" dirty="0">
                <a:solidFill>
                  <a:srgbClr val="0054FD"/>
                </a:solidFill>
                <a:ea typeface="Arial" pitchFamily="34" charset="0"/>
              </a:rPr>
              <a:t>interference</a:t>
            </a:r>
          </a:p>
        </p:txBody>
      </p:sp>
      <p:sp>
        <p:nvSpPr>
          <p:cNvPr id="66565" name="Rectangle 4"/>
          <p:cNvSpPr>
            <a:spLocks noChangeArrowheads="1"/>
          </p:cNvSpPr>
          <p:nvPr/>
        </p:nvSpPr>
        <p:spPr bwMode="auto">
          <a:xfrm>
            <a:off x="5076825" y="1238251"/>
            <a:ext cx="482917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0"/>
              <a:buNone/>
              <a:defRPr/>
            </a:pPr>
            <a:r>
              <a:rPr lang="en-US" sz="2800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radio link types:</a:t>
            </a:r>
            <a:endParaRPr lang="en-US" i="1" dirty="0">
              <a:solidFill>
                <a:srgbClr val="CC0000"/>
              </a:solidFill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terrestrial  microwave</a:t>
            </a:r>
          </a:p>
          <a:p>
            <a:pPr marL="682625" lvl="1" indent="-22542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e.g. up to 45 Mbps channels</a:t>
            </a: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LAN</a:t>
            </a: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 (e.g., WiFi)</a:t>
            </a:r>
          </a:p>
          <a:p>
            <a:pPr marL="682625" lvl="1" indent="-22542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54 Mbps</a:t>
            </a: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wide-area</a:t>
            </a: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 (e.g., cellular)</a:t>
            </a:r>
          </a:p>
          <a:p>
            <a:pPr marL="682625" lvl="1" indent="-22542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4G cellular: ~ 10 Mbps</a:t>
            </a: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satellite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Kbps to 45Mbps channel (or multiple smaller channels)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270 msec end-end delay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geosynchronous versus low altitude</a:t>
            </a:r>
          </a:p>
        </p:txBody>
      </p:sp>
      <p:sp>
        <p:nvSpPr>
          <p:cNvPr id="5325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035BBDB4-02D1-491E-9026-1611A83A28EC}" type="slidenum">
              <a:rPr lang="en-US" altLang="en-US" sz="1200">
                <a:latin typeface="Tahoma" pitchFamily="34" charset="0"/>
              </a:rPr>
              <a:pPr/>
              <a:t>26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975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Footer Placeholder 6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 dirty="0">
                <a:latin typeface="Tahoma" pitchFamily="34" charset="0"/>
              </a:rPr>
              <a:t>Introduction</a:t>
            </a:r>
          </a:p>
        </p:txBody>
      </p:sp>
      <p:pic>
        <p:nvPicPr>
          <p:cNvPr id="55298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019" y="1046639"/>
            <a:ext cx="49512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itchFamily="34" charset="-128"/>
              </a:rPr>
              <a:t>Chapter 1: roadmap</a:t>
            </a:r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91105" y="1406525"/>
            <a:ext cx="8891323" cy="4648200"/>
          </a:xfrm>
        </p:spPr>
        <p:txBody>
          <a:bodyPr/>
          <a:lstStyle/>
          <a:p>
            <a:pPr lvl="1">
              <a:lnSpc>
                <a:spcPct val="105000"/>
              </a:lnSpc>
              <a:spcBef>
                <a:spcPct val="5000"/>
              </a:spcBef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1.1 </a:t>
            </a:r>
            <a:r>
              <a:rPr lang="en-US" altLang="en-US" dirty="0">
                <a:solidFill>
                  <a:srgbClr val="000099"/>
                </a:solidFill>
                <a:ea typeface="Arial" pitchFamily="34" charset="0"/>
              </a:rPr>
              <a:t>what is the computer network and Internet?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1.2</a:t>
            </a:r>
            <a:r>
              <a:rPr lang="en-US" altLang="en-US" sz="2800" dirty="0">
                <a:ea typeface="Arial" pitchFamily="34" charset="0"/>
              </a:rPr>
              <a:t> network edge</a:t>
            </a:r>
          </a:p>
          <a:p>
            <a:pPr lvl="2" eaLnBrk="1" hangingPunct="1">
              <a:lnSpc>
                <a:spcPct val="105000"/>
              </a:lnSpc>
              <a:spcBef>
                <a:spcPct val="5000"/>
              </a:spcBef>
              <a:buClr>
                <a:srgbClr val="000099"/>
              </a:buClr>
            </a:pPr>
            <a:r>
              <a:rPr lang="en-US" altLang="en-US" sz="2400" dirty="0">
                <a:latin typeface="Gill Sans MT" pitchFamily="34" charset="0"/>
                <a:ea typeface="Arial" pitchFamily="34" charset="0"/>
              </a:rPr>
              <a:t>end systems, access networks, links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lang="en-US" altLang="en-US" sz="2800" dirty="0">
                <a:solidFill>
                  <a:srgbClr val="CC0000"/>
                </a:solidFill>
                <a:ea typeface="Arial" pitchFamily="34" charset="0"/>
              </a:rPr>
              <a:t>1.3 network core</a:t>
            </a:r>
          </a:p>
          <a:p>
            <a:pPr lvl="2" eaLnBrk="1" hangingPunct="1">
              <a:lnSpc>
                <a:spcPct val="105000"/>
              </a:lnSpc>
              <a:spcBef>
                <a:spcPct val="5000"/>
              </a:spcBef>
              <a:buClr>
                <a:srgbClr val="000099"/>
              </a:buClr>
            </a:pPr>
            <a:r>
              <a:rPr lang="en-US" altLang="en-US" sz="2400" dirty="0">
                <a:solidFill>
                  <a:srgbClr val="CC0000"/>
                </a:solidFill>
                <a:latin typeface="Gill Sans MT" pitchFamily="34" charset="0"/>
                <a:ea typeface="Arial" pitchFamily="34" charset="0"/>
              </a:rPr>
              <a:t>packet switching, circuit switching, network structure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1.4 network classification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1.5 </a:t>
            </a:r>
            <a:r>
              <a:rPr lang="en-US" altLang="en-US" sz="2800" dirty="0">
                <a:ea typeface="Arial" pitchFamily="34" charset="0"/>
              </a:rPr>
              <a:t>delay, loss, throughput in networks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1.6</a:t>
            </a:r>
            <a:r>
              <a:rPr lang="en-US" altLang="en-US" sz="2800" dirty="0">
                <a:ea typeface="Arial" pitchFamily="34" charset="0"/>
              </a:rPr>
              <a:t> protocol layers, service models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1.7</a:t>
            </a:r>
            <a:r>
              <a:rPr lang="en-US" altLang="en-US" sz="2800" dirty="0">
                <a:ea typeface="Arial" pitchFamily="34" charset="0"/>
              </a:rPr>
              <a:t> networks under attack: security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1.8</a:t>
            </a:r>
            <a:r>
              <a:rPr lang="en-US" altLang="en-US" sz="2800" dirty="0">
                <a:ea typeface="Arial" pitchFamily="34" charset="0"/>
              </a:rPr>
              <a:t> history</a:t>
            </a:r>
          </a:p>
          <a:p>
            <a:pPr eaLnBrk="1" hangingPunct="1"/>
            <a:endParaRPr lang="en-US" altLang="en-US" dirty="0">
              <a:ea typeface="ＭＳ Ｐゴシック" pitchFamily="34" charset="-128"/>
            </a:endParaRPr>
          </a:p>
        </p:txBody>
      </p:sp>
      <p:sp>
        <p:nvSpPr>
          <p:cNvPr id="5530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79D03883-6BDF-4DAE-87D8-2DB49EFF9A0B}" type="slidenum">
              <a:rPr lang="en-US" altLang="en-US" sz="1200">
                <a:latin typeface="Tahoma" pitchFamily="34" charset="0"/>
              </a:rPr>
              <a:pPr/>
              <a:t>27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459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ChangeArrowheads="1"/>
          </p:cNvSpPr>
          <p:nvPr>
            <p:ph type="title"/>
          </p:nvPr>
        </p:nvSpPr>
        <p:spPr>
          <a:xfrm>
            <a:off x="1554692" y="274638"/>
            <a:ext cx="8124296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>
                <a:solidFill>
                  <a:schemeClr val="tx2">
                    <a:satMod val="130000"/>
                  </a:schemeClr>
                </a:solidFill>
              </a:rPr>
              <a:t>The Network Core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77850" y="1600200"/>
            <a:ext cx="4540250" cy="4648200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How to send data over the network?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</a:rPr>
              <a:t>Packet switching:</a:t>
            </a:r>
            <a:r>
              <a:rPr lang="en-US" altLang="en-US" dirty="0"/>
              <a:t> hosts break application-layer messages into packets </a:t>
            </a:r>
            <a:endParaRPr lang="en-US" altLang="en-US" sz="2000" dirty="0"/>
          </a:p>
          <a:p>
            <a:pPr lvl="1" eaLnBrk="1" hangingPunct="1"/>
            <a:r>
              <a:rPr lang="en-US" altLang="en-US" dirty="0">
                <a:solidFill>
                  <a:srgbClr val="FF0000"/>
                </a:solidFill>
              </a:rPr>
              <a:t>Circuit switching:</a:t>
            </a:r>
            <a:r>
              <a:rPr lang="en-US" altLang="en-US" dirty="0"/>
              <a:t> provides each channel (circuit) for each call (data sending): telephone networks.</a:t>
            </a:r>
          </a:p>
        </p:txBody>
      </p:sp>
      <p:sp>
        <p:nvSpPr>
          <p:cNvPr id="21508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400">
                <a:latin typeface="Arial" pitchFamily="34" charset="0"/>
              </a:rPr>
              <a:t>1-</a:t>
            </a:r>
            <a:fld id="{20EB8F8E-2AA7-4416-885F-D4A7FBE971DF}" type="slidenum">
              <a:rPr lang="en-US" altLang="en-US" sz="1400" smtClean="0">
                <a:latin typeface="Arial" pitchFamily="34" charset="0"/>
              </a:rPr>
              <a:pPr/>
              <a:t>28</a:t>
            </a:fld>
            <a:endParaRPr lang="en-US" altLang="en-US" sz="1400">
              <a:latin typeface="Arial" pitchFamily="34" charset="0"/>
            </a:endParaRPr>
          </a:p>
        </p:txBody>
      </p:sp>
      <p:sp>
        <p:nvSpPr>
          <p:cNvPr id="21509" name="Freeform 708"/>
          <p:cNvSpPr>
            <a:spLocks/>
          </p:cNvSpPr>
          <p:nvPr/>
        </p:nvSpPr>
        <p:spPr bwMode="auto">
          <a:xfrm>
            <a:off x="7333191" y="2193926"/>
            <a:ext cx="1948525" cy="1674813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0" name="Freeform 709"/>
          <p:cNvSpPr>
            <a:spLocks/>
          </p:cNvSpPr>
          <p:nvPr/>
        </p:nvSpPr>
        <p:spPr bwMode="auto">
          <a:xfrm>
            <a:off x="5296958" y="2051050"/>
            <a:ext cx="2022475" cy="1589088"/>
          </a:xfrm>
          <a:custGeom>
            <a:avLst/>
            <a:gdLst>
              <a:gd name="T0" fmla="*/ 2147483647 w 1340"/>
              <a:gd name="T1" fmla="*/ 2147483647 h 1191"/>
              <a:gd name="T2" fmla="*/ 2147483647 w 1340"/>
              <a:gd name="T3" fmla="*/ 2147483647 h 1191"/>
              <a:gd name="T4" fmla="*/ 2147483647 w 1340"/>
              <a:gd name="T5" fmla="*/ 2147483647 h 1191"/>
              <a:gd name="T6" fmla="*/ 2147483647 w 1340"/>
              <a:gd name="T7" fmla="*/ 2147483647 h 1191"/>
              <a:gd name="T8" fmla="*/ 2147483647 w 1340"/>
              <a:gd name="T9" fmla="*/ 2147483647 h 1191"/>
              <a:gd name="T10" fmla="*/ 2147483647 w 1340"/>
              <a:gd name="T11" fmla="*/ 2147483647 h 1191"/>
              <a:gd name="T12" fmla="*/ 2147483647 w 1340"/>
              <a:gd name="T13" fmla="*/ 2147483647 h 1191"/>
              <a:gd name="T14" fmla="*/ 2147483647 w 1340"/>
              <a:gd name="T15" fmla="*/ 2147483647 h 1191"/>
              <a:gd name="T16" fmla="*/ 2147483647 w 1340"/>
              <a:gd name="T17" fmla="*/ 2147483647 h 1191"/>
              <a:gd name="T18" fmla="*/ 2147483647 w 1340"/>
              <a:gd name="T19" fmla="*/ 2147483647 h 1191"/>
              <a:gd name="T20" fmla="*/ 2147483647 w 1340"/>
              <a:gd name="T21" fmla="*/ 2147483647 h 1191"/>
              <a:gd name="T22" fmla="*/ 2147483647 w 1340"/>
              <a:gd name="T23" fmla="*/ 2147483647 h 119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340" h="1191">
                <a:moveTo>
                  <a:pt x="550" y="42"/>
                </a:moveTo>
                <a:cubicBezTo>
                  <a:pt x="437" y="4"/>
                  <a:pt x="164" y="0"/>
                  <a:pt x="82" y="60"/>
                </a:cubicBezTo>
                <a:cubicBezTo>
                  <a:pt x="0" y="120"/>
                  <a:pt x="67" y="292"/>
                  <a:pt x="58" y="402"/>
                </a:cubicBezTo>
                <a:cubicBezTo>
                  <a:pt x="49" y="512"/>
                  <a:pt x="19" y="642"/>
                  <a:pt x="28" y="720"/>
                </a:cubicBezTo>
                <a:cubicBezTo>
                  <a:pt x="37" y="798"/>
                  <a:pt x="27" y="844"/>
                  <a:pt x="112" y="870"/>
                </a:cubicBezTo>
                <a:cubicBezTo>
                  <a:pt x="197" y="896"/>
                  <a:pt x="450" y="833"/>
                  <a:pt x="538" y="876"/>
                </a:cubicBezTo>
                <a:cubicBezTo>
                  <a:pt x="626" y="919"/>
                  <a:pt x="524" y="1091"/>
                  <a:pt x="640" y="1128"/>
                </a:cubicBezTo>
                <a:cubicBezTo>
                  <a:pt x="756" y="1165"/>
                  <a:pt x="1128" y="1191"/>
                  <a:pt x="1234" y="1098"/>
                </a:cubicBezTo>
                <a:cubicBezTo>
                  <a:pt x="1340" y="1005"/>
                  <a:pt x="1281" y="696"/>
                  <a:pt x="1276" y="570"/>
                </a:cubicBezTo>
                <a:cubicBezTo>
                  <a:pt x="1271" y="444"/>
                  <a:pt x="1290" y="389"/>
                  <a:pt x="1204" y="342"/>
                </a:cubicBezTo>
                <a:cubicBezTo>
                  <a:pt x="1118" y="295"/>
                  <a:pt x="868" y="338"/>
                  <a:pt x="760" y="288"/>
                </a:cubicBezTo>
                <a:cubicBezTo>
                  <a:pt x="652" y="238"/>
                  <a:pt x="663" y="80"/>
                  <a:pt x="550" y="42"/>
                </a:cubicBezTo>
                <a:close/>
              </a:path>
            </a:pathLst>
          </a:cu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1" name="Freeform 710"/>
          <p:cNvSpPr>
            <a:spLocks/>
          </p:cNvSpPr>
          <p:nvPr/>
        </p:nvSpPr>
        <p:spPr bwMode="auto">
          <a:xfrm>
            <a:off x="5695950" y="3502026"/>
            <a:ext cx="3222890" cy="2219325"/>
          </a:xfrm>
          <a:custGeom>
            <a:avLst/>
            <a:gdLst>
              <a:gd name="T0" fmla="*/ 2147483647 w 2135"/>
              <a:gd name="T1" fmla="*/ 2147483647 h 1662"/>
              <a:gd name="T2" fmla="*/ 2147483647 w 2135"/>
              <a:gd name="T3" fmla="*/ 2147483647 h 1662"/>
              <a:gd name="T4" fmla="*/ 2147483647 w 2135"/>
              <a:gd name="T5" fmla="*/ 2147483647 h 1662"/>
              <a:gd name="T6" fmla="*/ 2147483647 w 2135"/>
              <a:gd name="T7" fmla="*/ 2147483647 h 1662"/>
              <a:gd name="T8" fmla="*/ 2147483647 w 2135"/>
              <a:gd name="T9" fmla="*/ 2147483647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147483647 w 2135"/>
              <a:gd name="T15" fmla="*/ 2147483647 h 1662"/>
              <a:gd name="T16" fmla="*/ 2147483647 w 2135"/>
              <a:gd name="T17" fmla="*/ 2147483647 h 1662"/>
              <a:gd name="T18" fmla="*/ 2147483647 w 2135"/>
              <a:gd name="T19" fmla="*/ 2147483647 h 1662"/>
              <a:gd name="T20" fmla="*/ 2147483647 w 2135"/>
              <a:gd name="T21" fmla="*/ 2147483647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1512" name="Group 711"/>
          <p:cNvGrpSpPr>
            <a:grpSpLocks/>
          </p:cNvGrpSpPr>
          <p:nvPr/>
        </p:nvGrpSpPr>
        <p:grpSpPr bwMode="auto">
          <a:xfrm>
            <a:off x="5424223" y="2185989"/>
            <a:ext cx="794544" cy="319087"/>
            <a:chOff x="3552" y="246"/>
            <a:chExt cx="527" cy="248"/>
          </a:xfrm>
        </p:grpSpPr>
        <p:graphicFrame>
          <p:nvGraphicFramePr>
            <p:cNvPr id="21742" name="Object 712"/>
            <p:cNvGraphicFramePr>
              <a:graphicFrameLocks noChangeAspect="1"/>
            </p:cNvGraphicFramePr>
            <p:nvPr/>
          </p:nvGraphicFramePr>
          <p:xfrm>
            <a:off x="3552" y="246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3" imgW="1307263" imgH="1084139" progId="MS_ClipArt_Gallery.2">
                    <p:embed/>
                  </p:oleObj>
                </mc:Choice>
                <mc:Fallback>
                  <p:oleObj name="Clip" r:id="rId3" imgW="1307263" imgH="1084139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46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743" name="Object 713"/>
            <p:cNvGraphicFramePr>
              <a:graphicFrameLocks noChangeAspect="1"/>
            </p:cNvGraphicFramePr>
            <p:nvPr/>
          </p:nvGraphicFramePr>
          <p:xfrm>
            <a:off x="3878" y="338"/>
            <a:ext cx="201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5" imgW="681706" imgH="480401" progId="MS_ClipArt_Gallery.2">
                    <p:embed/>
                  </p:oleObj>
                </mc:Choice>
                <mc:Fallback>
                  <p:oleObj name="Clip" r:id="rId5" imgW="681706" imgH="480401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338"/>
                          <a:ext cx="201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744" name="Line 714"/>
            <p:cNvSpPr>
              <a:spLocks noChangeShapeType="1"/>
            </p:cNvSpPr>
            <p:nvPr/>
          </p:nvSpPr>
          <p:spPr bwMode="auto">
            <a:xfrm flipV="1">
              <a:off x="3844" y="434"/>
              <a:ext cx="8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1513" name="Group 715"/>
          <p:cNvGrpSpPr>
            <a:grpSpLocks/>
          </p:cNvGrpSpPr>
          <p:nvPr/>
        </p:nvGrpSpPr>
        <p:grpSpPr bwMode="auto">
          <a:xfrm>
            <a:off x="5424223" y="2781300"/>
            <a:ext cx="794544" cy="319088"/>
            <a:chOff x="3552" y="246"/>
            <a:chExt cx="527" cy="248"/>
          </a:xfrm>
        </p:grpSpPr>
        <p:graphicFrame>
          <p:nvGraphicFramePr>
            <p:cNvPr id="21739" name="Object 716"/>
            <p:cNvGraphicFramePr>
              <a:graphicFrameLocks noChangeAspect="1"/>
            </p:cNvGraphicFramePr>
            <p:nvPr/>
          </p:nvGraphicFramePr>
          <p:xfrm>
            <a:off x="3552" y="246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7" imgW="1307263" imgH="1084139" progId="MS_ClipArt_Gallery.2">
                    <p:embed/>
                  </p:oleObj>
                </mc:Choice>
                <mc:Fallback>
                  <p:oleObj name="Clip" r:id="rId7" imgW="1307263" imgH="1084139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46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740" name="Object 717"/>
            <p:cNvGraphicFramePr>
              <a:graphicFrameLocks noChangeAspect="1"/>
            </p:cNvGraphicFramePr>
            <p:nvPr/>
          </p:nvGraphicFramePr>
          <p:xfrm>
            <a:off x="3878" y="338"/>
            <a:ext cx="201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8" imgW="681706" imgH="480401" progId="MS_ClipArt_Gallery.2">
                    <p:embed/>
                  </p:oleObj>
                </mc:Choice>
                <mc:Fallback>
                  <p:oleObj name="Clip" r:id="rId8" imgW="681706" imgH="480401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338"/>
                          <a:ext cx="201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741" name="Line 718"/>
            <p:cNvSpPr>
              <a:spLocks noChangeShapeType="1"/>
            </p:cNvSpPr>
            <p:nvPr/>
          </p:nvSpPr>
          <p:spPr bwMode="auto">
            <a:xfrm flipV="1">
              <a:off x="3844" y="434"/>
              <a:ext cx="8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1514" name="Group 719"/>
          <p:cNvGrpSpPr>
            <a:grpSpLocks/>
          </p:cNvGrpSpPr>
          <p:nvPr/>
        </p:nvGrpSpPr>
        <p:grpSpPr bwMode="auto">
          <a:xfrm>
            <a:off x="5831814" y="2568576"/>
            <a:ext cx="75671" cy="214313"/>
            <a:chOff x="3842" y="406"/>
            <a:chExt cx="51" cy="167"/>
          </a:xfrm>
        </p:grpSpPr>
        <p:sp>
          <p:nvSpPr>
            <p:cNvPr id="21736" name="Oval 720"/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1737" name="Oval 721"/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1738" name="Oval 722"/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</p:grpSp>
      <p:grpSp>
        <p:nvGrpSpPr>
          <p:cNvPr id="21515" name="Group 723"/>
          <p:cNvGrpSpPr>
            <a:grpSpLocks/>
          </p:cNvGrpSpPr>
          <p:nvPr/>
        </p:nvGrpSpPr>
        <p:grpSpPr bwMode="auto">
          <a:xfrm>
            <a:off x="6340872" y="3071814"/>
            <a:ext cx="227013" cy="395287"/>
            <a:chOff x="4180" y="783"/>
            <a:chExt cx="150" cy="307"/>
          </a:xfrm>
        </p:grpSpPr>
        <p:sp>
          <p:nvSpPr>
            <p:cNvPr id="21728" name="AutoShape 724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1729" name="Rectangle 725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1730" name="Rectangle 726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1731" name="AutoShape 727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1732" name="Line 728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33" name="Line 729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34" name="Rectangle 730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1735" name="Rectangle 731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</p:grpSp>
      <p:grpSp>
        <p:nvGrpSpPr>
          <p:cNvPr id="21516" name="Group 732"/>
          <p:cNvGrpSpPr>
            <a:grpSpLocks/>
          </p:cNvGrpSpPr>
          <p:nvPr/>
        </p:nvGrpSpPr>
        <p:grpSpPr bwMode="auto">
          <a:xfrm rot="16200000">
            <a:off x="6683045" y="3139877"/>
            <a:ext cx="80963" cy="252810"/>
            <a:chOff x="3842" y="406"/>
            <a:chExt cx="51" cy="167"/>
          </a:xfrm>
        </p:grpSpPr>
        <p:sp>
          <p:nvSpPr>
            <p:cNvPr id="21725" name="Oval 733"/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1726" name="Oval 734"/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1727" name="Oval 735"/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</p:grpSp>
      <p:sp>
        <p:nvSpPr>
          <p:cNvPr id="21517" name="Line 736"/>
          <p:cNvSpPr>
            <a:spLocks noChangeShapeType="1"/>
          </p:cNvSpPr>
          <p:nvPr/>
        </p:nvSpPr>
        <p:spPr bwMode="auto">
          <a:xfrm>
            <a:off x="6488775" y="2979739"/>
            <a:ext cx="536575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8" name="Line 737"/>
          <p:cNvSpPr>
            <a:spLocks noChangeShapeType="1"/>
          </p:cNvSpPr>
          <p:nvPr/>
        </p:nvSpPr>
        <p:spPr bwMode="auto">
          <a:xfrm>
            <a:off x="6492215" y="2976563"/>
            <a:ext cx="1719" cy="952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9" name="Line 738"/>
          <p:cNvSpPr>
            <a:spLocks noChangeShapeType="1"/>
          </p:cNvSpPr>
          <p:nvPr/>
        </p:nvSpPr>
        <p:spPr bwMode="auto">
          <a:xfrm>
            <a:off x="7028790" y="2974975"/>
            <a:ext cx="1719" cy="8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0" name="Line 739"/>
          <p:cNvSpPr>
            <a:spLocks noChangeShapeType="1"/>
          </p:cNvSpPr>
          <p:nvPr/>
        </p:nvSpPr>
        <p:spPr bwMode="auto">
          <a:xfrm>
            <a:off x="6163734" y="2439988"/>
            <a:ext cx="313002" cy="265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1" name="Line 740"/>
          <p:cNvSpPr>
            <a:spLocks noChangeShapeType="1"/>
          </p:cNvSpPr>
          <p:nvPr/>
        </p:nvSpPr>
        <p:spPr bwMode="auto">
          <a:xfrm flipV="1">
            <a:off x="6177492" y="2725738"/>
            <a:ext cx="299244" cy="330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2" name="Line 741"/>
          <p:cNvSpPr>
            <a:spLocks noChangeShapeType="1"/>
          </p:cNvSpPr>
          <p:nvPr/>
        </p:nvSpPr>
        <p:spPr bwMode="auto">
          <a:xfrm flipV="1">
            <a:off x="6748463" y="2811463"/>
            <a:ext cx="1720" cy="1635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1523" name="Group 742"/>
          <p:cNvGrpSpPr>
            <a:grpSpLocks/>
          </p:cNvGrpSpPr>
          <p:nvPr/>
        </p:nvGrpSpPr>
        <p:grpSpPr bwMode="auto">
          <a:xfrm>
            <a:off x="6877447" y="3049589"/>
            <a:ext cx="227013" cy="395287"/>
            <a:chOff x="4180" y="783"/>
            <a:chExt cx="150" cy="307"/>
          </a:xfrm>
        </p:grpSpPr>
        <p:sp>
          <p:nvSpPr>
            <p:cNvPr id="21717" name="AutoShape 743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1718" name="Rectangle 744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1719" name="Rectangle 745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1720" name="AutoShape 746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1721" name="Line 747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22" name="Line 748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23" name="Rectangle 749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1724" name="Rectangle 750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</p:grpSp>
      <p:grpSp>
        <p:nvGrpSpPr>
          <p:cNvPr id="21524" name="Group 751"/>
          <p:cNvGrpSpPr>
            <a:grpSpLocks/>
          </p:cNvGrpSpPr>
          <p:nvPr/>
        </p:nvGrpSpPr>
        <p:grpSpPr bwMode="auto">
          <a:xfrm>
            <a:off x="5840413" y="3668713"/>
            <a:ext cx="519377" cy="925512"/>
            <a:chOff x="3314" y="1248"/>
            <a:chExt cx="344" cy="694"/>
          </a:xfrm>
        </p:grpSpPr>
        <p:graphicFrame>
          <p:nvGraphicFramePr>
            <p:cNvPr id="21708" name="Object 752"/>
            <p:cNvGraphicFramePr>
              <a:graphicFrameLocks noChangeAspect="1"/>
            </p:cNvGraphicFramePr>
            <p:nvPr/>
          </p:nvGraphicFramePr>
          <p:xfrm>
            <a:off x="3314" y="1248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9" imgW="1307263" imgH="1084139" progId="MS_ClipArt_Gallery.2">
                    <p:embed/>
                  </p:oleObj>
                </mc:Choice>
                <mc:Fallback>
                  <p:oleObj name="Clip" r:id="rId9" imgW="1307263" imgH="1084139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4" y="1248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709" name="Line 753"/>
            <p:cNvSpPr>
              <a:spLocks noChangeShapeType="1"/>
            </p:cNvSpPr>
            <p:nvPr/>
          </p:nvSpPr>
          <p:spPr bwMode="auto">
            <a:xfrm flipV="1">
              <a:off x="3606" y="1433"/>
              <a:ext cx="52" cy="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21710" name="Object 754"/>
            <p:cNvGraphicFramePr>
              <a:graphicFrameLocks noChangeAspect="1"/>
            </p:cNvGraphicFramePr>
            <p:nvPr/>
          </p:nvGraphicFramePr>
          <p:xfrm>
            <a:off x="3314" y="1694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0" imgW="1307263" imgH="1084139" progId="MS_ClipArt_Gallery.2">
                    <p:embed/>
                  </p:oleObj>
                </mc:Choice>
                <mc:Fallback>
                  <p:oleObj name="Clip" r:id="rId10" imgW="1307263" imgH="1084139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4" y="1694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711" name="Line 755"/>
            <p:cNvSpPr>
              <a:spLocks noChangeShapeType="1"/>
            </p:cNvSpPr>
            <p:nvPr/>
          </p:nvSpPr>
          <p:spPr bwMode="auto">
            <a:xfrm flipV="1">
              <a:off x="3606" y="1882"/>
              <a:ext cx="5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1712" name="Group 756"/>
            <p:cNvGrpSpPr>
              <a:grpSpLocks/>
            </p:cNvGrpSpPr>
            <p:nvPr/>
          </p:nvGrpSpPr>
          <p:grpSpPr bwMode="auto">
            <a:xfrm>
              <a:off x="3404" y="1504"/>
              <a:ext cx="51" cy="167"/>
              <a:chOff x="3842" y="406"/>
              <a:chExt cx="51" cy="167"/>
            </a:xfrm>
          </p:grpSpPr>
          <p:sp>
            <p:nvSpPr>
              <p:cNvPr id="21714" name="Oval 757"/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21715" name="Oval 758"/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21716" name="Oval 759"/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</p:grpSp>
        <p:sp>
          <p:nvSpPr>
            <p:cNvPr id="21713" name="Line 760"/>
            <p:cNvSpPr>
              <a:spLocks noChangeShapeType="1"/>
            </p:cNvSpPr>
            <p:nvPr/>
          </p:nvSpPr>
          <p:spPr bwMode="auto">
            <a:xfrm>
              <a:off x="3654" y="1431"/>
              <a:ext cx="0" cy="4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21525" name="Object 761"/>
          <p:cNvGraphicFramePr>
            <a:graphicFrameLocks noChangeAspect="1"/>
          </p:cNvGraphicFramePr>
          <p:nvPr/>
        </p:nvGraphicFramePr>
        <p:xfrm>
          <a:off x="6781139" y="4678364"/>
          <a:ext cx="452305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1" imgW="1307263" imgH="1084139" progId="MS_ClipArt_Gallery.2">
                  <p:embed/>
                </p:oleObj>
              </mc:Choice>
              <mc:Fallback>
                <p:oleObj name="Clip" r:id="rId11" imgW="1307263" imgH="1084139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139" y="4678364"/>
                        <a:ext cx="452305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26" name="Object 762"/>
          <p:cNvGraphicFramePr>
            <a:graphicFrameLocks noChangeAspect="1"/>
          </p:cNvGraphicFramePr>
          <p:nvPr/>
        </p:nvGraphicFramePr>
        <p:xfrm>
          <a:off x="6115580" y="4667250"/>
          <a:ext cx="450585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2" imgW="1307263" imgH="1084139" progId="MS_ClipArt_Gallery.2">
                  <p:embed/>
                </p:oleObj>
              </mc:Choice>
              <mc:Fallback>
                <p:oleObj name="Clip" r:id="rId12" imgW="1307263" imgH="1084139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580" y="4667250"/>
                        <a:ext cx="450585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27" name="Oval 763"/>
          <p:cNvSpPr>
            <a:spLocks noChangeArrowheads="1"/>
          </p:cNvSpPr>
          <p:nvPr/>
        </p:nvSpPr>
        <p:spPr bwMode="auto">
          <a:xfrm rot="16200000">
            <a:off x="6569671" y="4768519"/>
            <a:ext cx="63500" cy="7051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sz="32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itchFamily="34" charset="0"/>
              <a:buChar char="◦"/>
              <a:defRPr sz="2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21528" name="Oval 764"/>
          <p:cNvSpPr>
            <a:spLocks noChangeArrowheads="1"/>
          </p:cNvSpPr>
          <p:nvPr/>
        </p:nvSpPr>
        <p:spPr bwMode="auto">
          <a:xfrm rot="16200000">
            <a:off x="6661680" y="4766073"/>
            <a:ext cx="63500" cy="7223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sz="32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itchFamily="34" charset="0"/>
              <a:buChar char="◦"/>
              <a:defRPr sz="2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21529" name="Oval 765"/>
          <p:cNvSpPr>
            <a:spLocks noChangeArrowheads="1"/>
          </p:cNvSpPr>
          <p:nvPr/>
        </p:nvSpPr>
        <p:spPr bwMode="auto">
          <a:xfrm rot="16200000">
            <a:off x="6745883" y="4770901"/>
            <a:ext cx="61913" cy="7051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sz="32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itchFamily="34" charset="0"/>
              <a:buChar char="◦"/>
              <a:defRPr sz="2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21530" name="Line 766"/>
          <p:cNvSpPr>
            <a:spLocks noChangeShapeType="1"/>
          </p:cNvSpPr>
          <p:nvPr/>
        </p:nvSpPr>
        <p:spPr bwMode="auto">
          <a:xfrm rot="16200000">
            <a:off x="7027003" y="4653692"/>
            <a:ext cx="60325" cy="171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31" name="Line 767"/>
          <p:cNvSpPr>
            <a:spLocks noChangeShapeType="1"/>
          </p:cNvSpPr>
          <p:nvPr/>
        </p:nvSpPr>
        <p:spPr bwMode="auto">
          <a:xfrm rot="5400000" flipH="1">
            <a:off x="6348677" y="4645025"/>
            <a:ext cx="635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32" name="Line 768"/>
          <p:cNvSpPr>
            <a:spLocks noChangeShapeType="1"/>
          </p:cNvSpPr>
          <p:nvPr/>
        </p:nvSpPr>
        <p:spPr bwMode="auto">
          <a:xfrm rot="16200000" flipV="1">
            <a:off x="6721806" y="4279967"/>
            <a:ext cx="0" cy="67931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33" name="Line 769"/>
          <p:cNvSpPr>
            <a:spLocks noChangeShapeType="1"/>
          </p:cNvSpPr>
          <p:nvPr/>
        </p:nvSpPr>
        <p:spPr bwMode="auto">
          <a:xfrm flipV="1">
            <a:off x="6359790" y="4244976"/>
            <a:ext cx="101468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34" name="Line 770"/>
          <p:cNvSpPr>
            <a:spLocks noChangeShapeType="1"/>
          </p:cNvSpPr>
          <p:nvPr/>
        </p:nvSpPr>
        <p:spPr bwMode="auto">
          <a:xfrm>
            <a:off x="7011591" y="4291013"/>
            <a:ext cx="328480" cy="38576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35" name="Line 771"/>
          <p:cNvSpPr>
            <a:spLocks noChangeShapeType="1"/>
          </p:cNvSpPr>
          <p:nvPr/>
        </p:nvSpPr>
        <p:spPr bwMode="auto">
          <a:xfrm flipH="1">
            <a:off x="7873206" y="4287838"/>
            <a:ext cx="302683" cy="39211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1536" name="Object 772"/>
          <p:cNvGraphicFramePr>
            <a:graphicFrameLocks noChangeAspect="1"/>
          </p:cNvGraphicFramePr>
          <p:nvPr/>
        </p:nvGraphicFramePr>
        <p:xfrm>
          <a:off x="8065823" y="3840163"/>
          <a:ext cx="220133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3" imgW="982811" imgH="1208363" progId="MS_ClipArt_Gallery.2">
                  <p:embed/>
                </p:oleObj>
              </mc:Choice>
              <mc:Fallback>
                <p:oleObj name="Clip" r:id="rId13" imgW="982811" imgH="1208363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5823" y="3840163"/>
                        <a:ext cx="220133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37" name="Object 773"/>
          <p:cNvGraphicFramePr>
            <a:graphicFrameLocks noChangeAspect="1"/>
          </p:cNvGraphicFramePr>
          <p:nvPr/>
        </p:nvGraphicFramePr>
        <p:xfrm>
          <a:off x="6617759" y="3921126"/>
          <a:ext cx="220133" cy="23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5" imgW="982811" imgH="1208363" progId="MS_ClipArt_Gallery.2">
                  <p:embed/>
                </p:oleObj>
              </mc:Choice>
              <mc:Fallback>
                <p:oleObj name="Clip" r:id="rId15" imgW="982811" imgH="1208363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7759" y="3921126"/>
                        <a:ext cx="220133" cy="239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38" name="Freeform 774"/>
          <p:cNvSpPr>
            <a:spLocks/>
          </p:cNvSpPr>
          <p:nvPr/>
        </p:nvSpPr>
        <p:spPr bwMode="auto">
          <a:xfrm>
            <a:off x="6705469" y="3695700"/>
            <a:ext cx="1466982" cy="304800"/>
          </a:xfrm>
          <a:custGeom>
            <a:avLst/>
            <a:gdLst>
              <a:gd name="T0" fmla="*/ 0 w 972"/>
              <a:gd name="T1" fmla="*/ 2147483647 h 228"/>
              <a:gd name="T2" fmla="*/ 2147483647 w 972"/>
              <a:gd name="T3" fmla="*/ 2147483647 h 228"/>
              <a:gd name="T4" fmla="*/ 2147483647 w 972"/>
              <a:gd name="T5" fmla="*/ 2147483647 h 2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972" h="228">
                <a:moveTo>
                  <a:pt x="0" y="228"/>
                </a:moveTo>
                <a:cubicBezTo>
                  <a:pt x="135" y="123"/>
                  <a:pt x="270" y="18"/>
                  <a:pt x="432" y="9"/>
                </a:cubicBezTo>
                <a:cubicBezTo>
                  <a:pt x="594" y="0"/>
                  <a:pt x="783" y="85"/>
                  <a:pt x="972" y="171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1539" name="Group 775"/>
          <p:cNvGrpSpPr>
            <a:grpSpLocks/>
          </p:cNvGrpSpPr>
          <p:nvPr/>
        </p:nvGrpSpPr>
        <p:grpSpPr bwMode="auto">
          <a:xfrm>
            <a:off x="6994393" y="5118100"/>
            <a:ext cx="440267" cy="427038"/>
            <a:chOff x="2870" y="1518"/>
            <a:chExt cx="292" cy="320"/>
          </a:xfrm>
        </p:grpSpPr>
        <p:graphicFrame>
          <p:nvGraphicFramePr>
            <p:cNvPr id="21706" name="Object 776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6" imgW="826829" imgH="840406" progId="MS_ClipArt_Gallery.2">
                    <p:embed/>
                  </p:oleObj>
                </mc:Choice>
                <mc:Fallback>
                  <p:oleObj name="Clip" r:id="rId16" imgW="826829" imgH="840406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707" name="Object 777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8" imgW="1268295" imgH="1199426" progId="MS_ClipArt_Gallery.2">
                    <p:embed/>
                  </p:oleObj>
                </mc:Choice>
                <mc:Fallback>
                  <p:oleObj name="Clip" r:id="rId18" imgW="1268295" imgH="1199426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540" name="Group 778"/>
          <p:cNvGrpSpPr>
            <a:grpSpLocks/>
          </p:cNvGrpSpPr>
          <p:nvPr/>
        </p:nvGrpSpPr>
        <p:grpSpPr bwMode="auto">
          <a:xfrm>
            <a:off x="7837091" y="5149850"/>
            <a:ext cx="440267" cy="427038"/>
            <a:chOff x="2870" y="1518"/>
            <a:chExt cx="292" cy="320"/>
          </a:xfrm>
        </p:grpSpPr>
        <p:graphicFrame>
          <p:nvGraphicFramePr>
            <p:cNvPr id="21704" name="Object 779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20" imgW="826829" imgH="840406" progId="MS_ClipArt_Gallery.2">
                    <p:embed/>
                  </p:oleObj>
                </mc:Choice>
                <mc:Fallback>
                  <p:oleObj name="Clip" r:id="rId20" imgW="826829" imgH="840406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705" name="Object 780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21" imgW="1268295" imgH="1199426" progId="MS_ClipArt_Gallery.2">
                    <p:embed/>
                  </p:oleObj>
                </mc:Choice>
                <mc:Fallback>
                  <p:oleObj name="Clip" r:id="rId21" imgW="1268295" imgH="1199426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541" name="Group 781"/>
          <p:cNvGrpSpPr>
            <a:grpSpLocks/>
          </p:cNvGrpSpPr>
          <p:nvPr/>
        </p:nvGrpSpPr>
        <p:grpSpPr bwMode="auto">
          <a:xfrm>
            <a:off x="7388225" y="4865689"/>
            <a:ext cx="411031" cy="376237"/>
            <a:chOff x="4733" y="2082"/>
            <a:chExt cx="272" cy="282"/>
          </a:xfrm>
        </p:grpSpPr>
        <p:graphicFrame>
          <p:nvGraphicFramePr>
            <p:cNvPr id="21702" name="Object 782"/>
            <p:cNvGraphicFramePr>
              <a:graphicFrameLocks noChangeAspect="1"/>
            </p:cNvGraphicFramePr>
            <p:nvPr/>
          </p:nvGraphicFramePr>
          <p:xfrm>
            <a:off x="4733" y="2082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22" imgW="826829" imgH="840406" progId="MS_ClipArt_Gallery.2">
                    <p:embed/>
                  </p:oleObj>
                </mc:Choice>
                <mc:Fallback>
                  <p:oleObj name="Clip" r:id="rId22" imgW="826829" imgH="840406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33" y="2082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703" name="Rectangle 783"/>
            <p:cNvSpPr>
              <a:spLocks noChangeArrowheads="1"/>
            </p:cNvSpPr>
            <p:nvPr/>
          </p:nvSpPr>
          <p:spPr bwMode="auto">
            <a:xfrm>
              <a:off x="4812" y="2181"/>
              <a:ext cx="192" cy="183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</p:grpSp>
      <p:sp>
        <p:nvSpPr>
          <p:cNvPr id="21542" name="Line 784"/>
          <p:cNvSpPr>
            <a:spLocks noChangeShapeType="1"/>
          </p:cNvSpPr>
          <p:nvPr/>
        </p:nvSpPr>
        <p:spPr bwMode="auto">
          <a:xfrm>
            <a:off x="7720145" y="476885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1543" name="Group 785"/>
          <p:cNvGrpSpPr>
            <a:grpSpLocks/>
          </p:cNvGrpSpPr>
          <p:nvPr/>
        </p:nvGrpSpPr>
        <p:grpSpPr bwMode="auto">
          <a:xfrm>
            <a:off x="8500931" y="4192589"/>
            <a:ext cx="225292" cy="409575"/>
            <a:chOff x="4180" y="783"/>
            <a:chExt cx="150" cy="307"/>
          </a:xfrm>
        </p:grpSpPr>
        <p:sp>
          <p:nvSpPr>
            <p:cNvPr id="21694" name="AutoShape 786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1695" name="Rectangle 787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1696" name="Rectangle 788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1697" name="AutoShape 789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1698" name="Line 790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99" name="Line 791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00" name="Rectangle 792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1701" name="Rectangle 793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</p:grpSp>
      <p:grpSp>
        <p:nvGrpSpPr>
          <p:cNvPr id="21544" name="Group 794"/>
          <p:cNvGrpSpPr>
            <a:grpSpLocks/>
          </p:cNvGrpSpPr>
          <p:nvPr/>
        </p:nvGrpSpPr>
        <p:grpSpPr bwMode="auto">
          <a:xfrm>
            <a:off x="8487173" y="4637089"/>
            <a:ext cx="225292" cy="409575"/>
            <a:chOff x="4180" y="783"/>
            <a:chExt cx="150" cy="307"/>
          </a:xfrm>
        </p:grpSpPr>
        <p:sp>
          <p:nvSpPr>
            <p:cNvPr id="21686" name="AutoShape 795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1687" name="Rectangle 796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1688" name="Rectangle 797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1689" name="AutoShape 798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1690" name="Line 799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91" name="Line 800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92" name="Rectangle 801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1693" name="Rectangle 802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</p:grpSp>
      <p:sp>
        <p:nvSpPr>
          <p:cNvPr id="21545" name="Line 803"/>
          <p:cNvSpPr>
            <a:spLocks noChangeShapeType="1"/>
          </p:cNvSpPr>
          <p:nvPr/>
        </p:nvSpPr>
        <p:spPr bwMode="auto">
          <a:xfrm rot="5400000" flipH="1">
            <a:off x="8107627" y="4566444"/>
            <a:ext cx="6111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46" name="Line 804"/>
          <p:cNvSpPr>
            <a:spLocks noChangeShapeType="1"/>
          </p:cNvSpPr>
          <p:nvPr/>
        </p:nvSpPr>
        <p:spPr bwMode="auto">
          <a:xfrm rot="16200000">
            <a:off x="8465675" y="4814557"/>
            <a:ext cx="0" cy="1117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47" name="Line 805"/>
          <p:cNvSpPr>
            <a:spLocks noChangeShapeType="1"/>
          </p:cNvSpPr>
          <p:nvPr/>
        </p:nvSpPr>
        <p:spPr bwMode="auto">
          <a:xfrm rot="16200000">
            <a:off x="8454496" y="4346046"/>
            <a:ext cx="0" cy="9630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48" name="Line 806"/>
          <p:cNvSpPr>
            <a:spLocks noChangeShapeType="1"/>
          </p:cNvSpPr>
          <p:nvPr/>
        </p:nvSpPr>
        <p:spPr bwMode="auto">
          <a:xfrm flipV="1">
            <a:off x="7023629" y="2490788"/>
            <a:ext cx="497020" cy="20796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49" name="Line 807"/>
          <p:cNvSpPr>
            <a:spLocks noChangeShapeType="1"/>
          </p:cNvSpPr>
          <p:nvPr/>
        </p:nvSpPr>
        <p:spPr bwMode="auto">
          <a:xfrm>
            <a:off x="8036588" y="2474913"/>
            <a:ext cx="526256" cy="20796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50" name="Line 808"/>
          <p:cNvSpPr>
            <a:spLocks noChangeShapeType="1"/>
          </p:cNvSpPr>
          <p:nvPr/>
        </p:nvSpPr>
        <p:spPr bwMode="auto">
          <a:xfrm flipH="1">
            <a:off x="8598959" y="2811464"/>
            <a:ext cx="261408" cy="68103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51" name="Line 809"/>
          <p:cNvSpPr>
            <a:spLocks noChangeShapeType="1"/>
          </p:cNvSpPr>
          <p:nvPr/>
        </p:nvSpPr>
        <p:spPr bwMode="auto">
          <a:xfrm>
            <a:off x="7764860" y="2587625"/>
            <a:ext cx="0" cy="431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52" name="Line 810"/>
          <p:cNvSpPr>
            <a:spLocks noChangeShapeType="1"/>
          </p:cNvSpPr>
          <p:nvPr/>
        </p:nvSpPr>
        <p:spPr bwMode="auto">
          <a:xfrm>
            <a:off x="7792377" y="3235325"/>
            <a:ext cx="579569" cy="3683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53" name="Line 811"/>
          <p:cNvSpPr>
            <a:spLocks noChangeShapeType="1"/>
          </p:cNvSpPr>
          <p:nvPr/>
        </p:nvSpPr>
        <p:spPr bwMode="auto">
          <a:xfrm flipH="1">
            <a:off x="8291116" y="3700463"/>
            <a:ext cx="288925" cy="36036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54" name="Line 812"/>
          <p:cNvSpPr>
            <a:spLocks noChangeShapeType="1"/>
          </p:cNvSpPr>
          <p:nvPr/>
        </p:nvSpPr>
        <p:spPr bwMode="auto">
          <a:xfrm flipH="1">
            <a:off x="8045185" y="2779714"/>
            <a:ext cx="607087" cy="3841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55" name="Line 813"/>
          <p:cNvSpPr>
            <a:spLocks noChangeShapeType="1"/>
          </p:cNvSpPr>
          <p:nvPr/>
        </p:nvSpPr>
        <p:spPr bwMode="auto">
          <a:xfrm flipH="1">
            <a:off x="8055504" y="2219325"/>
            <a:ext cx="380075" cy="255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56" name="Line 814"/>
          <p:cNvSpPr>
            <a:spLocks noChangeShapeType="1"/>
          </p:cNvSpPr>
          <p:nvPr/>
        </p:nvSpPr>
        <p:spPr bwMode="auto">
          <a:xfrm flipH="1">
            <a:off x="8832851" y="2395538"/>
            <a:ext cx="218414" cy="17621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1557" name="Group 970"/>
          <p:cNvGrpSpPr>
            <a:grpSpLocks/>
          </p:cNvGrpSpPr>
          <p:nvPr/>
        </p:nvGrpSpPr>
        <p:grpSpPr bwMode="auto">
          <a:xfrm>
            <a:off x="7823333" y="4043363"/>
            <a:ext cx="727471" cy="387350"/>
            <a:chOff x="3955" y="387"/>
            <a:chExt cx="423" cy="244"/>
          </a:xfrm>
        </p:grpSpPr>
        <p:sp>
          <p:nvSpPr>
            <p:cNvPr id="21671" name="Freeform 952"/>
            <p:cNvSpPr>
              <a:spLocks/>
            </p:cNvSpPr>
            <p:nvPr/>
          </p:nvSpPr>
          <p:spPr bwMode="auto">
            <a:xfrm>
              <a:off x="3955" y="387"/>
              <a:ext cx="423" cy="244"/>
            </a:xfrm>
            <a:custGeom>
              <a:avLst/>
              <a:gdLst>
                <a:gd name="T0" fmla="*/ 183 w 423"/>
                <a:gd name="T1" fmla="*/ 11 h 244"/>
                <a:gd name="T2" fmla="*/ 43 w 423"/>
                <a:gd name="T3" fmla="*/ 43 h 244"/>
                <a:gd name="T4" fmla="*/ 3 w 423"/>
                <a:gd name="T5" fmla="*/ 169 h 244"/>
                <a:gd name="T6" fmla="*/ 63 w 423"/>
                <a:gd name="T7" fmla="*/ 233 h 244"/>
                <a:gd name="T8" fmla="*/ 287 w 423"/>
                <a:gd name="T9" fmla="*/ 237 h 244"/>
                <a:gd name="T10" fmla="*/ 403 w 423"/>
                <a:gd name="T11" fmla="*/ 189 h 244"/>
                <a:gd name="T12" fmla="*/ 407 w 423"/>
                <a:gd name="T13" fmla="*/ 87 h 244"/>
                <a:gd name="T14" fmla="*/ 329 w 423"/>
                <a:gd name="T15" fmla="*/ 13 h 244"/>
                <a:gd name="T16" fmla="*/ 183 w 423"/>
                <a:gd name="T17" fmla="*/ 11 h 24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23" h="244">
                  <a:moveTo>
                    <a:pt x="183" y="11"/>
                  </a:moveTo>
                  <a:cubicBezTo>
                    <a:pt x="135" y="16"/>
                    <a:pt x="73" y="17"/>
                    <a:pt x="43" y="43"/>
                  </a:cubicBezTo>
                  <a:cubicBezTo>
                    <a:pt x="13" y="69"/>
                    <a:pt x="0" y="137"/>
                    <a:pt x="3" y="169"/>
                  </a:cubicBezTo>
                  <a:cubicBezTo>
                    <a:pt x="6" y="201"/>
                    <a:pt x="16" y="222"/>
                    <a:pt x="63" y="233"/>
                  </a:cubicBezTo>
                  <a:cubicBezTo>
                    <a:pt x="110" y="244"/>
                    <a:pt x="230" y="244"/>
                    <a:pt x="287" y="237"/>
                  </a:cubicBezTo>
                  <a:cubicBezTo>
                    <a:pt x="344" y="230"/>
                    <a:pt x="383" y="214"/>
                    <a:pt x="403" y="189"/>
                  </a:cubicBezTo>
                  <a:cubicBezTo>
                    <a:pt x="423" y="164"/>
                    <a:pt x="419" y="116"/>
                    <a:pt x="407" y="87"/>
                  </a:cubicBezTo>
                  <a:cubicBezTo>
                    <a:pt x="395" y="58"/>
                    <a:pt x="366" y="26"/>
                    <a:pt x="329" y="13"/>
                  </a:cubicBezTo>
                  <a:cubicBezTo>
                    <a:pt x="292" y="0"/>
                    <a:pt x="232" y="7"/>
                    <a:pt x="183" y="1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1672" name="Group 931"/>
            <p:cNvGrpSpPr>
              <a:grpSpLocks/>
            </p:cNvGrpSpPr>
            <p:nvPr/>
          </p:nvGrpSpPr>
          <p:grpSpPr bwMode="auto">
            <a:xfrm>
              <a:off x="4002" y="442"/>
              <a:ext cx="316" cy="147"/>
              <a:chOff x="3600" y="219"/>
              <a:chExt cx="360" cy="175"/>
            </a:xfrm>
          </p:grpSpPr>
          <p:sp>
            <p:nvSpPr>
              <p:cNvPr id="21673" name="Oval 932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21674" name="Line 933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675" name="Line 934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676" name="Rectangle 935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noProof="1">
                  <a:latin typeface="Times New Roman" pitchFamily="18" charset="0"/>
                </a:endParaRPr>
              </a:p>
            </p:txBody>
          </p:sp>
          <p:sp>
            <p:nvSpPr>
              <p:cNvPr id="21677" name="Oval 936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grpSp>
            <p:nvGrpSpPr>
              <p:cNvPr id="21678" name="Group 937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21683" name="Line 93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684" name="Line 93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685" name="Line 94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679" name="Group 941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21680" name="Line 94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681" name="Line 94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682" name="Line 94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1558" name="Group 971"/>
          <p:cNvGrpSpPr>
            <a:grpSpLocks/>
          </p:cNvGrpSpPr>
          <p:nvPr/>
        </p:nvGrpSpPr>
        <p:grpSpPr bwMode="auto">
          <a:xfrm>
            <a:off x="8205127" y="3386138"/>
            <a:ext cx="727471" cy="387350"/>
            <a:chOff x="3955" y="387"/>
            <a:chExt cx="423" cy="244"/>
          </a:xfrm>
        </p:grpSpPr>
        <p:sp>
          <p:nvSpPr>
            <p:cNvPr id="21656" name="Freeform 972"/>
            <p:cNvSpPr>
              <a:spLocks/>
            </p:cNvSpPr>
            <p:nvPr/>
          </p:nvSpPr>
          <p:spPr bwMode="auto">
            <a:xfrm>
              <a:off x="3955" y="387"/>
              <a:ext cx="423" cy="244"/>
            </a:xfrm>
            <a:custGeom>
              <a:avLst/>
              <a:gdLst>
                <a:gd name="T0" fmla="*/ 183 w 423"/>
                <a:gd name="T1" fmla="*/ 11 h 244"/>
                <a:gd name="T2" fmla="*/ 43 w 423"/>
                <a:gd name="T3" fmla="*/ 43 h 244"/>
                <a:gd name="T4" fmla="*/ 3 w 423"/>
                <a:gd name="T5" fmla="*/ 169 h 244"/>
                <a:gd name="T6" fmla="*/ 63 w 423"/>
                <a:gd name="T7" fmla="*/ 233 h 244"/>
                <a:gd name="T8" fmla="*/ 287 w 423"/>
                <a:gd name="T9" fmla="*/ 237 h 244"/>
                <a:gd name="T10" fmla="*/ 403 w 423"/>
                <a:gd name="T11" fmla="*/ 189 h 244"/>
                <a:gd name="T12" fmla="*/ 407 w 423"/>
                <a:gd name="T13" fmla="*/ 87 h 244"/>
                <a:gd name="T14" fmla="*/ 329 w 423"/>
                <a:gd name="T15" fmla="*/ 13 h 244"/>
                <a:gd name="T16" fmla="*/ 183 w 423"/>
                <a:gd name="T17" fmla="*/ 11 h 24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23" h="244">
                  <a:moveTo>
                    <a:pt x="183" y="11"/>
                  </a:moveTo>
                  <a:cubicBezTo>
                    <a:pt x="135" y="16"/>
                    <a:pt x="73" y="17"/>
                    <a:pt x="43" y="43"/>
                  </a:cubicBezTo>
                  <a:cubicBezTo>
                    <a:pt x="13" y="69"/>
                    <a:pt x="0" y="137"/>
                    <a:pt x="3" y="169"/>
                  </a:cubicBezTo>
                  <a:cubicBezTo>
                    <a:pt x="6" y="201"/>
                    <a:pt x="16" y="222"/>
                    <a:pt x="63" y="233"/>
                  </a:cubicBezTo>
                  <a:cubicBezTo>
                    <a:pt x="110" y="244"/>
                    <a:pt x="230" y="244"/>
                    <a:pt x="287" y="237"/>
                  </a:cubicBezTo>
                  <a:cubicBezTo>
                    <a:pt x="344" y="230"/>
                    <a:pt x="383" y="214"/>
                    <a:pt x="403" y="189"/>
                  </a:cubicBezTo>
                  <a:cubicBezTo>
                    <a:pt x="423" y="164"/>
                    <a:pt x="419" y="116"/>
                    <a:pt x="407" y="87"/>
                  </a:cubicBezTo>
                  <a:cubicBezTo>
                    <a:pt x="395" y="58"/>
                    <a:pt x="366" y="26"/>
                    <a:pt x="329" y="13"/>
                  </a:cubicBezTo>
                  <a:cubicBezTo>
                    <a:pt x="292" y="0"/>
                    <a:pt x="232" y="7"/>
                    <a:pt x="183" y="1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1657" name="Group 973"/>
            <p:cNvGrpSpPr>
              <a:grpSpLocks/>
            </p:cNvGrpSpPr>
            <p:nvPr/>
          </p:nvGrpSpPr>
          <p:grpSpPr bwMode="auto">
            <a:xfrm>
              <a:off x="4002" y="442"/>
              <a:ext cx="316" cy="147"/>
              <a:chOff x="3600" y="219"/>
              <a:chExt cx="360" cy="175"/>
            </a:xfrm>
          </p:grpSpPr>
          <p:sp>
            <p:nvSpPr>
              <p:cNvPr id="21658" name="Oval 974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21659" name="Line 975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660" name="Line 976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661" name="Rectangle 977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noProof="1">
                  <a:latin typeface="Times New Roman" pitchFamily="18" charset="0"/>
                </a:endParaRPr>
              </a:p>
            </p:txBody>
          </p:sp>
          <p:sp>
            <p:nvSpPr>
              <p:cNvPr id="21662" name="Oval 978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grpSp>
            <p:nvGrpSpPr>
              <p:cNvPr id="21663" name="Group 979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21668" name="Line 98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669" name="Line 98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670" name="Line 98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664" name="Group 983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21665" name="Line 98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666" name="Line 98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667" name="Line 98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1559" name="Group 987"/>
          <p:cNvGrpSpPr>
            <a:grpSpLocks/>
          </p:cNvGrpSpPr>
          <p:nvPr/>
        </p:nvGrpSpPr>
        <p:grpSpPr bwMode="auto">
          <a:xfrm>
            <a:off x="7503452" y="2938463"/>
            <a:ext cx="727471" cy="387350"/>
            <a:chOff x="3955" y="387"/>
            <a:chExt cx="423" cy="244"/>
          </a:xfrm>
        </p:grpSpPr>
        <p:sp>
          <p:nvSpPr>
            <p:cNvPr id="21641" name="Freeform 988"/>
            <p:cNvSpPr>
              <a:spLocks/>
            </p:cNvSpPr>
            <p:nvPr/>
          </p:nvSpPr>
          <p:spPr bwMode="auto">
            <a:xfrm>
              <a:off x="3955" y="387"/>
              <a:ext cx="423" cy="244"/>
            </a:xfrm>
            <a:custGeom>
              <a:avLst/>
              <a:gdLst>
                <a:gd name="T0" fmla="*/ 183 w 423"/>
                <a:gd name="T1" fmla="*/ 11 h 244"/>
                <a:gd name="T2" fmla="*/ 43 w 423"/>
                <a:gd name="T3" fmla="*/ 43 h 244"/>
                <a:gd name="T4" fmla="*/ 3 w 423"/>
                <a:gd name="T5" fmla="*/ 169 h 244"/>
                <a:gd name="T6" fmla="*/ 63 w 423"/>
                <a:gd name="T7" fmla="*/ 233 h 244"/>
                <a:gd name="T8" fmla="*/ 287 w 423"/>
                <a:gd name="T9" fmla="*/ 237 h 244"/>
                <a:gd name="T10" fmla="*/ 403 w 423"/>
                <a:gd name="T11" fmla="*/ 189 h 244"/>
                <a:gd name="T12" fmla="*/ 407 w 423"/>
                <a:gd name="T13" fmla="*/ 87 h 244"/>
                <a:gd name="T14" fmla="*/ 329 w 423"/>
                <a:gd name="T15" fmla="*/ 13 h 244"/>
                <a:gd name="T16" fmla="*/ 183 w 423"/>
                <a:gd name="T17" fmla="*/ 11 h 24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23" h="244">
                  <a:moveTo>
                    <a:pt x="183" y="11"/>
                  </a:moveTo>
                  <a:cubicBezTo>
                    <a:pt x="135" y="16"/>
                    <a:pt x="73" y="17"/>
                    <a:pt x="43" y="43"/>
                  </a:cubicBezTo>
                  <a:cubicBezTo>
                    <a:pt x="13" y="69"/>
                    <a:pt x="0" y="137"/>
                    <a:pt x="3" y="169"/>
                  </a:cubicBezTo>
                  <a:cubicBezTo>
                    <a:pt x="6" y="201"/>
                    <a:pt x="16" y="222"/>
                    <a:pt x="63" y="233"/>
                  </a:cubicBezTo>
                  <a:cubicBezTo>
                    <a:pt x="110" y="244"/>
                    <a:pt x="230" y="244"/>
                    <a:pt x="287" y="237"/>
                  </a:cubicBezTo>
                  <a:cubicBezTo>
                    <a:pt x="344" y="230"/>
                    <a:pt x="383" y="214"/>
                    <a:pt x="403" y="189"/>
                  </a:cubicBezTo>
                  <a:cubicBezTo>
                    <a:pt x="423" y="164"/>
                    <a:pt x="419" y="116"/>
                    <a:pt x="407" y="87"/>
                  </a:cubicBezTo>
                  <a:cubicBezTo>
                    <a:pt x="395" y="58"/>
                    <a:pt x="366" y="26"/>
                    <a:pt x="329" y="13"/>
                  </a:cubicBezTo>
                  <a:cubicBezTo>
                    <a:pt x="292" y="0"/>
                    <a:pt x="232" y="7"/>
                    <a:pt x="183" y="1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1642" name="Group 989"/>
            <p:cNvGrpSpPr>
              <a:grpSpLocks/>
            </p:cNvGrpSpPr>
            <p:nvPr/>
          </p:nvGrpSpPr>
          <p:grpSpPr bwMode="auto">
            <a:xfrm>
              <a:off x="4002" y="442"/>
              <a:ext cx="316" cy="147"/>
              <a:chOff x="3600" y="219"/>
              <a:chExt cx="360" cy="175"/>
            </a:xfrm>
          </p:grpSpPr>
          <p:sp>
            <p:nvSpPr>
              <p:cNvPr id="21643" name="Oval 990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21644" name="Line 991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645" name="Line 992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646" name="Rectangle 993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noProof="1">
                  <a:latin typeface="Times New Roman" pitchFamily="18" charset="0"/>
                </a:endParaRPr>
              </a:p>
            </p:txBody>
          </p:sp>
          <p:sp>
            <p:nvSpPr>
              <p:cNvPr id="21647" name="Oval 994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grpSp>
            <p:nvGrpSpPr>
              <p:cNvPr id="21648" name="Group 995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21653" name="Line 99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654" name="Line 99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655" name="Line 99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649" name="Group 999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21650" name="Line 100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651" name="Line 100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652" name="Line 100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1560" name="Group 1003"/>
          <p:cNvGrpSpPr>
            <a:grpSpLocks/>
          </p:cNvGrpSpPr>
          <p:nvPr/>
        </p:nvGrpSpPr>
        <p:grpSpPr bwMode="auto">
          <a:xfrm>
            <a:off x="8390864" y="2462213"/>
            <a:ext cx="727471" cy="387350"/>
            <a:chOff x="3955" y="387"/>
            <a:chExt cx="423" cy="244"/>
          </a:xfrm>
        </p:grpSpPr>
        <p:sp>
          <p:nvSpPr>
            <p:cNvPr id="21626" name="Freeform 1004"/>
            <p:cNvSpPr>
              <a:spLocks/>
            </p:cNvSpPr>
            <p:nvPr/>
          </p:nvSpPr>
          <p:spPr bwMode="auto">
            <a:xfrm>
              <a:off x="3955" y="387"/>
              <a:ext cx="423" cy="244"/>
            </a:xfrm>
            <a:custGeom>
              <a:avLst/>
              <a:gdLst>
                <a:gd name="T0" fmla="*/ 183 w 423"/>
                <a:gd name="T1" fmla="*/ 11 h 244"/>
                <a:gd name="T2" fmla="*/ 43 w 423"/>
                <a:gd name="T3" fmla="*/ 43 h 244"/>
                <a:gd name="T4" fmla="*/ 3 w 423"/>
                <a:gd name="T5" fmla="*/ 169 h 244"/>
                <a:gd name="T6" fmla="*/ 63 w 423"/>
                <a:gd name="T7" fmla="*/ 233 h 244"/>
                <a:gd name="T8" fmla="*/ 287 w 423"/>
                <a:gd name="T9" fmla="*/ 237 h 244"/>
                <a:gd name="T10" fmla="*/ 403 w 423"/>
                <a:gd name="T11" fmla="*/ 189 h 244"/>
                <a:gd name="T12" fmla="*/ 407 w 423"/>
                <a:gd name="T13" fmla="*/ 87 h 244"/>
                <a:gd name="T14" fmla="*/ 329 w 423"/>
                <a:gd name="T15" fmla="*/ 13 h 244"/>
                <a:gd name="T16" fmla="*/ 183 w 423"/>
                <a:gd name="T17" fmla="*/ 11 h 24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23" h="244">
                  <a:moveTo>
                    <a:pt x="183" y="11"/>
                  </a:moveTo>
                  <a:cubicBezTo>
                    <a:pt x="135" y="16"/>
                    <a:pt x="73" y="17"/>
                    <a:pt x="43" y="43"/>
                  </a:cubicBezTo>
                  <a:cubicBezTo>
                    <a:pt x="13" y="69"/>
                    <a:pt x="0" y="137"/>
                    <a:pt x="3" y="169"/>
                  </a:cubicBezTo>
                  <a:cubicBezTo>
                    <a:pt x="6" y="201"/>
                    <a:pt x="16" y="222"/>
                    <a:pt x="63" y="233"/>
                  </a:cubicBezTo>
                  <a:cubicBezTo>
                    <a:pt x="110" y="244"/>
                    <a:pt x="230" y="244"/>
                    <a:pt x="287" y="237"/>
                  </a:cubicBezTo>
                  <a:cubicBezTo>
                    <a:pt x="344" y="230"/>
                    <a:pt x="383" y="214"/>
                    <a:pt x="403" y="189"/>
                  </a:cubicBezTo>
                  <a:cubicBezTo>
                    <a:pt x="423" y="164"/>
                    <a:pt x="419" y="116"/>
                    <a:pt x="407" y="87"/>
                  </a:cubicBezTo>
                  <a:cubicBezTo>
                    <a:pt x="395" y="58"/>
                    <a:pt x="366" y="26"/>
                    <a:pt x="329" y="13"/>
                  </a:cubicBezTo>
                  <a:cubicBezTo>
                    <a:pt x="292" y="0"/>
                    <a:pt x="232" y="7"/>
                    <a:pt x="183" y="1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1627" name="Group 1005"/>
            <p:cNvGrpSpPr>
              <a:grpSpLocks/>
            </p:cNvGrpSpPr>
            <p:nvPr/>
          </p:nvGrpSpPr>
          <p:grpSpPr bwMode="auto">
            <a:xfrm>
              <a:off x="4002" y="442"/>
              <a:ext cx="316" cy="147"/>
              <a:chOff x="3600" y="219"/>
              <a:chExt cx="360" cy="175"/>
            </a:xfrm>
          </p:grpSpPr>
          <p:sp>
            <p:nvSpPr>
              <p:cNvPr id="21628" name="Oval 1006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21629" name="Line 1007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630" name="Line 1008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631" name="Rectangle 1009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noProof="1">
                  <a:latin typeface="Times New Roman" pitchFamily="18" charset="0"/>
                </a:endParaRPr>
              </a:p>
            </p:txBody>
          </p:sp>
          <p:sp>
            <p:nvSpPr>
              <p:cNvPr id="21632" name="Oval 1010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grpSp>
            <p:nvGrpSpPr>
              <p:cNvPr id="21633" name="Group 1011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21638" name="Line 101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639" name="Line 101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640" name="Line 101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634" name="Group 1015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21635" name="Line 101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636" name="Line 101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637" name="Line 101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1561" name="Group 1019"/>
          <p:cNvGrpSpPr>
            <a:grpSpLocks/>
          </p:cNvGrpSpPr>
          <p:nvPr/>
        </p:nvGrpSpPr>
        <p:grpSpPr bwMode="auto">
          <a:xfrm>
            <a:off x="7410583" y="2262188"/>
            <a:ext cx="727471" cy="387350"/>
            <a:chOff x="3955" y="387"/>
            <a:chExt cx="423" cy="244"/>
          </a:xfrm>
        </p:grpSpPr>
        <p:sp>
          <p:nvSpPr>
            <p:cNvPr id="21611" name="Freeform 1020"/>
            <p:cNvSpPr>
              <a:spLocks/>
            </p:cNvSpPr>
            <p:nvPr/>
          </p:nvSpPr>
          <p:spPr bwMode="auto">
            <a:xfrm>
              <a:off x="3955" y="387"/>
              <a:ext cx="423" cy="244"/>
            </a:xfrm>
            <a:custGeom>
              <a:avLst/>
              <a:gdLst>
                <a:gd name="T0" fmla="*/ 183 w 423"/>
                <a:gd name="T1" fmla="*/ 11 h 244"/>
                <a:gd name="T2" fmla="*/ 43 w 423"/>
                <a:gd name="T3" fmla="*/ 43 h 244"/>
                <a:gd name="T4" fmla="*/ 3 w 423"/>
                <a:gd name="T5" fmla="*/ 169 h 244"/>
                <a:gd name="T6" fmla="*/ 63 w 423"/>
                <a:gd name="T7" fmla="*/ 233 h 244"/>
                <a:gd name="T8" fmla="*/ 287 w 423"/>
                <a:gd name="T9" fmla="*/ 237 h 244"/>
                <a:gd name="T10" fmla="*/ 403 w 423"/>
                <a:gd name="T11" fmla="*/ 189 h 244"/>
                <a:gd name="T12" fmla="*/ 407 w 423"/>
                <a:gd name="T13" fmla="*/ 87 h 244"/>
                <a:gd name="T14" fmla="*/ 329 w 423"/>
                <a:gd name="T15" fmla="*/ 13 h 244"/>
                <a:gd name="T16" fmla="*/ 183 w 423"/>
                <a:gd name="T17" fmla="*/ 11 h 24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23" h="244">
                  <a:moveTo>
                    <a:pt x="183" y="11"/>
                  </a:moveTo>
                  <a:cubicBezTo>
                    <a:pt x="135" y="16"/>
                    <a:pt x="73" y="17"/>
                    <a:pt x="43" y="43"/>
                  </a:cubicBezTo>
                  <a:cubicBezTo>
                    <a:pt x="13" y="69"/>
                    <a:pt x="0" y="137"/>
                    <a:pt x="3" y="169"/>
                  </a:cubicBezTo>
                  <a:cubicBezTo>
                    <a:pt x="6" y="201"/>
                    <a:pt x="16" y="222"/>
                    <a:pt x="63" y="233"/>
                  </a:cubicBezTo>
                  <a:cubicBezTo>
                    <a:pt x="110" y="244"/>
                    <a:pt x="230" y="244"/>
                    <a:pt x="287" y="237"/>
                  </a:cubicBezTo>
                  <a:cubicBezTo>
                    <a:pt x="344" y="230"/>
                    <a:pt x="383" y="214"/>
                    <a:pt x="403" y="189"/>
                  </a:cubicBezTo>
                  <a:cubicBezTo>
                    <a:pt x="423" y="164"/>
                    <a:pt x="419" y="116"/>
                    <a:pt x="407" y="87"/>
                  </a:cubicBezTo>
                  <a:cubicBezTo>
                    <a:pt x="395" y="58"/>
                    <a:pt x="366" y="26"/>
                    <a:pt x="329" y="13"/>
                  </a:cubicBezTo>
                  <a:cubicBezTo>
                    <a:pt x="292" y="0"/>
                    <a:pt x="232" y="7"/>
                    <a:pt x="183" y="1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1612" name="Group 1021"/>
            <p:cNvGrpSpPr>
              <a:grpSpLocks/>
            </p:cNvGrpSpPr>
            <p:nvPr/>
          </p:nvGrpSpPr>
          <p:grpSpPr bwMode="auto">
            <a:xfrm>
              <a:off x="4002" y="442"/>
              <a:ext cx="316" cy="147"/>
              <a:chOff x="3600" y="219"/>
              <a:chExt cx="360" cy="175"/>
            </a:xfrm>
          </p:grpSpPr>
          <p:sp>
            <p:nvSpPr>
              <p:cNvPr id="21613" name="Oval 1022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21614" name="Line 1023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615" name="Line 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616" name="Rectangle 1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noProof="1">
                  <a:latin typeface="Times New Roman" pitchFamily="18" charset="0"/>
                </a:endParaRPr>
              </a:p>
            </p:txBody>
          </p:sp>
          <p:sp>
            <p:nvSpPr>
              <p:cNvPr id="21617" name="Oval 2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grpSp>
            <p:nvGrpSpPr>
              <p:cNvPr id="21618" name="Group 3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21623" name="Line 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624" name="Line 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625" name="Line 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619" name="Group 7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21620" name="Line 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621" name="Line 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622" name="Line 1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1562" name="Group 11"/>
          <p:cNvGrpSpPr>
            <a:grpSpLocks/>
          </p:cNvGrpSpPr>
          <p:nvPr/>
        </p:nvGrpSpPr>
        <p:grpSpPr bwMode="auto">
          <a:xfrm>
            <a:off x="6389027" y="2471738"/>
            <a:ext cx="727471" cy="387350"/>
            <a:chOff x="3955" y="387"/>
            <a:chExt cx="423" cy="244"/>
          </a:xfrm>
        </p:grpSpPr>
        <p:sp>
          <p:nvSpPr>
            <p:cNvPr id="21596" name="Freeform 12"/>
            <p:cNvSpPr>
              <a:spLocks/>
            </p:cNvSpPr>
            <p:nvPr/>
          </p:nvSpPr>
          <p:spPr bwMode="auto">
            <a:xfrm>
              <a:off x="3955" y="387"/>
              <a:ext cx="423" cy="244"/>
            </a:xfrm>
            <a:custGeom>
              <a:avLst/>
              <a:gdLst>
                <a:gd name="T0" fmla="*/ 183 w 423"/>
                <a:gd name="T1" fmla="*/ 11 h 244"/>
                <a:gd name="T2" fmla="*/ 43 w 423"/>
                <a:gd name="T3" fmla="*/ 43 h 244"/>
                <a:gd name="T4" fmla="*/ 3 w 423"/>
                <a:gd name="T5" fmla="*/ 169 h 244"/>
                <a:gd name="T6" fmla="*/ 63 w 423"/>
                <a:gd name="T7" fmla="*/ 233 h 244"/>
                <a:gd name="T8" fmla="*/ 287 w 423"/>
                <a:gd name="T9" fmla="*/ 237 h 244"/>
                <a:gd name="T10" fmla="*/ 403 w 423"/>
                <a:gd name="T11" fmla="*/ 189 h 244"/>
                <a:gd name="T12" fmla="*/ 407 w 423"/>
                <a:gd name="T13" fmla="*/ 87 h 244"/>
                <a:gd name="T14" fmla="*/ 329 w 423"/>
                <a:gd name="T15" fmla="*/ 13 h 244"/>
                <a:gd name="T16" fmla="*/ 183 w 423"/>
                <a:gd name="T17" fmla="*/ 11 h 24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23" h="244">
                  <a:moveTo>
                    <a:pt x="183" y="11"/>
                  </a:moveTo>
                  <a:cubicBezTo>
                    <a:pt x="135" y="16"/>
                    <a:pt x="73" y="17"/>
                    <a:pt x="43" y="43"/>
                  </a:cubicBezTo>
                  <a:cubicBezTo>
                    <a:pt x="13" y="69"/>
                    <a:pt x="0" y="137"/>
                    <a:pt x="3" y="169"/>
                  </a:cubicBezTo>
                  <a:cubicBezTo>
                    <a:pt x="6" y="201"/>
                    <a:pt x="16" y="222"/>
                    <a:pt x="63" y="233"/>
                  </a:cubicBezTo>
                  <a:cubicBezTo>
                    <a:pt x="110" y="244"/>
                    <a:pt x="230" y="244"/>
                    <a:pt x="287" y="237"/>
                  </a:cubicBezTo>
                  <a:cubicBezTo>
                    <a:pt x="344" y="230"/>
                    <a:pt x="383" y="214"/>
                    <a:pt x="403" y="189"/>
                  </a:cubicBezTo>
                  <a:cubicBezTo>
                    <a:pt x="423" y="164"/>
                    <a:pt x="419" y="116"/>
                    <a:pt x="407" y="87"/>
                  </a:cubicBezTo>
                  <a:cubicBezTo>
                    <a:pt x="395" y="58"/>
                    <a:pt x="366" y="26"/>
                    <a:pt x="329" y="13"/>
                  </a:cubicBezTo>
                  <a:cubicBezTo>
                    <a:pt x="292" y="0"/>
                    <a:pt x="232" y="7"/>
                    <a:pt x="183" y="1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1597" name="Group 13"/>
            <p:cNvGrpSpPr>
              <a:grpSpLocks/>
            </p:cNvGrpSpPr>
            <p:nvPr/>
          </p:nvGrpSpPr>
          <p:grpSpPr bwMode="auto">
            <a:xfrm>
              <a:off x="4002" y="442"/>
              <a:ext cx="316" cy="147"/>
              <a:chOff x="3600" y="219"/>
              <a:chExt cx="360" cy="175"/>
            </a:xfrm>
          </p:grpSpPr>
          <p:sp>
            <p:nvSpPr>
              <p:cNvPr id="21598" name="Oval 14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21599" name="Line 15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600" name="Line 16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601" name="Rectangle 17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noProof="1">
                  <a:latin typeface="Times New Roman" pitchFamily="18" charset="0"/>
                </a:endParaRPr>
              </a:p>
            </p:txBody>
          </p:sp>
          <p:sp>
            <p:nvSpPr>
              <p:cNvPr id="21602" name="Oval 18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grpSp>
            <p:nvGrpSpPr>
              <p:cNvPr id="21603" name="Group 19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21608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609" name="Line 2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610" name="Line 2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604" name="Group 23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21605" name="Line 2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606" name="Line 2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607" name="Line 2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1563" name="Group 27"/>
          <p:cNvGrpSpPr>
            <a:grpSpLocks/>
          </p:cNvGrpSpPr>
          <p:nvPr/>
        </p:nvGrpSpPr>
        <p:grpSpPr bwMode="auto">
          <a:xfrm>
            <a:off x="6368389" y="4129088"/>
            <a:ext cx="727471" cy="387350"/>
            <a:chOff x="3955" y="387"/>
            <a:chExt cx="423" cy="244"/>
          </a:xfrm>
        </p:grpSpPr>
        <p:sp>
          <p:nvSpPr>
            <p:cNvPr id="21581" name="Freeform 28"/>
            <p:cNvSpPr>
              <a:spLocks/>
            </p:cNvSpPr>
            <p:nvPr/>
          </p:nvSpPr>
          <p:spPr bwMode="auto">
            <a:xfrm>
              <a:off x="3955" y="387"/>
              <a:ext cx="423" cy="244"/>
            </a:xfrm>
            <a:custGeom>
              <a:avLst/>
              <a:gdLst>
                <a:gd name="T0" fmla="*/ 183 w 423"/>
                <a:gd name="T1" fmla="*/ 11 h 244"/>
                <a:gd name="T2" fmla="*/ 43 w 423"/>
                <a:gd name="T3" fmla="*/ 43 h 244"/>
                <a:gd name="T4" fmla="*/ 3 w 423"/>
                <a:gd name="T5" fmla="*/ 169 h 244"/>
                <a:gd name="T6" fmla="*/ 63 w 423"/>
                <a:gd name="T7" fmla="*/ 233 h 244"/>
                <a:gd name="T8" fmla="*/ 287 w 423"/>
                <a:gd name="T9" fmla="*/ 237 h 244"/>
                <a:gd name="T10" fmla="*/ 403 w 423"/>
                <a:gd name="T11" fmla="*/ 189 h 244"/>
                <a:gd name="T12" fmla="*/ 407 w 423"/>
                <a:gd name="T13" fmla="*/ 87 h 244"/>
                <a:gd name="T14" fmla="*/ 329 w 423"/>
                <a:gd name="T15" fmla="*/ 13 h 244"/>
                <a:gd name="T16" fmla="*/ 183 w 423"/>
                <a:gd name="T17" fmla="*/ 11 h 24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23" h="244">
                  <a:moveTo>
                    <a:pt x="183" y="11"/>
                  </a:moveTo>
                  <a:cubicBezTo>
                    <a:pt x="135" y="16"/>
                    <a:pt x="73" y="17"/>
                    <a:pt x="43" y="43"/>
                  </a:cubicBezTo>
                  <a:cubicBezTo>
                    <a:pt x="13" y="69"/>
                    <a:pt x="0" y="137"/>
                    <a:pt x="3" y="169"/>
                  </a:cubicBezTo>
                  <a:cubicBezTo>
                    <a:pt x="6" y="201"/>
                    <a:pt x="16" y="222"/>
                    <a:pt x="63" y="233"/>
                  </a:cubicBezTo>
                  <a:cubicBezTo>
                    <a:pt x="110" y="244"/>
                    <a:pt x="230" y="244"/>
                    <a:pt x="287" y="237"/>
                  </a:cubicBezTo>
                  <a:cubicBezTo>
                    <a:pt x="344" y="230"/>
                    <a:pt x="383" y="214"/>
                    <a:pt x="403" y="189"/>
                  </a:cubicBezTo>
                  <a:cubicBezTo>
                    <a:pt x="423" y="164"/>
                    <a:pt x="419" y="116"/>
                    <a:pt x="407" y="87"/>
                  </a:cubicBezTo>
                  <a:cubicBezTo>
                    <a:pt x="395" y="58"/>
                    <a:pt x="366" y="26"/>
                    <a:pt x="329" y="13"/>
                  </a:cubicBezTo>
                  <a:cubicBezTo>
                    <a:pt x="292" y="0"/>
                    <a:pt x="232" y="7"/>
                    <a:pt x="183" y="1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1582" name="Group 29"/>
            <p:cNvGrpSpPr>
              <a:grpSpLocks/>
            </p:cNvGrpSpPr>
            <p:nvPr/>
          </p:nvGrpSpPr>
          <p:grpSpPr bwMode="auto">
            <a:xfrm>
              <a:off x="4002" y="442"/>
              <a:ext cx="316" cy="147"/>
              <a:chOff x="3600" y="219"/>
              <a:chExt cx="360" cy="175"/>
            </a:xfrm>
          </p:grpSpPr>
          <p:sp>
            <p:nvSpPr>
              <p:cNvPr id="21583" name="Oval 30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21584" name="Line 31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585" name="Line 32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586" name="Rectangle 33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noProof="1">
                  <a:latin typeface="Times New Roman" pitchFamily="18" charset="0"/>
                </a:endParaRPr>
              </a:p>
            </p:txBody>
          </p:sp>
          <p:sp>
            <p:nvSpPr>
              <p:cNvPr id="21587" name="Oval 34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grpSp>
            <p:nvGrpSpPr>
              <p:cNvPr id="21588" name="Group 35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21593" name="Line 3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594" name="Line 3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595" name="Line 3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589" name="Group 39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21590" name="Line 4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591" name="Line 4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592" name="Line 4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1564" name="Group 43"/>
          <p:cNvGrpSpPr>
            <a:grpSpLocks/>
          </p:cNvGrpSpPr>
          <p:nvPr/>
        </p:nvGrpSpPr>
        <p:grpSpPr bwMode="auto">
          <a:xfrm>
            <a:off x="7245483" y="4471988"/>
            <a:ext cx="727471" cy="387350"/>
            <a:chOff x="3955" y="387"/>
            <a:chExt cx="423" cy="244"/>
          </a:xfrm>
        </p:grpSpPr>
        <p:sp>
          <p:nvSpPr>
            <p:cNvPr id="21566" name="Freeform 44"/>
            <p:cNvSpPr>
              <a:spLocks/>
            </p:cNvSpPr>
            <p:nvPr/>
          </p:nvSpPr>
          <p:spPr bwMode="auto">
            <a:xfrm>
              <a:off x="3955" y="387"/>
              <a:ext cx="423" cy="244"/>
            </a:xfrm>
            <a:custGeom>
              <a:avLst/>
              <a:gdLst>
                <a:gd name="T0" fmla="*/ 183 w 423"/>
                <a:gd name="T1" fmla="*/ 11 h 244"/>
                <a:gd name="T2" fmla="*/ 43 w 423"/>
                <a:gd name="T3" fmla="*/ 43 h 244"/>
                <a:gd name="T4" fmla="*/ 3 w 423"/>
                <a:gd name="T5" fmla="*/ 169 h 244"/>
                <a:gd name="T6" fmla="*/ 63 w 423"/>
                <a:gd name="T7" fmla="*/ 233 h 244"/>
                <a:gd name="T8" fmla="*/ 287 w 423"/>
                <a:gd name="T9" fmla="*/ 237 h 244"/>
                <a:gd name="T10" fmla="*/ 403 w 423"/>
                <a:gd name="T11" fmla="*/ 189 h 244"/>
                <a:gd name="T12" fmla="*/ 407 w 423"/>
                <a:gd name="T13" fmla="*/ 87 h 244"/>
                <a:gd name="T14" fmla="*/ 329 w 423"/>
                <a:gd name="T15" fmla="*/ 13 h 244"/>
                <a:gd name="T16" fmla="*/ 183 w 423"/>
                <a:gd name="T17" fmla="*/ 11 h 24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23" h="244">
                  <a:moveTo>
                    <a:pt x="183" y="11"/>
                  </a:moveTo>
                  <a:cubicBezTo>
                    <a:pt x="135" y="16"/>
                    <a:pt x="73" y="17"/>
                    <a:pt x="43" y="43"/>
                  </a:cubicBezTo>
                  <a:cubicBezTo>
                    <a:pt x="13" y="69"/>
                    <a:pt x="0" y="137"/>
                    <a:pt x="3" y="169"/>
                  </a:cubicBezTo>
                  <a:cubicBezTo>
                    <a:pt x="6" y="201"/>
                    <a:pt x="16" y="222"/>
                    <a:pt x="63" y="233"/>
                  </a:cubicBezTo>
                  <a:cubicBezTo>
                    <a:pt x="110" y="244"/>
                    <a:pt x="230" y="244"/>
                    <a:pt x="287" y="237"/>
                  </a:cubicBezTo>
                  <a:cubicBezTo>
                    <a:pt x="344" y="230"/>
                    <a:pt x="383" y="214"/>
                    <a:pt x="403" y="189"/>
                  </a:cubicBezTo>
                  <a:cubicBezTo>
                    <a:pt x="423" y="164"/>
                    <a:pt x="419" y="116"/>
                    <a:pt x="407" y="87"/>
                  </a:cubicBezTo>
                  <a:cubicBezTo>
                    <a:pt x="395" y="58"/>
                    <a:pt x="366" y="26"/>
                    <a:pt x="329" y="13"/>
                  </a:cubicBezTo>
                  <a:cubicBezTo>
                    <a:pt x="292" y="0"/>
                    <a:pt x="232" y="7"/>
                    <a:pt x="183" y="1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1567" name="Group 45"/>
            <p:cNvGrpSpPr>
              <a:grpSpLocks/>
            </p:cNvGrpSpPr>
            <p:nvPr/>
          </p:nvGrpSpPr>
          <p:grpSpPr bwMode="auto">
            <a:xfrm>
              <a:off x="4002" y="442"/>
              <a:ext cx="316" cy="147"/>
              <a:chOff x="3600" y="219"/>
              <a:chExt cx="360" cy="175"/>
            </a:xfrm>
          </p:grpSpPr>
          <p:sp>
            <p:nvSpPr>
              <p:cNvPr id="21568" name="Oval 46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21569" name="Line 47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570" name="Line 48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571" name="Rectangle 49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noProof="1">
                  <a:latin typeface="Times New Roman" pitchFamily="18" charset="0"/>
                </a:endParaRPr>
              </a:p>
            </p:txBody>
          </p:sp>
          <p:sp>
            <p:nvSpPr>
              <p:cNvPr id="21572" name="Oval 50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grpSp>
            <p:nvGrpSpPr>
              <p:cNvPr id="21573" name="Group 51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21578" name="Line 5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579" name="Line 5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580" name="Line 5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574" name="Group 55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21575" name="Line 5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576" name="Line 5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577" name="Line 5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21565" name="Line 59"/>
          <p:cNvSpPr>
            <a:spLocks noChangeShapeType="1"/>
          </p:cNvSpPr>
          <p:nvPr/>
        </p:nvSpPr>
        <p:spPr bwMode="auto">
          <a:xfrm flipV="1">
            <a:off x="6727825" y="4459288"/>
            <a:ext cx="1720" cy="1635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41" name="Picture 2" descr="underline_base"/>
          <p:cNvPicPr>
            <a:picLocks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810" y="1204755"/>
            <a:ext cx="49512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6704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5734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66064" y="1670050"/>
            <a:ext cx="4627959" cy="4648200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en-US" dirty="0">
                <a:ea typeface="ＭＳ Ｐゴシック" pitchFamily="34" charset="-128"/>
              </a:rPr>
              <a:t>mesh of interconnected routers</a:t>
            </a:r>
          </a:p>
          <a:p>
            <a:pPr eaLnBrk="1" hangingPunct="1"/>
            <a:r>
              <a:rPr lang="en-US" altLang="en-US" dirty="0">
                <a:solidFill>
                  <a:srgbClr val="CC0000"/>
                </a:solidFill>
                <a:ea typeface="ＭＳ Ｐゴシック" pitchFamily="34" charset="-128"/>
              </a:rPr>
              <a:t>packet-switching: hosts break application-layer messages into </a:t>
            </a:r>
            <a:r>
              <a:rPr lang="en-US" altLang="en-US" i="1" dirty="0">
                <a:solidFill>
                  <a:srgbClr val="CC0000"/>
                </a:solidFill>
                <a:ea typeface="ＭＳ Ｐゴシック" pitchFamily="34" charset="-128"/>
              </a:rPr>
              <a:t>packets</a:t>
            </a:r>
          </a:p>
          <a:p>
            <a:pPr lvl="1" eaLnBrk="1" hangingPunct="1"/>
            <a:r>
              <a:rPr lang="en-US" altLang="en-US" dirty="0">
                <a:ea typeface="Arial" pitchFamily="34" charset="0"/>
              </a:rPr>
              <a:t>forward packets</a:t>
            </a:r>
            <a:r>
              <a:rPr lang="en-US" altLang="en-US" i="1" dirty="0">
                <a:ea typeface="Arial" pitchFamily="34" charset="0"/>
              </a:rPr>
              <a:t> </a:t>
            </a:r>
            <a:r>
              <a:rPr lang="en-US" altLang="en-US" dirty="0">
                <a:ea typeface="Arial" pitchFamily="34" charset="0"/>
              </a:rPr>
              <a:t>from one router to the next, across links on path from source to destination</a:t>
            </a:r>
          </a:p>
          <a:p>
            <a:pPr lvl="1" eaLnBrk="1" hangingPunct="1"/>
            <a:r>
              <a:rPr lang="en-US" altLang="en-US" dirty="0">
                <a:ea typeface="Arial" pitchFamily="34" charset="0"/>
              </a:rPr>
              <a:t>each packet transmitted at full link capacity</a:t>
            </a:r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itchFamily="34" charset="-128"/>
              </a:rPr>
              <a:t>The network core</a:t>
            </a:r>
          </a:p>
        </p:txBody>
      </p:sp>
      <p:sp>
        <p:nvSpPr>
          <p:cNvPr id="57348" name="Freeform 637"/>
          <p:cNvSpPr>
            <a:spLocks/>
          </p:cNvSpPr>
          <p:nvPr/>
        </p:nvSpPr>
        <p:spPr bwMode="auto">
          <a:xfrm>
            <a:off x="5635758" y="1712913"/>
            <a:ext cx="1881452" cy="1071562"/>
          </a:xfrm>
          <a:custGeom>
            <a:avLst/>
            <a:gdLst>
              <a:gd name="T0" fmla="*/ 2147483647 w 1036"/>
              <a:gd name="T1" fmla="*/ 2147483647 h 675"/>
              <a:gd name="T2" fmla="*/ 2147483647 w 1036"/>
              <a:gd name="T3" fmla="*/ 2147483647 h 675"/>
              <a:gd name="T4" fmla="*/ 2147483647 w 1036"/>
              <a:gd name="T5" fmla="*/ 2147483647 h 675"/>
              <a:gd name="T6" fmla="*/ 2147483647 w 1036"/>
              <a:gd name="T7" fmla="*/ 2147483647 h 675"/>
              <a:gd name="T8" fmla="*/ 2147483647 w 1036"/>
              <a:gd name="T9" fmla="*/ 2147483647 h 675"/>
              <a:gd name="T10" fmla="*/ 2147483647 w 1036"/>
              <a:gd name="T11" fmla="*/ 2147483647 h 675"/>
              <a:gd name="T12" fmla="*/ 2147483647 w 1036"/>
              <a:gd name="T13" fmla="*/ 2147483647 h 675"/>
              <a:gd name="T14" fmla="*/ 2147483647 w 1036"/>
              <a:gd name="T15" fmla="*/ 2147483647 h 675"/>
              <a:gd name="T16" fmla="*/ 2147483647 w 1036"/>
              <a:gd name="T17" fmla="*/ 2147483647 h 675"/>
              <a:gd name="T18" fmla="*/ 2147483647 w 1036"/>
              <a:gd name="T19" fmla="*/ 2147483647 h 675"/>
              <a:gd name="T20" fmla="*/ 2147483647 w 1036"/>
              <a:gd name="T21" fmla="*/ 2147483647 h 675"/>
              <a:gd name="T22" fmla="*/ 2147483647 w 1036"/>
              <a:gd name="T23" fmla="*/ 2147483647 h 675"/>
              <a:gd name="T24" fmla="*/ 2147483647 w 1036"/>
              <a:gd name="T25" fmla="*/ 2147483647 h 675"/>
              <a:gd name="T26" fmla="*/ 2147483647 w 1036"/>
              <a:gd name="T27" fmla="*/ 2147483647 h 675"/>
              <a:gd name="T28" fmla="*/ 2147483647 w 1036"/>
              <a:gd name="T29" fmla="*/ 2147483647 h 675"/>
              <a:gd name="T30" fmla="*/ 2147483647 w 1036"/>
              <a:gd name="T31" fmla="*/ 2147483647 h 675"/>
              <a:gd name="T32" fmla="*/ 2147483647 w 1036"/>
              <a:gd name="T33" fmla="*/ 2147483647 h 675"/>
              <a:gd name="T34" fmla="*/ 2147483647 w 1036"/>
              <a:gd name="T35" fmla="*/ 2147483647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7349" name="Group 638"/>
          <p:cNvGrpSpPr>
            <a:grpSpLocks/>
          </p:cNvGrpSpPr>
          <p:nvPr/>
        </p:nvGrpSpPr>
        <p:grpSpPr bwMode="auto">
          <a:xfrm>
            <a:off x="5818056" y="3048000"/>
            <a:ext cx="1580488" cy="933450"/>
            <a:chOff x="2889" y="1631"/>
            <a:chExt cx="980" cy="743"/>
          </a:xfrm>
        </p:grpSpPr>
        <p:sp>
          <p:nvSpPr>
            <p:cNvPr id="57897" name="Rectangle 639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898" name="AutoShape 640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00CCFF"/>
                </a:solidFill>
              </a:endParaRPr>
            </a:p>
          </p:txBody>
        </p:sp>
      </p:grpSp>
      <p:sp>
        <p:nvSpPr>
          <p:cNvPr id="57350" name="Freeform 641"/>
          <p:cNvSpPr>
            <a:spLocks/>
          </p:cNvSpPr>
          <p:nvPr/>
        </p:nvSpPr>
        <p:spPr bwMode="auto">
          <a:xfrm>
            <a:off x="5811176" y="4425950"/>
            <a:ext cx="3494617" cy="1665288"/>
          </a:xfrm>
          <a:custGeom>
            <a:avLst/>
            <a:gdLst>
              <a:gd name="T0" fmla="*/ 2147483647 w 2032"/>
              <a:gd name="T1" fmla="*/ 2147483647 h 1049"/>
              <a:gd name="T2" fmla="*/ 2147483647 w 2032"/>
              <a:gd name="T3" fmla="*/ 2147483647 h 1049"/>
              <a:gd name="T4" fmla="*/ 2147483647 w 2032"/>
              <a:gd name="T5" fmla="*/ 2147483647 h 1049"/>
              <a:gd name="T6" fmla="*/ 2147483647 w 2032"/>
              <a:gd name="T7" fmla="*/ 2147483647 h 1049"/>
              <a:gd name="T8" fmla="*/ 2147483647 w 2032"/>
              <a:gd name="T9" fmla="*/ 2147483647 h 1049"/>
              <a:gd name="T10" fmla="*/ 2147483647 w 2032"/>
              <a:gd name="T11" fmla="*/ 2147483647 h 1049"/>
              <a:gd name="T12" fmla="*/ 2147483647 w 2032"/>
              <a:gd name="T13" fmla="*/ 2147483647 h 1049"/>
              <a:gd name="T14" fmla="*/ 2147483647 w 2032"/>
              <a:gd name="T15" fmla="*/ 2147483647 h 1049"/>
              <a:gd name="T16" fmla="*/ 2147483647 w 2032"/>
              <a:gd name="T17" fmla="*/ 2147483647 h 1049"/>
              <a:gd name="T18" fmla="*/ 2147483647 w 2032"/>
              <a:gd name="T19" fmla="*/ 2147483647 h 1049"/>
              <a:gd name="T20" fmla="*/ 2147483647 w 2032"/>
              <a:gd name="T21" fmla="*/ 2147483647 h 1049"/>
              <a:gd name="T22" fmla="*/ 2147483647 w 2032"/>
              <a:gd name="T23" fmla="*/ 2147483647 h 1049"/>
              <a:gd name="T24" fmla="*/ 2147483647 w 2032"/>
              <a:gd name="T25" fmla="*/ 2147483647 h 1049"/>
              <a:gd name="T26" fmla="*/ 2147483647 w 2032"/>
              <a:gd name="T27" fmla="*/ 2147483647 h 1049"/>
              <a:gd name="T28" fmla="*/ 2147483647 w 2032"/>
              <a:gd name="T29" fmla="*/ 2147483647 h 1049"/>
              <a:gd name="T30" fmla="*/ 2147483647 w 2032"/>
              <a:gd name="T31" fmla="*/ 2147483647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032"/>
              <a:gd name="T49" fmla="*/ 0 h 1049"/>
              <a:gd name="T50" fmla="*/ 2032 w 2032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032" h="1049">
                <a:moveTo>
                  <a:pt x="1044" y="26"/>
                </a:moveTo>
                <a:cubicBezTo>
                  <a:pt x="959" y="45"/>
                  <a:pt x="924" y="118"/>
                  <a:pt x="847" y="125"/>
                </a:cubicBezTo>
                <a:cubicBezTo>
                  <a:pt x="770" y="132"/>
                  <a:pt x="697" y="61"/>
                  <a:pt x="580" y="68"/>
                </a:cubicBezTo>
                <a:cubicBezTo>
                  <a:pt x="463" y="75"/>
                  <a:pt x="232" y="119"/>
                  <a:pt x="143" y="170"/>
                </a:cubicBezTo>
                <a:cubicBezTo>
                  <a:pt x="54" y="221"/>
                  <a:pt x="65" y="289"/>
                  <a:pt x="48" y="374"/>
                </a:cubicBezTo>
                <a:cubicBezTo>
                  <a:pt x="31" y="459"/>
                  <a:pt x="0" y="618"/>
                  <a:pt x="41" y="680"/>
                </a:cubicBezTo>
                <a:cubicBezTo>
                  <a:pt x="82" y="742"/>
                  <a:pt x="191" y="709"/>
                  <a:pt x="294" y="744"/>
                </a:cubicBezTo>
                <a:cubicBezTo>
                  <a:pt x="397" y="779"/>
                  <a:pt x="527" y="849"/>
                  <a:pt x="660" y="893"/>
                </a:cubicBezTo>
                <a:cubicBezTo>
                  <a:pt x="793" y="938"/>
                  <a:pt x="944" y="991"/>
                  <a:pt x="1088" y="1014"/>
                </a:cubicBezTo>
                <a:cubicBezTo>
                  <a:pt x="1232" y="1036"/>
                  <a:pt x="1401" y="1049"/>
                  <a:pt x="1525" y="1031"/>
                </a:cubicBezTo>
                <a:cubicBezTo>
                  <a:pt x="1649" y="1012"/>
                  <a:pt x="1749" y="960"/>
                  <a:pt x="1831" y="907"/>
                </a:cubicBezTo>
                <a:cubicBezTo>
                  <a:pt x="1913" y="855"/>
                  <a:pt x="1998" y="824"/>
                  <a:pt x="2015" y="714"/>
                </a:cubicBezTo>
                <a:cubicBezTo>
                  <a:pt x="2032" y="604"/>
                  <a:pt x="1990" y="350"/>
                  <a:pt x="1931" y="251"/>
                </a:cubicBezTo>
                <a:cubicBezTo>
                  <a:pt x="1872" y="151"/>
                  <a:pt x="1754" y="153"/>
                  <a:pt x="1658" y="114"/>
                </a:cubicBezTo>
                <a:cubicBezTo>
                  <a:pt x="1562" y="76"/>
                  <a:pt x="1457" y="30"/>
                  <a:pt x="1355" y="15"/>
                </a:cubicBezTo>
                <a:cubicBezTo>
                  <a:pt x="1253" y="0"/>
                  <a:pt x="1129" y="8"/>
                  <a:pt x="1044" y="26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51" name="Line 642"/>
          <p:cNvSpPr>
            <a:spLocks noChangeShapeType="1"/>
          </p:cNvSpPr>
          <p:nvPr/>
        </p:nvSpPr>
        <p:spPr bwMode="auto">
          <a:xfrm rot="-5400000">
            <a:off x="8521039" y="5156730"/>
            <a:ext cx="523875" cy="151342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52" name="Line 643"/>
          <p:cNvSpPr>
            <a:spLocks noChangeShapeType="1"/>
          </p:cNvSpPr>
          <p:nvPr/>
        </p:nvSpPr>
        <p:spPr bwMode="auto">
          <a:xfrm rot="5400000" flipV="1">
            <a:off x="8657564" y="5439967"/>
            <a:ext cx="3175" cy="92869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53" name="Line 644"/>
          <p:cNvSpPr>
            <a:spLocks noChangeShapeType="1"/>
          </p:cNvSpPr>
          <p:nvPr/>
        </p:nvSpPr>
        <p:spPr bwMode="auto">
          <a:xfrm rot="-5400000">
            <a:off x="8858647" y="5114926"/>
            <a:ext cx="0" cy="1238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54" name="Line 646"/>
          <p:cNvSpPr>
            <a:spLocks noChangeShapeType="1"/>
          </p:cNvSpPr>
          <p:nvPr/>
        </p:nvSpPr>
        <p:spPr bwMode="auto">
          <a:xfrm>
            <a:off x="6609161" y="4776789"/>
            <a:ext cx="230452" cy="984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55" name="Line 647"/>
          <p:cNvSpPr>
            <a:spLocks noChangeShapeType="1"/>
          </p:cNvSpPr>
          <p:nvPr/>
        </p:nvSpPr>
        <p:spPr bwMode="auto">
          <a:xfrm flipV="1">
            <a:off x="6328834" y="5040314"/>
            <a:ext cx="423069" cy="730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56" name="Line 650"/>
          <p:cNvSpPr>
            <a:spLocks noChangeShapeType="1"/>
          </p:cNvSpPr>
          <p:nvPr/>
        </p:nvSpPr>
        <p:spPr bwMode="auto">
          <a:xfrm flipH="1">
            <a:off x="6789738" y="5087938"/>
            <a:ext cx="111787" cy="1841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57" name="Line 651"/>
          <p:cNvSpPr>
            <a:spLocks noChangeShapeType="1"/>
          </p:cNvSpPr>
          <p:nvPr/>
        </p:nvSpPr>
        <p:spPr bwMode="auto">
          <a:xfrm flipH="1" flipV="1">
            <a:off x="7094141" y="5100639"/>
            <a:ext cx="123825" cy="1730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58" name="Line 652"/>
          <p:cNvSpPr>
            <a:spLocks noChangeShapeType="1"/>
          </p:cNvSpPr>
          <p:nvPr/>
        </p:nvSpPr>
        <p:spPr bwMode="auto">
          <a:xfrm>
            <a:off x="7305675" y="5056189"/>
            <a:ext cx="545175" cy="2698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59" name="Line 654"/>
          <p:cNvSpPr>
            <a:spLocks noChangeShapeType="1"/>
          </p:cNvSpPr>
          <p:nvPr/>
        </p:nvSpPr>
        <p:spPr bwMode="auto">
          <a:xfrm>
            <a:off x="6550687" y="3582988"/>
            <a:ext cx="254529" cy="7461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60" name="Line 655"/>
          <p:cNvSpPr>
            <a:spLocks noChangeShapeType="1"/>
          </p:cNvSpPr>
          <p:nvPr/>
        </p:nvSpPr>
        <p:spPr bwMode="auto">
          <a:xfrm flipV="1">
            <a:off x="6382148" y="3736975"/>
            <a:ext cx="182298" cy="31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7361" name="Group 656"/>
          <p:cNvGrpSpPr>
            <a:grpSpLocks/>
          </p:cNvGrpSpPr>
          <p:nvPr/>
        </p:nvGrpSpPr>
        <p:grpSpPr bwMode="auto">
          <a:xfrm>
            <a:off x="6079464" y="3503614"/>
            <a:ext cx="548613" cy="352425"/>
            <a:chOff x="2967" y="478"/>
            <a:chExt cx="788" cy="625"/>
          </a:xfrm>
        </p:grpSpPr>
        <p:pic>
          <p:nvPicPr>
            <p:cNvPr id="57895" name="Picture 657" descr="access_point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896" name="Picture 658" descr="antenna_radiation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7362" name="Freeform 659"/>
          <p:cNvSpPr>
            <a:spLocks/>
          </p:cNvSpPr>
          <p:nvPr/>
        </p:nvSpPr>
        <p:spPr bwMode="auto">
          <a:xfrm>
            <a:off x="7496573" y="3476625"/>
            <a:ext cx="1592527" cy="765175"/>
          </a:xfrm>
          <a:custGeom>
            <a:avLst/>
            <a:gdLst>
              <a:gd name="T0" fmla="*/ 2147483647 w 828"/>
              <a:gd name="T1" fmla="*/ 2147483647 h 425"/>
              <a:gd name="T2" fmla="*/ 2147483647 w 828"/>
              <a:gd name="T3" fmla="*/ 2147483647 h 425"/>
              <a:gd name="T4" fmla="*/ 2147483647 w 828"/>
              <a:gd name="T5" fmla="*/ 2147483647 h 425"/>
              <a:gd name="T6" fmla="*/ 2147483647 w 828"/>
              <a:gd name="T7" fmla="*/ 2147483647 h 425"/>
              <a:gd name="T8" fmla="*/ 2147483647 w 828"/>
              <a:gd name="T9" fmla="*/ 2147483647 h 425"/>
              <a:gd name="T10" fmla="*/ 2147483647 w 828"/>
              <a:gd name="T11" fmla="*/ 2147483647 h 425"/>
              <a:gd name="T12" fmla="*/ 2147483647 w 828"/>
              <a:gd name="T13" fmla="*/ 2147483647 h 425"/>
              <a:gd name="T14" fmla="*/ 2147483647 w 828"/>
              <a:gd name="T15" fmla="*/ 2147483647 h 425"/>
              <a:gd name="T16" fmla="*/ 2147483647 w 828"/>
              <a:gd name="T17" fmla="*/ 2147483647 h 425"/>
              <a:gd name="T18" fmla="*/ 2147483647 w 828"/>
              <a:gd name="T19" fmla="*/ 2147483647 h 425"/>
              <a:gd name="T20" fmla="*/ 2147483647 w 828"/>
              <a:gd name="T21" fmla="*/ 2147483647 h 425"/>
              <a:gd name="T22" fmla="*/ 2147483647 w 828"/>
              <a:gd name="T23" fmla="*/ 2147483647 h 4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8"/>
              <a:gd name="T37" fmla="*/ 0 h 425"/>
              <a:gd name="T38" fmla="*/ 828 w 828"/>
              <a:gd name="T39" fmla="*/ 425 h 4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8" h="425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63" name="Freeform 660"/>
          <p:cNvSpPr>
            <a:spLocks/>
          </p:cNvSpPr>
          <p:nvPr/>
        </p:nvSpPr>
        <p:spPr bwMode="auto">
          <a:xfrm>
            <a:off x="7457017" y="2128839"/>
            <a:ext cx="1874573" cy="1125537"/>
          </a:xfrm>
          <a:custGeom>
            <a:avLst/>
            <a:gdLst>
              <a:gd name="T0" fmla="*/ 2147483647 w 765"/>
              <a:gd name="T1" fmla="*/ 2147483647 h 459"/>
              <a:gd name="T2" fmla="*/ 2147483647 w 765"/>
              <a:gd name="T3" fmla="*/ 2147483647 h 459"/>
              <a:gd name="T4" fmla="*/ 2147483647 w 765"/>
              <a:gd name="T5" fmla="*/ 2147483647 h 459"/>
              <a:gd name="T6" fmla="*/ 2147483647 w 765"/>
              <a:gd name="T7" fmla="*/ 2147483647 h 459"/>
              <a:gd name="T8" fmla="*/ 2147483647 w 765"/>
              <a:gd name="T9" fmla="*/ 2147483647 h 459"/>
              <a:gd name="T10" fmla="*/ 2147483647 w 765"/>
              <a:gd name="T11" fmla="*/ 2147483647 h 459"/>
              <a:gd name="T12" fmla="*/ 2147483647 w 765"/>
              <a:gd name="T13" fmla="*/ 2147483647 h 459"/>
              <a:gd name="T14" fmla="*/ 2147483647 w 765"/>
              <a:gd name="T15" fmla="*/ 2147483647 h 459"/>
              <a:gd name="T16" fmla="*/ 2147483647 w 765"/>
              <a:gd name="T17" fmla="*/ 2147483647 h 459"/>
              <a:gd name="T18" fmla="*/ 2147483647 w 765"/>
              <a:gd name="T19" fmla="*/ 2147483647 h 459"/>
              <a:gd name="T20" fmla="*/ 2147483647 w 765"/>
              <a:gd name="T21" fmla="*/ 2147483647 h 459"/>
              <a:gd name="T22" fmla="*/ 2147483647 w 765"/>
              <a:gd name="T23" fmla="*/ 2147483647 h 45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65"/>
              <a:gd name="T37" fmla="*/ 0 h 459"/>
              <a:gd name="T38" fmla="*/ 765 w 765"/>
              <a:gd name="T39" fmla="*/ 459 h 45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65" h="459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64" name="Line 661"/>
          <p:cNvSpPr>
            <a:spLocks noChangeShapeType="1"/>
          </p:cNvSpPr>
          <p:nvPr/>
        </p:nvSpPr>
        <p:spPr bwMode="auto">
          <a:xfrm>
            <a:off x="8012510" y="3816350"/>
            <a:ext cx="177138" cy="1206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65" name="Line 662"/>
          <p:cNvSpPr>
            <a:spLocks noChangeShapeType="1"/>
          </p:cNvSpPr>
          <p:nvPr/>
        </p:nvSpPr>
        <p:spPr bwMode="auto">
          <a:xfrm>
            <a:off x="8117417" y="3736975"/>
            <a:ext cx="30268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66" name="Line 663"/>
          <p:cNvSpPr>
            <a:spLocks noChangeShapeType="1"/>
          </p:cNvSpPr>
          <p:nvPr/>
        </p:nvSpPr>
        <p:spPr bwMode="auto">
          <a:xfrm flipV="1">
            <a:off x="8373667" y="3822701"/>
            <a:ext cx="146182" cy="1047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67" name="Line 664"/>
          <p:cNvSpPr>
            <a:spLocks noChangeShapeType="1"/>
          </p:cNvSpPr>
          <p:nvPr/>
        </p:nvSpPr>
        <p:spPr bwMode="auto">
          <a:xfrm>
            <a:off x="7283319" y="2590801"/>
            <a:ext cx="552053" cy="31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68" name="Line 665"/>
          <p:cNvSpPr>
            <a:spLocks noChangeShapeType="1"/>
          </p:cNvSpPr>
          <p:nvPr/>
        </p:nvSpPr>
        <p:spPr bwMode="auto">
          <a:xfrm>
            <a:off x="7971235" y="4700588"/>
            <a:ext cx="423069" cy="1841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69" name="Line 666"/>
          <p:cNvSpPr>
            <a:spLocks noChangeShapeType="1"/>
          </p:cNvSpPr>
          <p:nvPr/>
        </p:nvSpPr>
        <p:spPr bwMode="auto">
          <a:xfrm flipV="1">
            <a:off x="7298797" y="4687889"/>
            <a:ext cx="349118" cy="1984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70" name="Line 667"/>
          <p:cNvSpPr>
            <a:spLocks noChangeShapeType="1"/>
          </p:cNvSpPr>
          <p:nvPr/>
        </p:nvSpPr>
        <p:spPr bwMode="auto">
          <a:xfrm flipV="1">
            <a:off x="7345230" y="4979988"/>
            <a:ext cx="1052513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71" name="Line 668"/>
          <p:cNvSpPr>
            <a:spLocks noChangeShapeType="1"/>
          </p:cNvSpPr>
          <p:nvPr/>
        </p:nvSpPr>
        <p:spPr bwMode="auto">
          <a:xfrm flipV="1">
            <a:off x="8208567" y="2495551"/>
            <a:ext cx="134144" cy="8731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72" name="Line 669"/>
          <p:cNvSpPr>
            <a:spLocks noChangeShapeType="1"/>
          </p:cNvSpPr>
          <p:nvPr/>
        </p:nvSpPr>
        <p:spPr bwMode="auto">
          <a:xfrm>
            <a:off x="8022829" y="2668588"/>
            <a:ext cx="0" cy="825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73" name="Line 670"/>
          <p:cNvSpPr>
            <a:spLocks noChangeShapeType="1"/>
          </p:cNvSpPr>
          <p:nvPr/>
        </p:nvSpPr>
        <p:spPr bwMode="auto">
          <a:xfrm flipV="1">
            <a:off x="8212007" y="2562226"/>
            <a:ext cx="285485" cy="2889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74" name="Line 671"/>
          <p:cNvSpPr>
            <a:spLocks noChangeShapeType="1"/>
          </p:cNvSpPr>
          <p:nvPr/>
        </p:nvSpPr>
        <p:spPr bwMode="auto">
          <a:xfrm>
            <a:off x="8604118" y="2563813"/>
            <a:ext cx="0" cy="1968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75" name="Line 672"/>
          <p:cNvSpPr>
            <a:spLocks noChangeShapeType="1"/>
          </p:cNvSpPr>
          <p:nvPr/>
        </p:nvSpPr>
        <p:spPr bwMode="auto">
          <a:xfrm>
            <a:off x="8229203" y="2870200"/>
            <a:ext cx="20465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76" name="Line 673"/>
          <p:cNvSpPr>
            <a:spLocks noChangeShapeType="1"/>
          </p:cNvSpPr>
          <p:nvPr/>
        </p:nvSpPr>
        <p:spPr bwMode="auto">
          <a:xfrm>
            <a:off x="8829410" y="2860675"/>
            <a:ext cx="192617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77" name="Line 674"/>
          <p:cNvSpPr>
            <a:spLocks noChangeShapeType="1"/>
          </p:cNvSpPr>
          <p:nvPr/>
        </p:nvSpPr>
        <p:spPr bwMode="auto">
          <a:xfrm flipH="1">
            <a:off x="7907603" y="2936875"/>
            <a:ext cx="106627" cy="7048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78" name="Line 675"/>
          <p:cNvSpPr>
            <a:spLocks noChangeShapeType="1"/>
          </p:cNvSpPr>
          <p:nvPr/>
        </p:nvSpPr>
        <p:spPr bwMode="auto">
          <a:xfrm flipH="1">
            <a:off x="8545646" y="2936876"/>
            <a:ext cx="120385" cy="7270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79" name="Line 676"/>
          <p:cNvSpPr>
            <a:spLocks noChangeShapeType="1"/>
          </p:cNvSpPr>
          <p:nvPr/>
        </p:nvSpPr>
        <p:spPr bwMode="auto">
          <a:xfrm flipV="1">
            <a:off x="7878366" y="4078288"/>
            <a:ext cx="245930" cy="4365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80" name="Line 677"/>
          <p:cNvSpPr>
            <a:spLocks noChangeShapeType="1"/>
          </p:cNvSpPr>
          <p:nvPr/>
        </p:nvSpPr>
        <p:spPr bwMode="auto">
          <a:xfrm>
            <a:off x="9040945" y="2859088"/>
            <a:ext cx="192617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7381" name="Group 678"/>
          <p:cNvGrpSpPr>
            <a:grpSpLocks/>
          </p:cNvGrpSpPr>
          <p:nvPr/>
        </p:nvGrpSpPr>
        <p:grpSpPr bwMode="auto">
          <a:xfrm>
            <a:off x="6557566" y="1846263"/>
            <a:ext cx="507338" cy="620712"/>
            <a:chOff x="1653" y="3023"/>
            <a:chExt cx="622" cy="911"/>
          </a:xfrm>
        </p:grpSpPr>
        <p:sp>
          <p:nvSpPr>
            <p:cNvPr id="57878" name="Line 270"/>
            <p:cNvSpPr>
              <a:spLocks noChangeShapeType="1"/>
            </p:cNvSpPr>
            <p:nvPr/>
          </p:nvSpPr>
          <p:spPr bwMode="auto">
            <a:xfrm flipH="1">
              <a:off x="1766" y="3287"/>
              <a:ext cx="188" cy="586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879" name="Line 271"/>
            <p:cNvSpPr>
              <a:spLocks noChangeShapeType="1"/>
            </p:cNvSpPr>
            <p:nvPr/>
          </p:nvSpPr>
          <p:spPr bwMode="auto">
            <a:xfrm>
              <a:off x="1954" y="3287"/>
              <a:ext cx="188" cy="583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880" name="Line 272"/>
            <p:cNvSpPr>
              <a:spLocks noChangeShapeType="1"/>
            </p:cNvSpPr>
            <p:nvPr/>
          </p:nvSpPr>
          <p:spPr bwMode="auto">
            <a:xfrm>
              <a:off x="1766" y="3870"/>
              <a:ext cx="188" cy="6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881" name="Line 273"/>
            <p:cNvSpPr>
              <a:spLocks noChangeShapeType="1"/>
            </p:cNvSpPr>
            <p:nvPr/>
          </p:nvSpPr>
          <p:spPr bwMode="auto">
            <a:xfrm flipH="1">
              <a:off x="1954" y="3870"/>
              <a:ext cx="188" cy="6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882" name="Line 274"/>
            <p:cNvSpPr>
              <a:spLocks noChangeShapeType="1"/>
            </p:cNvSpPr>
            <p:nvPr/>
          </p:nvSpPr>
          <p:spPr bwMode="auto">
            <a:xfrm>
              <a:off x="1954" y="3300"/>
              <a:ext cx="0" cy="63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883" name="Line 275"/>
            <p:cNvSpPr>
              <a:spLocks noChangeShapeType="1"/>
            </p:cNvSpPr>
            <p:nvPr/>
          </p:nvSpPr>
          <p:spPr bwMode="auto">
            <a:xfrm flipV="1">
              <a:off x="1766" y="3810"/>
              <a:ext cx="188" cy="63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884" name="Line 276"/>
            <p:cNvSpPr>
              <a:spLocks noChangeShapeType="1"/>
            </p:cNvSpPr>
            <p:nvPr/>
          </p:nvSpPr>
          <p:spPr bwMode="auto">
            <a:xfrm flipH="1" flipV="1">
              <a:off x="1954" y="3810"/>
              <a:ext cx="188" cy="60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885" name="Line 277"/>
            <p:cNvSpPr>
              <a:spLocks noChangeShapeType="1"/>
            </p:cNvSpPr>
            <p:nvPr/>
          </p:nvSpPr>
          <p:spPr bwMode="auto">
            <a:xfrm>
              <a:off x="1846" y="3618"/>
              <a:ext cx="108" cy="4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886" name="Line 278"/>
            <p:cNvSpPr>
              <a:spLocks noChangeShapeType="1"/>
            </p:cNvSpPr>
            <p:nvPr/>
          </p:nvSpPr>
          <p:spPr bwMode="auto">
            <a:xfrm flipV="1">
              <a:off x="1954" y="3618"/>
              <a:ext cx="114" cy="4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887" name="Line 279"/>
            <p:cNvSpPr>
              <a:spLocks noChangeShapeType="1"/>
            </p:cNvSpPr>
            <p:nvPr/>
          </p:nvSpPr>
          <p:spPr bwMode="auto">
            <a:xfrm>
              <a:off x="1810" y="3704"/>
              <a:ext cx="139" cy="65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888" name="Line 280"/>
            <p:cNvSpPr>
              <a:spLocks noChangeShapeType="1"/>
            </p:cNvSpPr>
            <p:nvPr/>
          </p:nvSpPr>
          <p:spPr bwMode="auto">
            <a:xfrm flipV="1">
              <a:off x="1954" y="3717"/>
              <a:ext cx="140" cy="57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889" name="Line 281"/>
            <p:cNvSpPr>
              <a:spLocks noChangeShapeType="1"/>
            </p:cNvSpPr>
            <p:nvPr/>
          </p:nvSpPr>
          <p:spPr bwMode="auto">
            <a:xfrm flipV="1">
              <a:off x="1954" y="3530"/>
              <a:ext cx="72" cy="2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890" name="Line 282"/>
            <p:cNvSpPr>
              <a:spLocks noChangeShapeType="1"/>
            </p:cNvSpPr>
            <p:nvPr/>
          </p:nvSpPr>
          <p:spPr bwMode="auto">
            <a:xfrm flipV="1">
              <a:off x="1954" y="3409"/>
              <a:ext cx="45" cy="1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891" name="Line 283"/>
            <p:cNvSpPr>
              <a:spLocks noChangeShapeType="1"/>
            </p:cNvSpPr>
            <p:nvPr/>
          </p:nvSpPr>
          <p:spPr bwMode="auto">
            <a:xfrm>
              <a:off x="1873" y="3522"/>
              <a:ext cx="87" cy="32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892" name="Line 284"/>
            <p:cNvSpPr>
              <a:spLocks noChangeShapeType="1"/>
            </p:cNvSpPr>
            <p:nvPr/>
          </p:nvSpPr>
          <p:spPr bwMode="auto">
            <a:xfrm>
              <a:off x="1912" y="3404"/>
              <a:ext cx="50" cy="31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893" name="Oval 694"/>
            <p:cNvSpPr>
              <a:spLocks noChangeArrowheads="1"/>
            </p:cNvSpPr>
            <p:nvPr/>
          </p:nvSpPr>
          <p:spPr bwMode="auto">
            <a:xfrm>
              <a:off x="1921" y="3233"/>
              <a:ext cx="63" cy="68"/>
            </a:xfrm>
            <a:prstGeom prst="ellipse">
              <a:avLst/>
            </a:prstGeom>
            <a:solidFill>
              <a:srgbClr val="808080"/>
            </a:soli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pic>
          <p:nvPicPr>
            <p:cNvPr id="57894" name="Picture 695" descr="cell_tower_radiation_gray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3" y="3023"/>
              <a:ext cx="622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82" name="Group 696"/>
          <p:cNvGrpSpPr>
            <a:grpSpLocks/>
          </p:cNvGrpSpPr>
          <p:nvPr/>
        </p:nvGrpSpPr>
        <p:grpSpPr bwMode="auto">
          <a:xfrm>
            <a:off x="6813815" y="2406650"/>
            <a:ext cx="491860" cy="254000"/>
            <a:chOff x="3843" y="1516"/>
            <a:chExt cx="286" cy="160"/>
          </a:xfrm>
        </p:grpSpPr>
        <p:sp>
          <p:nvSpPr>
            <p:cNvPr id="57869" name="Line 697"/>
            <p:cNvSpPr>
              <a:spLocks noChangeShapeType="1"/>
            </p:cNvSpPr>
            <p:nvPr/>
          </p:nvSpPr>
          <p:spPr bwMode="auto">
            <a:xfrm>
              <a:off x="3843" y="1516"/>
              <a:ext cx="96" cy="6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870" name="Oval 407"/>
            <p:cNvSpPr>
              <a:spLocks noChangeArrowheads="1"/>
            </p:cNvSpPr>
            <p:nvPr/>
          </p:nvSpPr>
          <p:spPr bwMode="auto">
            <a:xfrm>
              <a:off x="3884" y="1616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57871" name="Rectangle 410"/>
            <p:cNvSpPr>
              <a:spLocks noChangeArrowheads="1"/>
            </p:cNvSpPr>
            <p:nvPr/>
          </p:nvSpPr>
          <p:spPr bwMode="auto">
            <a:xfrm>
              <a:off x="3884" y="1610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57872" name="Oval 411"/>
            <p:cNvSpPr>
              <a:spLocks noChangeArrowheads="1"/>
            </p:cNvSpPr>
            <p:nvPr/>
          </p:nvSpPr>
          <p:spPr bwMode="auto">
            <a:xfrm>
              <a:off x="3883" y="1569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grpSp>
          <p:nvGrpSpPr>
            <p:cNvPr id="57873" name="Group 701"/>
            <p:cNvGrpSpPr>
              <a:grpSpLocks/>
            </p:cNvGrpSpPr>
            <p:nvPr/>
          </p:nvGrpSpPr>
          <p:grpSpPr bwMode="auto">
            <a:xfrm>
              <a:off x="3932" y="1587"/>
              <a:ext cx="138" cy="33"/>
              <a:chOff x="2468" y="1332"/>
              <a:chExt cx="310" cy="60"/>
            </a:xfrm>
          </p:grpSpPr>
          <p:sp>
            <p:nvSpPr>
              <p:cNvPr id="57876" name="Freeform 70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77" name="Freeform 70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874" name="Line 704"/>
            <p:cNvSpPr>
              <a:spLocks noChangeShapeType="1"/>
            </p:cNvSpPr>
            <p:nvPr/>
          </p:nvSpPr>
          <p:spPr bwMode="auto">
            <a:xfrm>
              <a:off x="3884" y="1602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875" name="Line 705"/>
            <p:cNvSpPr>
              <a:spLocks noChangeShapeType="1"/>
            </p:cNvSpPr>
            <p:nvPr/>
          </p:nvSpPr>
          <p:spPr bwMode="auto">
            <a:xfrm>
              <a:off x="4127" y="1604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383" name="Group 706"/>
          <p:cNvGrpSpPr>
            <a:grpSpLocks/>
          </p:cNvGrpSpPr>
          <p:nvPr/>
        </p:nvGrpSpPr>
        <p:grpSpPr bwMode="auto">
          <a:xfrm>
            <a:off x="7802696" y="2493964"/>
            <a:ext cx="423069" cy="174625"/>
            <a:chOff x="4334" y="1470"/>
            <a:chExt cx="246" cy="107"/>
          </a:xfrm>
        </p:grpSpPr>
        <p:sp>
          <p:nvSpPr>
            <p:cNvPr id="57861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57862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57863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grpSp>
          <p:nvGrpSpPr>
            <p:cNvPr id="57864" name="Group 710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67" name="Freeform 711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68" name="Freeform 712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865" name="Line 713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866" name="Line 714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384" name="Group 715"/>
          <p:cNvGrpSpPr>
            <a:grpSpLocks/>
          </p:cNvGrpSpPr>
          <p:nvPr/>
        </p:nvGrpSpPr>
        <p:grpSpPr bwMode="auto">
          <a:xfrm>
            <a:off x="7814734" y="2757489"/>
            <a:ext cx="423069" cy="174625"/>
            <a:chOff x="4334" y="1470"/>
            <a:chExt cx="246" cy="107"/>
          </a:xfrm>
        </p:grpSpPr>
        <p:sp>
          <p:nvSpPr>
            <p:cNvPr id="57853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57854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57855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grpSp>
          <p:nvGrpSpPr>
            <p:cNvPr id="57856" name="Group 719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59" name="Freeform 72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60" name="Freeform 72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857" name="Line 722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858" name="Line 723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385" name="Group 724"/>
          <p:cNvGrpSpPr>
            <a:grpSpLocks/>
          </p:cNvGrpSpPr>
          <p:nvPr/>
        </p:nvGrpSpPr>
        <p:grpSpPr bwMode="auto">
          <a:xfrm>
            <a:off x="8409782" y="2759076"/>
            <a:ext cx="423069" cy="174625"/>
            <a:chOff x="4334" y="1470"/>
            <a:chExt cx="246" cy="107"/>
          </a:xfrm>
        </p:grpSpPr>
        <p:sp>
          <p:nvSpPr>
            <p:cNvPr id="57845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57846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57847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grpSp>
          <p:nvGrpSpPr>
            <p:cNvPr id="57848" name="Group 728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51" name="Freeform 729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52" name="Freeform 730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849" name="Line 731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850" name="Line 732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386" name="Group 733"/>
          <p:cNvGrpSpPr>
            <a:grpSpLocks/>
          </p:cNvGrpSpPr>
          <p:nvPr/>
        </p:nvGrpSpPr>
        <p:grpSpPr bwMode="auto">
          <a:xfrm>
            <a:off x="8330671" y="2393951"/>
            <a:ext cx="423069" cy="174625"/>
            <a:chOff x="4334" y="1470"/>
            <a:chExt cx="246" cy="107"/>
          </a:xfrm>
        </p:grpSpPr>
        <p:sp>
          <p:nvSpPr>
            <p:cNvPr id="57837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57838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57839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grpSp>
          <p:nvGrpSpPr>
            <p:cNvPr id="57840" name="Group 737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43" name="Freeform 7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44" name="Freeform 7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841" name="Line 740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842" name="Line 741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7387" name="Line 751"/>
          <p:cNvSpPr>
            <a:spLocks noChangeShapeType="1"/>
          </p:cNvSpPr>
          <p:nvPr/>
        </p:nvSpPr>
        <p:spPr bwMode="auto">
          <a:xfrm>
            <a:off x="6963437" y="3743325"/>
            <a:ext cx="736071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7388" name="Group 761"/>
          <p:cNvGrpSpPr>
            <a:grpSpLocks/>
          </p:cNvGrpSpPr>
          <p:nvPr/>
        </p:nvGrpSpPr>
        <p:grpSpPr bwMode="auto">
          <a:xfrm>
            <a:off x="8224044" y="4806951"/>
            <a:ext cx="674158" cy="244475"/>
            <a:chOff x="4334" y="1470"/>
            <a:chExt cx="246" cy="107"/>
          </a:xfrm>
        </p:grpSpPr>
        <p:sp>
          <p:nvSpPr>
            <p:cNvPr id="57829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57830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57831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grpSp>
          <p:nvGrpSpPr>
            <p:cNvPr id="57832" name="Group 765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35" name="Freeform 76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36" name="Freeform 76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833" name="Line 768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834" name="Line 769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389" name="Group 770"/>
          <p:cNvGrpSpPr>
            <a:grpSpLocks/>
          </p:cNvGrpSpPr>
          <p:nvPr/>
        </p:nvGrpSpPr>
        <p:grpSpPr bwMode="auto">
          <a:xfrm>
            <a:off x="7546446" y="4508501"/>
            <a:ext cx="674158" cy="244475"/>
            <a:chOff x="4334" y="1470"/>
            <a:chExt cx="246" cy="107"/>
          </a:xfrm>
        </p:grpSpPr>
        <p:sp>
          <p:nvSpPr>
            <p:cNvPr id="57821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57822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57823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grpSp>
          <p:nvGrpSpPr>
            <p:cNvPr id="57824" name="Group 774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27" name="Freeform 77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28" name="Freeform 77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825" name="Line 777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826" name="Line 778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390" name="Group 779"/>
          <p:cNvGrpSpPr>
            <a:grpSpLocks/>
          </p:cNvGrpSpPr>
          <p:nvPr/>
        </p:nvGrpSpPr>
        <p:grpSpPr bwMode="auto">
          <a:xfrm>
            <a:off x="6762221" y="4851401"/>
            <a:ext cx="674158" cy="244475"/>
            <a:chOff x="4334" y="1470"/>
            <a:chExt cx="246" cy="107"/>
          </a:xfrm>
        </p:grpSpPr>
        <p:sp>
          <p:nvSpPr>
            <p:cNvPr id="57813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57814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57815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grpSp>
          <p:nvGrpSpPr>
            <p:cNvPr id="57816" name="Group 783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19" name="Freeform 78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20" name="Freeform 78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817" name="Line 786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818" name="Line 787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391" name="Group 788"/>
          <p:cNvGrpSpPr>
            <a:grpSpLocks/>
          </p:cNvGrpSpPr>
          <p:nvPr/>
        </p:nvGrpSpPr>
        <p:grpSpPr bwMode="auto">
          <a:xfrm>
            <a:off x="6555846" y="3644900"/>
            <a:ext cx="423069" cy="171450"/>
            <a:chOff x="4334" y="1470"/>
            <a:chExt cx="246" cy="107"/>
          </a:xfrm>
        </p:grpSpPr>
        <p:sp>
          <p:nvSpPr>
            <p:cNvPr id="57805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57806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57807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grpSp>
          <p:nvGrpSpPr>
            <p:cNvPr id="57808" name="Group 792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11" name="Freeform 79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12" name="Freeform 79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809" name="Line 795"/>
            <p:cNvSpPr>
              <a:spLocks noChangeShapeType="1"/>
            </p:cNvSpPr>
            <p:nvPr/>
          </p:nvSpPr>
          <p:spPr bwMode="auto">
            <a:xfrm>
              <a:off x="4335" y="1503"/>
              <a:ext cx="0" cy="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810" name="Line 796"/>
            <p:cNvSpPr>
              <a:spLocks noChangeShapeType="1"/>
            </p:cNvSpPr>
            <p:nvPr/>
          </p:nvSpPr>
          <p:spPr bwMode="auto">
            <a:xfrm>
              <a:off x="4578" y="1505"/>
              <a:ext cx="0" cy="4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392" name="Group 797"/>
          <p:cNvGrpSpPr>
            <a:grpSpLocks/>
          </p:cNvGrpSpPr>
          <p:nvPr/>
        </p:nvGrpSpPr>
        <p:grpSpPr bwMode="auto">
          <a:xfrm>
            <a:off x="7757981" y="5005389"/>
            <a:ext cx="483261" cy="422275"/>
            <a:chOff x="5072" y="3611"/>
            <a:chExt cx="459" cy="380"/>
          </a:xfrm>
        </p:grpSpPr>
        <p:grpSp>
          <p:nvGrpSpPr>
            <p:cNvPr id="57791" name="Group 798"/>
            <p:cNvGrpSpPr>
              <a:grpSpLocks/>
            </p:cNvGrpSpPr>
            <p:nvPr/>
          </p:nvGrpSpPr>
          <p:grpSpPr bwMode="auto">
            <a:xfrm>
              <a:off x="5144" y="3611"/>
              <a:ext cx="387" cy="99"/>
              <a:chOff x="5030" y="2639"/>
              <a:chExt cx="387" cy="99"/>
            </a:xfrm>
          </p:grpSpPr>
          <p:sp>
            <p:nvSpPr>
              <p:cNvPr id="57793" name="Freeform 799"/>
              <p:cNvSpPr>
                <a:spLocks/>
              </p:cNvSpPr>
              <p:nvPr/>
            </p:nvSpPr>
            <p:spPr bwMode="auto">
              <a:xfrm>
                <a:off x="5134" y="2657"/>
                <a:ext cx="69" cy="55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94" name="Freeform 800"/>
              <p:cNvSpPr>
                <a:spLocks/>
              </p:cNvSpPr>
              <p:nvPr/>
            </p:nvSpPr>
            <p:spPr bwMode="auto">
              <a:xfrm>
                <a:off x="5252" y="2656"/>
                <a:ext cx="47" cy="42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95" name="Freeform 801"/>
              <p:cNvSpPr>
                <a:spLocks/>
              </p:cNvSpPr>
              <p:nvPr/>
            </p:nvSpPr>
            <p:spPr bwMode="auto">
              <a:xfrm>
                <a:off x="5089" y="2646"/>
                <a:ext cx="114" cy="88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96" name="Freeform 802"/>
              <p:cNvSpPr>
                <a:spLocks/>
              </p:cNvSpPr>
              <p:nvPr/>
            </p:nvSpPr>
            <p:spPr bwMode="auto">
              <a:xfrm>
                <a:off x="5250" y="2643"/>
                <a:ext cx="99" cy="59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97" name="Freeform 803"/>
              <p:cNvSpPr>
                <a:spLocks/>
              </p:cNvSpPr>
              <p:nvPr/>
            </p:nvSpPr>
            <p:spPr bwMode="auto">
              <a:xfrm>
                <a:off x="5047" y="2671"/>
                <a:ext cx="40" cy="55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98" name="Freeform 804"/>
              <p:cNvSpPr>
                <a:spLocks/>
              </p:cNvSpPr>
              <p:nvPr/>
            </p:nvSpPr>
            <p:spPr bwMode="auto">
              <a:xfrm>
                <a:off x="5330" y="2639"/>
                <a:ext cx="87" cy="73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99" name="Freeform 805"/>
              <p:cNvSpPr>
                <a:spLocks/>
              </p:cNvSpPr>
              <p:nvPr/>
            </p:nvSpPr>
            <p:spPr bwMode="auto">
              <a:xfrm>
                <a:off x="5115" y="2660"/>
                <a:ext cx="69" cy="55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00" name="Freeform 806"/>
              <p:cNvSpPr>
                <a:spLocks/>
              </p:cNvSpPr>
              <p:nvPr/>
            </p:nvSpPr>
            <p:spPr bwMode="auto">
              <a:xfrm>
                <a:off x="5233" y="2660"/>
                <a:ext cx="47" cy="42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01" name="Freeform 807"/>
              <p:cNvSpPr>
                <a:spLocks/>
              </p:cNvSpPr>
              <p:nvPr/>
            </p:nvSpPr>
            <p:spPr bwMode="auto">
              <a:xfrm>
                <a:off x="5070" y="2650"/>
                <a:ext cx="112" cy="88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02" name="Freeform 808"/>
              <p:cNvSpPr>
                <a:spLocks/>
              </p:cNvSpPr>
              <p:nvPr/>
            </p:nvSpPr>
            <p:spPr bwMode="auto">
              <a:xfrm>
                <a:off x="5229" y="2647"/>
                <a:ext cx="99" cy="59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03" name="Freeform 809"/>
              <p:cNvSpPr>
                <a:spLocks/>
              </p:cNvSpPr>
              <p:nvPr/>
            </p:nvSpPr>
            <p:spPr bwMode="auto">
              <a:xfrm>
                <a:off x="5030" y="2680"/>
                <a:ext cx="40" cy="54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04" name="Freeform 810"/>
              <p:cNvSpPr>
                <a:spLocks/>
              </p:cNvSpPr>
              <p:nvPr/>
            </p:nvSpPr>
            <p:spPr bwMode="auto">
              <a:xfrm>
                <a:off x="5311" y="2643"/>
                <a:ext cx="87" cy="73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57792" name="Picture 811" descr="access_point_stylized_gray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" y="3642"/>
              <a:ext cx="430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93" name="Group 812"/>
          <p:cNvGrpSpPr>
            <a:grpSpLocks/>
          </p:cNvGrpSpPr>
          <p:nvPr/>
        </p:nvGrpSpPr>
        <p:grpSpPr bwMode="auto">
          <a:xfrm>
            <a:off x="6108701" y="3509964"/>
            <a:ext cx="431668" cy="358775"/>
            <a:chOff x="5072" y="3611"/>
            <a:chExt cx="459" cy="380"/>
          </a:xfrm>
        </p:grpSpPr>
        <p:grpSp>
          <p:nvGrpSpPr>
            <p:cNvPr id="57777" name="Group 813"/>
            <p:cNvGrpSpPr>
              <a:grpSpLocks/>
            </p:cNvGrpSpPr>
            <p:nvPr/>
          </p:nvGrpSpPr>
          <p:grpSpPr bwMode="auto">
            <a:xfrm>
              <a:off x="5144" y="3611"/>
              <a:ext cx="387" cy="99"/>
              <a:chOff x="5030" y="2639"/>
              <a:chExt cx="387" cy="99"/>
            </a:xfrm>
          </p:grpSpPr>
          <p:sp>
            <p:nvSpPr>
              <p:cNvPr id="57779" name="Freeform 814"/>
              <p:cNvSpPr>
                <a:spLocks/>
              </p:cNvSpPr>
              <p:nvPr/>
            </p:nvSpPr>
            <p:spPr bwMode="auto">
              <a:xfrm>
                <a:off x="5134" y="2657"/>
                <a:ext cx="69" cy="55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80" name="Freeform 815"/>
              <p:cNvSpPr>
                <a:spLocks/>
              </p:cNvSpPr>
              <p:nvPr/>
            </p:nvSpPr>
            <p:spPr bwMode="auto">
              <a:xfrm>
                <a:off x="5252" y="2656"/>
                <a:ext cx="47" cy="42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81" name="Freeform 816"/>
              <p:cNvSpPr>
                <a:spLocks/>
              </p:cNvSpPr>
              <p:nvPr/>
            </p:nvSpPr>
            <p:spPr bwMode="auto">
              <a:xfrm>
                <a:off x="5089" y="2646"/>
                <a:ext cx="114" cy="88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82" name="Freeform 817"/>
              <p:cNvSpPr>
                <a:spLocks/>
              </p:cNvSpPr>
              <p:nvPr/>
            </p:nvSpPr>
            <p:spPr bwMode="auto">
              <a:xfrm>
                <a:off x="5250" y="2643"/>
                <a:ext cx="99" cy="59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83" name="Freeform 818"/>
              <p:cNvSpPr>
                <a:spLocks/>
              </p:cNvSpPr>
              <p:nvPr/>
            </p:nvSpPr>
            <p:spPr bwMode="auto">
              <a:xfrm>
                <a:off x="5047" y="2671"/>
                <a:ext cx="40" cy="55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84" name="Freeform 819"/>
              <p:cNvSpPr>
                <a:spLocks/>
              </p:cNvSpPr>
              <p:nvPr/>
            </p:nvSpPr>
            <p:spPr bwMode="auto">
              <a:xfrm>
                <a:off x="5330" y="2639"/>
                <a:ext cx="87" cy="73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85" name="Freeform 820"/>
              <p:cNvSpPr>
                <a:spLocks/>
              </p:cNvSpPr>
              <p:nvPr/>
            </p:nvSpPr>
            <p:spPr bwMode="auto">
              <a:xfrm>
                <a:off x="5115" y="2660"/>
                <a:ext cx="69" cy="55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86" name="Freeform 821"/>
              <p:cNvSpPr>
                <a:spLocks/>
              </p:cNvSpPr>
              <p:nvPr/>
            </p:nvSpPr>
            <p:spPr bwMode="auto">
              <a:xfrm>
                <a:off x="5233" y="2660"/>
                <a:ext cx="47" cy="42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87" name="Freeform 822"/>
              <p:cNvSpPr>
                <a:spLocks/>
              </p:cNvSpPr>
              <p:nvPr/>
            </p:nvSpPr>
            <p:spPr bwMode="auto">
              <a:xfrm>
                <a:off x="5070" y="2650"/>
                <a:ext cx="112" cy="88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88" name="Freeform 823"/>
              <p:cNvSpPr>
                <a:spLocks/>
              </p:cNvSpPr>
              <p:nvPr/>
            </p:nvSpPr>
            <p:spPr bwMode="auto">
              <a:xfrm>
                <a:off x="5229" y="2647"/>
                <a:ext cx="99" cy="59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89" name="Freeform 824"/>
              <p:cNvSpPr>
                <a:spLocks/>
              </p:cNvSpPr>
              <p:nvPr/>
            </p:nvSpPr>
            <p:spPr bwMode="auto">
              <a:xfrm>
                <a:off x="5030" y="2680"/>
                <a:ext cx="40" cy="54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90" name="Freeform 825"/>
              <p:cNvSpPr>
                <a:spLocks/>
              </p:cNvSpPr>
              <p:nvPr/>
            </p:nvSpPr>
            <p:spPr bwMode="auto">
              <a:xfrm>
                <a:off x="5311" y="2643"/>
                <a:ext cx="87" cy="73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57778" name="Picture 826" descr="access_point_stylized_gray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" y="3642"/>
              <a:ext cx="430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7394" name="Line 827"/>
          <p:cNvSpPr>
            <a:spLocks noChangeShapeType="1"/>
          </p:cNvSpPr>
          <p:nvPr/>
        </p:nvSpPr>
        <p:spPr bwMode="auto">
          <a:xfrm rot="5400000" flipV="1">
            <a:off x="8657564" y="5436792"/>
            <a:ext cx="3175" cy="92869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7395" name="Group 828"/>
          <p:cNvGrpSpPr>
            <a:grpSpLocks/>
          </p:cNvGrpSpPr>
          <p:nvPr/>
        </p:nvGrpSpPr>
        <p:grpSpPr bwMode="auto">
          <a:xfrm>
            <a:off x="5692511" y="2038350"/>
            <a:ext cx="546894" cy="401638"/>
            <a:chOff x="2896" y="396"/>
            <a:chExt cx="1848" cy="1887"/>
          </a:xfrm>
        </p:grpSpPr>
        <p:pic>
          <p:nvPicPr>
            <p:cNvPr id="57754" name="Picture 829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55" name="Freeform 830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7756" name="Picture 831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57" name="Freeform 832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58" name="Freeform 833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59" name="Freeform 834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60" name="Freeform 835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61" name="Freeform 836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62" name="Freeform 837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63" name="Freeform 838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64" name="Freeform 839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65" name="Freeform 840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66" name="Freeform 841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67" name="Freeform 842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68" name="Freeform 843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69" name="Freeform 844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70" name="Freeform 845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771" name="Freeform 846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72" name="Freeform 847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73" name="Freeform 848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74" name="Freeform 849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75" name="Freeform 850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7776" name="Picture 851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96" name="Group 852"/>
          <p:cNvGrpSpPr>
            <a:grpSpLocks/>
          </p:cNvGrpSpPr>
          <p:nvPr/>
        </p:nvGrpSpPr>
        <p:grpSpPr bwMode="auto">
          <a:xfrm>
            <a:off x="5998634" y="3054350"/>
            <a:ext cx="546894" cy="401638"/>
            <a:chOff x="2896" y="396"/>
            <a:chExt cx="1848" cy="1887"/>
          </a:xfrm>
        </p:grpSpPr>
        <p:pic>
          <p:nvPicPr>
            <p:cNvPr id="57731" name="Picture 853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32" name="Freeform 854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7733" name="Picture 855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34" name="Freeform 856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35" name="Freeform 857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36" name="Freeform 858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37" name="Freeform 859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38" name="Freeform 860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39" name="Freeform 861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40" name="Freeform 862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41" name="Freeform 863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42" name="Freeform 864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43" name="Freeform 865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44" name="Freeform 866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45" name="Freeform 867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46" name="Freeform 868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47" name="Freeform 869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748" name="Freeform 870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49" name="Freeform 871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50" name="Freeform 872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51" name="Freeform 873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52" name="Freeform 874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7753" name="Picture 875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97" name="Group 876"/>
          <p:cNvGrpSpPr>
            <a:grpSpLocks/>
          </p:cNvGrpSpPr>
          <p:nvPr/>
        </p:nvGrpSpPr>
        <p:grpSpPr bwMode="auto">
          <a:xfrm>
            <a:off x="7539567" y="5495925"/>
            <a:ext cx="546894" cy="401638"/>
            <a:chOff x="2896" y="396"/>
            <a:chExt cx="1848" cy="1887"/>
          </a:xfrm>
        </p:grpSpPr>
        <p:pic>
          <p:nvPicPr>
            <p:cNvPr id="57708" name="Picture 877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09" name="Freeform 878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7710" name="Picture 879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11" name="Freeform 880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12" name="Freeform 881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13" name="Freeform 882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14" name="Freeform 883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15" name="Freeform 884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16" name="Freeform 885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17" name="Freeform 886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18" name="Freeform 887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19" name="Freeform 888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20" name="Freeform 889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21" name="Freeform 890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22" name="Freeform 891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23" name="Freeform 892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24" name="Freeform 893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725" name="Freeform 894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26" name="Freeform 895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27" name="Freeform 896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28" name="Freeform 897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29" name="Freeform 898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7730" name="Picture 899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98" name="Group 900"/>
          <p:cNvGrpSpPr>
            <a:grpSpLocks/>
          </p:cNvGrpSpPr>
          <p:nvPr/>
        </p:nvGrpSpPr>
        <p:grpSpPr bwMode="auto">
          <a:xfrm>
            <a:off x="7993592" y="5524500"/>
            <a:ext cx="546894" cy="401638"/>
            <a:chOff x="2896" y="396"/>
            <a:chExt cx="1848" cy="1887"/>
          </a:xfrm>
        </p:grpSpPr>
        <p:pic>
          <p:nvPicPr>
            <p:cNvPr id="57685" name="Picture 901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86" name="Freeform 902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7687" name="Picture 903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88" name="Freeform 904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89" name="Freeform 905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90" name="Freeform 906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91" name="Freeform 907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92" name="Freeform 908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93" name="Freeform 909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94" name="Freeform 910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95" name="Freeform 911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96" name="Freeform 912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97" name="Freeform 913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98" name="Freeform 914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99" name="Freeform 915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00" name="Freeform 916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01" name="Freeform 917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702" name="Freeform 918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03" name="Freeform 919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04" name="Freeform 920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05" name="Freeform 921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06" name="Freeform 922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7707" name="Picture 923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99" name="Group 924"/>
          <p:cNvGrpSpPr>
            <a:grpSpLocks/>
          </p:cNvGrpSpPr>
          <p:nvPr/>
        </p:nvGrpSpPr>
        <p:grpSpPr bwMode="auto">
          <a:xfrm>
            <a:off x="5795698" y="1590675"/>
            <a:ext cx="669000" cy="387350"/>
            <a:chOff x="2920" y="972"/>
            <a:chExt cx="389" cy="244"/>
          </a:xfrm>
        </p:grpSpPr>
        <p:grpSp>
          <p:nvGrpSpPr>
            <p:cNvPr id="57673" name="Group 925"/>
            <p:cNvGrpSpPr>
              <a:grpSpLocks/>
            </p:cNvGrpSpPr>
            <p:nvPr/>
          </p:nvGrpSpPr>
          <p:grpSpPr bwMode="auto">
            <a:xfrm>
              <a:off x="3085" y="1027"/>
              <a:ext cx="102" cy="189"/>
              <a:chOff x="3436" y="1504"/>
              <a:chExt cx="393" cy="942"/>
            </a:xfrm>
          </p:grpSpPr>
          <p:pic>
            <p:nvPicPr>
              <p:cNvPr id="57675" name="Picture 926" descr="iphone_stylized_small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36" y="1504"/>
                <a:ext cx="393" cy="9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7676" name="Freeform 927"/>
              <p:cNvSpPr>
                <a:spLocks/>
              </p:cNvSpPr>
              <p:nvPr/>
            </p:nvSpPr>
            <p:spPr bwMode="auto">
              <a:xfrm>
                <a:off x="3484" y="1523"/>
                <a:ext cx="339" cy="906"/>
              </a:xfrm>
              <a:custGeom>
                <a:avLst/>
                <a:gdLst>
                  <a:gd name="T0" fmla="*/ 6 w 339"/>
                  <a:gd name="T1" fmla="*/ 31 h 906"/>
                  <a:gd name="T2" fmla="*/ 38 w 339"/>
                  <a:gd name="T3" fmla="*/ 0 h 906"/>
                  <a:gd name="T4" fmla="*/ 323 w 339"/>
                  <a:gd name="T5" fmla="*/ 45 h 906"/>
                  <a:gd name="T6" fmla="*/ 338 w 339"/>
                  <a:gd name="T7" fmla="*/ 85 h 906"/>
                  <a:gd name="T8" fmla="*/ 339 w 339"/>
                  <a:gd name="T9" fmla="*/ 813 h 906"/>
                  <a:gd name="T10" fmla="*/ 312 w 339"/>
                  <a:gd name="T11" fmla="*/ 865 h 906"/>
                  <a:gd name="T12" fmla="*/ 29 w 339"/>
                  <a:gd name="T13" fmla="*/ 906 h 906"/>
                  <a:gd name="T14" fmla="*/ 0 w 339"/>
                  <a:gd name="T15" fmla="*/ 876 h 906"/>
                  <a:gd name="T16" fmla="*/ 6 w 339"/>
                  <a:gd name="T17" fmla="*/ 31 h 9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39"/>
                  <a:gd name="T28" fmla="*/ 0 h 906"/>
                  <a:gd name="T29" fmla="*/ 339 w 339"/>
                  <a:gd name="T30" fmla="*/ 906 h 90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39" h="906">
                    <a:moveTo>
                      <a:pt x="6" y="31"/>
                    </a:moveTo>
                    <a:lnTo>
                      <a:pt x="38" y="0"/>
                    </a:lnTo>
                    <a:lnTo>
                      <a:pt x="323" y="45"/>
                    </a:lnTo>
                    <a:lnTo>
                      <a:pt x="338" y="85"/>
                    </a:lnTo>
                    <a:lnTo>
                      <a:pt x="339" y="813"/>
                    </a:lnTo>
                    <a:lnTo>
                      <a:pt x="312" y="865"/>
                    </a:lnTo>
                    <a:lnTo>
                      <a:pt x="29" y="906"/>
                    </a:lnTo>
                    <a:lnTo>
                      <a:pt x="0" y="876"/>
                    </a:lnTo>
                    <a:lnTo>
                      <a:pt x="6" y="3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>
                      <a:alpha val="82001"/>
                    </a:srgbClr>
                  </a:gs>
                  <a:gs pos="100000">
                    <a:srgbClr val="666666">
                      <a:alpha val="82001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57677" name="Group 928"/>
              <p:cNvGrpSpPr>
                <a:grpSpLocks/>
              </p:cNvGrpSpPr>
              <p:nvPr/>
            </p:nvGrpSpPr>
            <p:grpSpPr bwMode="auto">
              <a:xfrm>
                <a:off x="3511" y="1689"/>
                <a:ext cx="289" cy="576"/>
                <a:chOff x="3511" y="1689"/>
                <a:chExt cx="289" cy="576"/>
              </a:xfrm>
            </p:grpSpPr>
            <p:sp>
              <p:nvSpPr>
                <p:cNvPr id="57678" name="Freeform 929"/>
                <p:cNvSpPr>
                  <a:spLocks/>
                </p:cNvSpPr>
                <p:nvPr/>
              </p:nvSpPr>
              <p:spPr bwMode="auto">
                <a:xfrm>
                  <a:off x="3519" y="2175"/>
                  <a:ext cx="66" cy="90"/>
                </a:xfrm>
                <a:custGeom>
                  <a:avLst/>
                  <a:gdLst>
                    <a:gd name="T0" fmla="*/ 0 w 66"/>
                    <a:gd name="T1" fmla="*/ 5 h 90"/>
                    <a:gd name="T2" fmla="*/ 66 w 66"/>
                    <a:gd name="T3" fmla="*/ 0 h 90"/>
                    <a:gd name="T4" fmla="*/ 65 w 66"/>
                    <a:gd name="T5" fmla="*/ 80 h 90"/>
                    <a:gd name="T6" fmla="*/ 2 w 66"/>
                    <a:gd name="T7" fmla="*/ 90 h 90"/>
                    <a:gd name="T8" fmla="*/ 0 w 66"/>
                    <a:gd name="T9" fmla="*/ 5 h 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6"/>
                    <a:gd name="T16" fmla="*/ 0 h 90"/>
                    <a:gd name="T17" fmla="*/ 66 w 66"/>
                    <a:gd name="T18" fmla="*/ 90 h 9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6" h="90">
                      <a:moveTo>
                        <a:pt x="0" y="5"/>
                      </a:moveTo>
                      <a:lnTo>
                        <a:pt x="66" y="0"/>
                      </a:lnTo>
                      <a:lnTo>
                        <a:pt x="65" y="80"/>
                      </a:lnTo>
                      <a:lnTo>
                        <a:pt x="2" y="9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679" name="Freeform 930"/>
                <p:cNvSpPr>
                  <a:spLocks/>
                </p:cNvSpPr>
                <p:nvPr/>
              </p:nvSpPr>
              <p:spPr bwMode="auto">
                <a:xfrm>
                  <a:off x="3593" y="2166"/>
                  <a:ext cx="69" cy="89"/>
                </a:xfrm>
                <a:custGeom>
                  <a:avLst/>
                  <a:gdLst>
                    <a:gd name="T0" fmla="*/ 3 w 69"/>
                    <a:gd name="T1" fmla="*/ 8 h 89"/>
                    <a:gd name="T2" fmla="*/ 66 w 69"/>
                    <a:gd name="T3" fmla="*/ 0 h 89"/>
                    <a:gd name="T4" fmla="*/ 69 w 69"/>
                    <a:gd name="T5" fmla="*/ 80 h 89"/>
                    <a:gd name="T6" fmla="*/ 0 w 69"/>
                    <a:gd name="T7" fmla="*/ 89 h 89"/>
                    <a:gd name="T8" fmla="*/ 3 w 69"/>
                    <a:gd name="T9" fmla="*/ 8 h 8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9"/>
                    <a:gd name="T16" fmla="*/ 0 h 89"/>
                    <a:gd name="T17" fmla="*/ 69 w 69"/>
                    <a:gd name="T18" fmla="*/ 89 h 8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9" h="89">
                      <a:moveTo>
                        <a:pt x="3" y="8"/>
                      </a:moveTo>
                      <a:lnTo>
                        <a:pt x="66" y="0"/>
                      </a:lnTo>
                      <a:lnTo>
                        <a:pt x="69" y="80"/>
                      </a:lnTo>
                      <a:lnTo>
                        <a:pt x="0" y="89"/>
                      </a:lnTo>
                      <a:lnTo>
                        <a:pt x="3" y="8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680" name="Freeform 931"/>
                <p:cNvSpPr>
                  <a:spLocks/>
                </p:cNvSpPr>
                <p:nvPr/>
              </p:nvSpPr>
              <p:spPr bwMode="auto">
                <a:xfrm>
                  <a:off x="3665" y="2162"/>
                  <a:ext cx="62" cy="82"/>
                </a:xfrm>
                <a:custGeom>
                  <a:avLst/>
                  <a:gdLst>
                    <a:gd name="T0" fmla="*/ 0 w 62"/>
                    <a:gd name="T1" fmla="*/ 6 h 82"/>
                    <a:gd name="T2" fmla="*/ 61 w 62"/>
                    <a:gd name="T3" fmla="*/ 0 h 82"/>
                    <a:gd name="T4" fmla="*/ 62 w 62"/>
                    <a:gd name="T5" fmla="*/ 75 h 82"/>
                    <a:gd name="T6" fmla="*/ 3 w 62"/>
                    <a:gd name="T7" fmla="*/ 82 h 82"/>
                    <a:gd name="T8" fmla="*/ 0 w 62"/>
                    <a:gd name="T9" fmla="*/ 6 h 8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2"/>
                    <a:gd name="T16" fmla="*/ 0 h 82"/>
                    <a:gd name="T17" fmla="*/ 62 w 62"/>
                    <a:gd name="T18" fmla="*/ 82 h 8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2" h="82">
                      <a:moveTo>
                        <a:pt x="0" y="6"/>
                      </a:moveTo>
                      <a:lnTo>
                        <a:pt x="61" y="0"/>
                      </a:lnTo>
                      <a:lnTo>
                        <a:pt x="62" y="75"/>
                      </a:lnTo>
                      <a:lnTo>
                        <a:pt x="3" y="8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681" name="Freeform 932"/>
                <p:cNvSpPr>
                  <a:spLocks/>
                </p:cNvSpPr>
                <p:nvPr/>
              </p:nvSpPr>
              <p:spPr bwMode="auto">
                <a:xfrm>
                  <a:off x="3734" y="2154"/>
                  <a:ext cx="66" cy="84"/>
                </a:xfrm>
                <a:custGeom>
                  <a:avLst/>
                  <a:gdLst>
                    <a:gd name="T0" fmla="*/ 1 w 66"/>
                    <a:gd name="T1" fmla="*/ 6 h 84"/>
                    <a:gd name="T2" fmla="*/ 66 w 66"/>
                    <a:gd name="T3" fmla="*/ 0 h 84"/>
                    <a:gd name="T4" fmla="*/ 63 w 66"/>
                    <a:gd name="T5" fmla="*/ 77 h 84"/>
                    <a:gd name="T6" fmla="*/ 0 w 66"/>
                    <a:gd name="T7" fmla="*/ 84 h 84"/>
                    <a:gd name="T8" fmla="*/ 1 w 66"/>
                    <a:gd name="T9" fmla="*/ 6 h 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6"/>
                    <a:gd name="T16" fmla="*/ 0 h 84"/>
                    <a:gd name="T17" fmla="*/ 66 w 66"/>
                    <a:gd name="T18" fmla="*/ 84 h 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6" h="84">
                      <a:moveTo>
                        <a:pt x="1" y="6"/>
                      </a:moveTo>
                      <a:lnTo>
                        <a:pt x="66" y="0"/>
                      </a:lnTo>
                      <a:lnTo>
                        <a:pt x="63" y="77"/>
                      </a:lnTo>
                      <a:lnTo>
                        <a:pt x="0" y="84"/>
                      </a:lnTo>
                      <a:lnTo>
                        <a:pt x="1" y="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682" name="Rectangle 933"/>
                <p:cNvSpPr>
                  <a:spLocks noChangeArrowheads="1"/>
                </p:cNvSpPr>
                <p:nvPr/>
              </p:nvSpPr>
              <p:spPr bwMode="auto">
                <a:xfrm>
                  <a:off x="3513" y="1688"/>
                  <a:ext cx="54" cy="40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7683" name="Rectangle 934"/>
                <p:cNvSpPr>
                  <a:spLocks noChangeArrowheads="1"/>
                </p:cNvSpPr>
                <p:nvPr/>
              </p:nvSpPr>
              <p:spPr bwMode="auto">
                <a:xfrm>
                  <a:off x="3501" y="1738"/>
                  <a:ext cx="92" cy="50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7684" name="Freeform 935"/>
                <p:cNvSpPr>
                  <a:spLocks/>
                </p:cNvSpPr>
                <p:nvPr/>
              </p:nvSpPr>
              <p:spPr bwMode="auto">
                <a:xfrm>
                  <a:off x="3515" y="1794"/>
                  <a:ext cx="261" cy="204"/>
                </a:xfrm>
                <a:custGeom>
                  <a:avLst/>
                  <a:gdLst>
                    <a:gd name="T0" fmla="*/ 0 w 261"/>
                    <a:gd name="T1" fmla="*/ 0 h 204"/>
                    <a:gd name="T2" fmla="*/ 0 w 261"/>
                    <a:gd name="T3" fmla="*/ 204 h 204"/>
                    <a:gd name="T4" fmla="*/ 259 w 261"/>
                    <a:gd name="T5" fmla="*/ 201 h 204"/>
                    <a:gd name="T6" fmla="*/ 261 w 261"/>
                    <a:gd name="T7" fmla="*/ 12 h 204"/>
                    <a:gd name="T8" fmla="*/ 0 w 261"/>
                    <a:gd name="T9" fmla="*/ 0 h 20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1"/>
                    <a:gd name="T16" fmla="*/ 0 h 204"/>
                    <a:gd name="T17" fmla="*/ 261 w 261"/>
                    <a:gd name="T18" fmla="*/ 204 h 20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1" h="204">
                      <a:moveTo>
                        <a:pt x="0" y="0"/>
                      </a:moveTo>
                      <a:lnTo>
                        <a:pt x="0" y="204"/>
                      </a:lnTo>
                      <a:lnTo>
                        <a:pt x="259" y="201"/>
                      </a:lnTo>
                      <a:lnTo>
                        <a:pt x="261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pic>
          <p:nvPicPr>
            <p:cNvPr id="57674" name="Picture 936" descr="grayed_radiati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0" y="972"/>
              <a:ext cx="389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7400" name="Picture 937" descr="car_grayed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074" y="1670051"/>
            <a:ext cx="816901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7401" name="Group 938"/>
          <p:cNvGrpSpPr>
            <a:grpSpLocks/>
          </p:cNvGrpSpPr>
          <p:nvPr/>
        </p:nvGrpSpPr>
        <p:grpSpPr bwMode="auto">
          <a:xfrm>
            <a:off x="6134498" y="4538663"/>
            <a:ext cx="502179" cy="398462"/>
            <a:chOff x="3987" y="-51"/>
            <a:chExt cx="1252" cy="983"/>
          </a:xfrm>
        </p:grpSpPr>
        <p:pic>
          <p:nvPicPr>
            <p:cNvPr id="57671" name="Picture 939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72" name="Freeform 940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28 w 714"/>
                <a:gd name="T1" fmla="*/ 1 h 714"/>
                <a:gd name="T2" fmla="*/ 154 w 714"/>
                <a:gd name="T3" fmla="*/ 0 h 714"/>
                <a:gd name="T4" fmla="*/ 122 w 714"/>
                <a:gd name="T5" fmla="*/ 2 h 714"/>
                <a:gd name="T6" fmla="*/ 0 w 714"/>
                <a:gd name="T7" fmla="*/ 1 h 714"/>
                <a:gd name="T8" fmla="*/ 28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402" name="Group 941"/>
          <p:cNvGrpSpPr>
            <a:grpSpLocks/>
          </p:cNvGrpSpPr>
          <p:nvPr/>
        </p:nvGrpSpPr>
        <p:grpSpPr bwMode="auto">
          <a:xfrm>
            <a:off x="5959079" y="4938713"/>
            <a:ext cx="502179" cy="398462"/>
            <a:chOff x="3987" y="-51"/>
            <a:chExt cx="1252" cy="983"/>
          </a:xfrm>
        </p:grpSpPr>
        <p:pic>
          <p:nvPicPr>
            <p:cNvPr id="57669" name="Picture 942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70" name="Freeform 943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28 w 714"/>
                <a:gd name="T1" fmla="*/ 1 h 714"/>
                <a:gd name="T2" fmla="*/ 154 w 714"/>
                <a:gd name="T3" fmla="*/ 0 h 714"/>
                <a:gd name="T4" fmla="*/ 122 w 714"/>
                <a:gd name="T5" fmla="*/ 2 h 714"/>
                <a:gd name="T6" fmla="*/ 0 w 714"/>
                <a:gd name="T7" fmla="*/ 1 h 714"/>
                <a:gd name="T8" fmla="*/ 28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403" name="Group 944"/>
          <p:cNvGrpSpPr>
            <a:grpSpLocks/>
          </p:cNvGrpSpPr>
          <p:nvPr/>
        </p:nvGrpSpPr>
        <p:grpSpPr bwMode="auto">
          <a:xfrm>
            <a:off x="6454379" y="5186363"/>
            <a:ext cx="502179" cy="398462"/>
            <a:chOff x="3987" y="-51"/>
            <a:chExt cx="1252" cy="983"/>
          </a:xfrm>
        </p:grpSpPr>
        <p:pic>
          <p:nvPicPr>
            <p:cNvPr id="57667" name="Picture 945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68" name="Freeform 946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28 w 714"/>
                <a:gd name="T1" fmla="*/ 1 h 714"/>
                <a:gd name="T2" fmla="*/ 154 w 714"/>
                <a:gd name="T3" fmla="*/ 0 h 714"/>
                <a:gd name="T4" fmla="*/ 122 w 714"/>
                <a:gd name="T5" fmla="*/ 2 h 714"/>
                <a:gd name="T6" fmla="*/ 0 w 714"/>
                <a:gd name="T7" fmla="*/ 1 h 714"/>
                <a:gd name="T8" fmla="*/ 28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404" name="Group 947"/>
          <p:cNvGrpSpPr>
            <a:grpSpLocks/>
          </p:cNvGrpSpPr>
          <p:nvPr/>
        </p:nvGrpSpPr>
        <p:grpSpPr bwMode="auto">
          <a:xfrm>
            <a:off x="6929041" y="5224463"/>
            <a:ext cx="502179" cy="398462"/>
            <a:chOff x="3987" y="-51"/>
            <a:chExt cx="1252" cy="983"/>
          </a:xfrm>
        </p:grpSpPr>
        <p:pic>
          <p:nvPicPr>
            <p:cNvPr id="57665" name="Picture 948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66" name="Freeform 949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28 w 714"/>
                <a:gd name="T1" fmla="*/ 1 h 714"/>
                <a:gd name="T2" fmla="*/ 154 w 714"/>
                <a:gd name="T3" fmla="*/ 0 h 714"/>
                <a:gd name="T4" fmla="*/ 122 w 714"/>
                <a:gd name="T5" fmla="*/ 2 h 714"/>
                <a:gd name="T6" fmla="*/ 0 w 714"/>
                <a:gd name="T7" fmla="*/ 1 h 714"/>
                <a:gd name="T8" fmla="*/ 28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405" name="Group 950"/>
          <p:cNvGrpSpPr>
            <a:grpSpLocks/>
          </p:cNvGrpSpPr>
          <p:nvPr/>
        </p:nvGrpSpPr>
        <p:grpSpPr bwMode="auto">
          <a:xfrm>
            <a:off x="8868967" y="5014914"/>
            <a:ext cx="270007" cy="555625"/>
            <a:chOff x="1115" y="2770"/>
            <a:chExt cx="589" cy="1034"/>
          </a:xfrm>
        </p:grpSpPr>
        <p:sp>
          <p:nvSpPr>
            <p:cNvPr id="57633" name="Freeform 951"/>
            <p:cNvSpPr>
              <a:spLocks/>
            </p:cNvSpPr>
            <p:nvPr/>
          </p:nvSpPr>
          <p:spPr bwMode="auto">
            <a:xfrm>
              <a:off x="1581" y="2772"/>
              <a:ext cx="117" cy="986"/>
            </a:xfrm>
            <a:custGeom>
              <a:avLst/>
              <a:gdLst>
                <a:gd name="T0" fmla="*/ 0 w 354"/>
                <a:gd name="T1" fmla="*/ 0 h 2742"/>
                <a:gd name="T2" fmla="*/ 0 w 354"/>
                <a:gd name="T3" fmla="*/ 0 h 2742"/>
                <a:gd name="T4" fmla="*/ 0 w 354"/>
                <a:gd name="T5" fmla="*/ 0 h 2742"/>
                <a:gd name="T6" fmla="*/ 0 w 354"/>
                <a:gd name="T7" fmla="*/ 0 h 2742"/>
                <a:gd name="T8" fmla="*/ 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34" name="Rectangle 952"/>
            <p:cNvSpPr>
              <a:spLocks noChangeArrowheads="1"/>
            </p:cNvSpPr>
            <p:nvPr/>
          </p:nvSpPr>
          <p:spPr bwMode="auto">
            <a:xfrm>
              <a:off x="1141" y="2770"/>
              <a:ext cx="435" cy="98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C0C0C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635" name="Freeform 953"/>
            <p:cNvSpPr>
              <a:spLocks/>
            </p:cNvSpPr>
            <p:nvPr/>
          </p:nvSpPr>
          <p:spPr bwMode="auto">
            <a:xfrm>
              <a:off x="1603" y="2831"/>
              <a:ext cx="70" cy="913"/>
            </a:xfrm>
            <a:custGeom>
              <a:avLst/>
              <a:gdLst>
                <a:gd name="T0" fmla="*/ 0 w 211"/>
                <a:gd name="T1" fmla="*/ 0 h 2537"/>
                <a:gd name="T2" fmla="*/ 0 w 211"/>
                <a:gd name="T3" fmla="*/ 0 h 2537"/>
                <a:gd name="T4" fmla="*/ 0 w 211"/>
                <a:gd name="T5" fmla="*/ 0 h 2537"/>
                <a:gd name="T6" fmla="*/ 0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36" name="Freeform 954"/>
            <p:cNvSpPr>
              <a:spLocks/>
            </p:cNvSpPr>
            <p:nvPr/>
          </p:nvSpPr>
          <p:spPr bwMode="auto">
            <a:xfrm>
              <a:off x="1588" y="3293"/>
              <a:ext cx="109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37" name="Rectangle 955"/>
            <p:cNvSpPr>
              <a:spLocks noChangeArrowheads="1"/>
            </p:cNvSpPr>
            <p:nvPr/>
          </p:nvSpPr>
          <p:spPr bwMode="auto">
            <a:xfrm>
              <a:off x="1145" y="2885"/>
              <a:ext cx="248" cy="1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57638" name="Group 956"/>
            <p:cNvGrpSpPr>
              <a:grpSpLocks/>
            </p:cNvGrpSpPr>
            <p:nvPr/>
          </p:nvGrpSpPr>
          <p:grpSpPr bwMode="auto">
            <a:xfrm>
              <a:off x="1367" y="2873"/>
              <a:ext cx="240" cy="63"/>
              <a:chOff x="614" y="2568"/>
              <a:chExt cx="725" cy="139"/>
            </a:xfrm>
          </p:grpSpPr>
          <p:sp>
            <p:nvSpPr>
              <p:cNvPr id="57663" name="AutoShape 957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7664" name="AutoShape 958"/>
              <p:cNvSpPr>
                <a:spLocks noChangeArrowheads="1"/>
              </p:cNvSpPr>
              <p:nvPr/>
            </p:nvSpPr>
            <p:spPr bwMode="auto">
              <a:xfrm>
                <a:off x="623" y="2582"/>
                <a:ext cx="691" cy="10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57639" name="Rectangle 959"/>
            <p:cNvSpPr>
              <a:spLocks noChangeArrowheads="1"/>
            </p:cNvSpPr>
            <p:nvPr/>
          </p:nvSpPr>
          <p:spPr bwMode="auto">
            <a:xfrm>
              <a:off x="1149" y="3024"/>
              <a:ext cx="248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57640" name="Group 960"/>
            <p:cNvGrpSpPr>
              <a:grpSpLocks/>
            </p:cNvGrpSpPr>
            <p:nvPr/>
          </p:nvGrpSpPr>
          <p:grpSpPr bwMode="auto">
            <a:xfrm>
              <a:off x="1366" y="3014"/>
              <a:ext cx="240" cy="58"/>
              <a:chOff x="614" y="2568"/>
              <a:chExt cx="725" cy="139"/>
            </a:xfrm>
          </p:grpSpPr>
          <p:sp>
            <p:nvSpPr>
              <p:cNvPr id="57661" name="AutoShape 961"/>
              <p:cNvSpPr>
                <a:spLocks noChangeArrowheads="1"/>
              </p:cNvSpPr>
              <p:nvPr/>
            </p:nvSpPr>
            <p:spPr bwMode="auto">
              <a:xfrm>
                <a:off x="615" y="2571"/>
                <a:ext cx="725" cy="135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7662" name="AutoShape 962"/>
              <p:cNvSpPr>
                <a:spLocks noChangeArrowheads="1"/>
              </p:cNvSpPr>
              <p:nvPr/>
            </p:nvSpPr>
            <p:spPr bwMode="auto">
              <a:xfrm>
                <a:off x="626" y="2585"/>
                <a:ext cx="691" cy="10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57641" name="Rectangle 963"/>
            <p:cNvSpPr>
              <a:spLocks noChangeArrowheads="1"/>
            </p:cNvSpPr>
            <p:nvPr/>
          </p:nvSpPr>
          <p:spPr bwMode="auto">
            <a:xfrm>
              <a:off x="1149" y="3172"/>
              <a:ext cx="244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642" name="Rectangle 964"/>
            <p:cNvSpPr>
              <a:spLocks noChangeArrowheads="1"/>
            </p:cNvSpPr>
            <p:nvPr/>
          </p:nvSpPr>
          <p:spPr bwMode="auto">
            <a:xfrm>
              <a:off x="1153" y="3299"/>
              <a:ext cx="244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57643" name="Group 965"/>
            <p:cNvGrpSpPr>
              <a:grpSpLocks/>
            </p:cNvGrpSpPr>
            <p:nvPr/>
          </p:nvGrpSpPr>
          <p:grpSpPr bwMode="auto">
            <a:xfrm>
              <a:off x="1361" y="3287"/>
              <a:ext cx="240" cy="65"/>
              <a:chOff x="614" y="2568"/>
              <a:chExt cx="725" cy="139"/>
            </a:xfrm>
          </p:grpSpPr>
          <p:sp>
            <p:nvSpPr>
              <p:cNvPr id="57659" name="AutoShape 966"/>
              <p:cNvSpPr>
                <a:spLocks noChangeArrowheads="1"/>
              </p:cNvSpPr>
              <p:nvPr/>
            </p:nvSpPr>
            <p:spPr bwMode="auto">
              <a:xfrm>
                <a:off x="619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7660" name="AutoShape 967"/>
              <p:cNvSpPr>
                <a:spLocks noChangeArrowheads="1"/>
              </p:cNvSpPr>
              <p:nvPr/>
            </p:nvSpPr>
            <p:spPr bwMode="auto">
              <a:xfrm>
                <a:off x="630" y="2587"/>
                <a:ext cx="691" cy="101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57644" name="Freeform 968"/>
            <p:cNvSpPr>
              <a:spLocks/>
            </p:cNvSpPr>
            <p:nvPr/>
          </p:nvSpPr>
          <p:spPr bwMode="auto">
            <a:xfrm>
              <a:off x="1590" y="3169"/>
              <a:ext cx="108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7645" name="Group 969"/>
            <p:cNvGrpSpPr>
              <a:grpSpLocks/>
            </p:cNvGrpSpPr>
            <p:nvPr/>
          </p:nvGrpSpPr>
          <p:grpSpPr bwMode="auto">
            <a:xfrm>
              <a:off x="1363" y="3158"/>
              <a:ext cx="240" cy="60"/>
              <a:chOff x="614" y="2568"/>
              <a:chExt cx="725" cy="139"/>
            </a:xfrm>
          </p:grpSpPr>
          <p:sp>
            <p:nvSpPr>
              <p:cNvPr id="57657" name="AutoShape 970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5" cy="14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7658" name="AutoShape 971"/>
              <p:cNvSpPr>
                <a:spLocks noChangeArrowheads="1"/>
              </p:cNvSpPr>
              <p:nvPr/>
            </p:nvSpPr>
            <p:spPr bwMode="auto">
              <a:xfrm>
                <a:off x="624" y="2579"/>
                <a:ext cx="691" cy="11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57646" name="Rectangle 972"/>
            <p:cNvSpPr>
              <a:spLocks noChangeArrowheads="1"/>
            </p:cNvSpPr>
            <p:nvPr/>
          </p:nvSpPr>
          <p:spPr bwMode="auto">
            <a:xfrm>
              <a:off x="1573" y="2770"/>
              <a:ext cx="30" cy="9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647" name="Freeform 973"/>
            <p:cNvSpPr>
              <a:spLocks/>
            </p:cNvSpPr>
            <p:nvPr/>
          </p:nvSpPr>
          <p:spPr bwMode="auto">
            <a:xfrm>
              <a:off x="1599" y="3019"/>
              <a:ext cx="98" cy="92"/>
            </a:xfrm>
            <a:custGeom>
              <a:avLst/>
              <a:gdLst>
                <a:gd name="T0" fmla="*/ 0 w 296"/>
                <a:gd name="T1" fmla="*/ 0 h 256"/>
                <a:gd name="T2" fmla="*/ 0 w 296"/>
                <a:gd name="T3" fmla="*/ 0 h 256"/>
                <a:gd name="T4" fmla="*/ 0 w 296"/>
                <a:gd name="T5" fmla="*/ 0 h 256"/>
                <a:gd name="T6" fmla="*/ 0 w 296"/>
                <a:gd name="T7" fmla="*/ 0 h 256"/>
                <a:gd name="T8" fmla="*/ 0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48" name="Freeform 974"/>
            <p:cNvSpPr>
              <a:spLocks/>
            </p:cNvSpPr>
            <p:nvPr/>
          </p:nvSpPr>
          <p:spPr bwMode="auto">
            <a:xfrm>
              <a:off x="1601" y="2878"/>
              <a:ext cx="101" cy="104"/>
            </a:xfrm>
            <a:custGeom>
              <a:avLst/>
              <a:gdLst>
                <a:gd name="T0" fmla="*/ 0 w 304"/>
                <a:gd name="T1" fmla="*/ 0 h 288"/>
                <a:gd name="T2" fmla="*/ 0 w 304"/>
                <a:gd name="T3" fmla="*/ 0 h 288"/>
                <a:gd name="T4" fmla="*/ 0 w 304"/>
                <a:gd name="T5" fmla="*/ 0 h 288"/>
                <a:gd name="T6" fmla="*/ 0 w 304"/>
                <a:gd name="T7" fmla="*/ 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49" name="Oval 975"/>
            <p:cNvSpPr>
              <a:spLocks noChangeArrowheads="1"/>
            </p:cNvSpPr>
            <p:nvPr/>
          </p:nvSpPr>
          <p:spPr bwMode="auto">
            <a:xfrm>
              <a:off x="1685" y="3712"/>
              <a:ext cx="19" cy="41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650" name="Freeform 976"/>
            <p:cNvSpPr>
              <a:spLocks/>
            </p:cNvSpPr>
            <p:nvPr/>
          </p:nvSpPr>
          <p:spPr bwMode="auto">
            <a:xfrm>
              <a:off x="1595" y="3713"/>
              <a:ext cx="102" cy="86"/>
            </a:xfrm>
            <a:custGeom>
              <a:avLst/>
              <a:gdLst>
                <a:gd name="T0" fmla="*/ 0 w 306"/>
                <a:gd name="T1" fmla="*/ 0 h 240"/>
                <a:gd name="T2" fmla="*/ 0 w 306"/>
                <a:gd name="T3" fmla="*/ 0 h 240"/>
                <a:gd name="T4" fmla="*/ 0 w 306"/>
                <a:gd name="T5" fmla="*/ 0 h 240"/>
                <a:gd name="T6" fmla="*/ 0 w 306"/>
                <a:gd name="T7" fmla="*/ 0 h 240"/>
                <a:gd name="T8" fmla="*/ 0 w 306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651" name="AutoShape 977"/>
            <p:cNvSpPr>
              <a:spLocks noChangeArrowheads="1"/>
            </p:cNvSpPr>
            <p:nvPr/>
          </p:nvSpPr>
          <p:spPr bwMode="auto">
            <a:xfrm>
              <a:off x="1115" y="3742"/>
              <a:ext cx="495" cy="62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652" name="AutoShape 978"/>
            <p:cNvSpPr>
              <a:spLocks noChangeArrowheads="1"/>
            </p:cNvSpPr>
            <p:nvPr/>
          </p:nvSpPr>
          <p:spPr bwMode="auto">
            <a:xfrm>
              <a:off x="1141" y="3754"/>
              <a:ext cx="443" cy="3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653" name="Oval 979"/>
            <p:cNvSpPr>
              <a:spLocks noChangeArrowheads="1"/>
            </p:cNvSpPr>
            <p:nvPr/>
          </p:nvSpPr>
          <p:spPr bwMode="auto">
            <a:xfrm>
              <a:off x="1183" y="3612"/>
              <a:ext cx="68" cy="62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654" name="Oval 980"/>
            <p:cNvSpPr>
              <a:spLocks noChangeArrowheads="1"/>
            </p:cNvSpPr>
            <p:nvPr/>
          </p:nvSpPr>
          <p:spPr bwMode="auto">
            <a:xfrm>
              <a:off x="1258" y="3615"/>
              <a:ext cx="68" cy="5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57655" name="Oval 981"/>
            <p:cNvSpPr>
              <a:spLocks noChangeArrowheads="1"/>
            </p:cNvSpPr>
            <p:nvPr/>
          </p:nvSpPr>
          <p:spPr bwMode="auto">
            <a:xfrm>
              <a:off x="1333" y="3612"/>
              <a:ext cx="64" cy="62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656" name="Rectangle 982"/>
            <p:cNvSpPr>
              <a:spLocks noChangeArrowheads="1"/>
            </p:cNvSpPr>
            <p:nvPr/>
          </p:nvSpPr>
          <p:spPr bwMode="auto">
            <a:xfrm>
              <a:off x="1498" y="3376"/>
              <a:ext cx="34" cy="32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57406" name="Group 983"/>
          <p:cNvGrpSpPr>
            <a:grpSpLocks/>
          </p:cNvGrpSpPr>
          <p:nvPr/>
        </p:nvGrpSpPr>
        <p:grpSpPr bwMode="auto">
          <a:xfrm>
            <a:off x="8559404" y="5224464"/>
            <a:ext cx="249369" cy="498475"/>
            <a:chOff x="1115" y="2770"/>
            <a:chExt cx="589" cy="1034"/>
          </a:xfrm>
        </p:grpSpPr>
        <p:sp>
          <p:nvSpPr>
            <p:cNvPr id="57601" name="Freeform 984"/>
            <p:cNvSpPr>
              <a:spLocks/>
            </p:cNvSpPr>
            <p:nvPr/>
          </p:nvSpPr>
          <p:spPr bwMode="auto">
            <a:xfrm>
              <a:off x="1581" y="2772"/>
              <a:ext cx="117" cy="986"/>
            </a:xfrm>
            <a:custGeom>
              <a:avLst/>
              <a:gdLst>
                <a:gd name="T0" fmla="*/ 0 w 354"/>
                <a:gd name="T1" fmla="*/ 0 h 2742"/>
                <a:gd name="T2" fmla="*/ 0 w 354"/>
                <a:gd name="T3" fmla="*/ 0 h 2742"/>
                <a:gd name="T4" fmla="*/ 0 w 354"/>
                <a:gd name="T5" fmla="*/ 0 h 2742"/>
                <a:gd name="T6" fmla="*/ 0 w 354"/>
                <a:gd name="T7" fmla="*/ 0 h 2742"/>
                <a:gd name="T8" fmla="*/ 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02" name="Rectangle 985"/>
            <p:cNvSpPr>
              <a:spLocks noChangeArrowheads="1"/>
            </p:cNvSpPr>
            <p:nvPr/>
          </p:nvSpPr>
          <p:spPr bwMode="auto">
            <a:xfrm>
              <a:off x="1143" y="2770"/>
              <a:ext cx="431" cy="985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C0C0C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603" name="Freeform 986"/>
            <p:cNvSpPr>
              <a:spLocks/>
            </p:cNvSpPr>
            <p:nvPr/>
          </p:nvSpPr>
          <p:spPr bwMode="auto">
            <a:xfrm>
              <a:off x="1603" y="2831"/>
              <a:ext cx="70" cy="913"/>
            </a:xfrm>
            <a:custGeom>
              <a:avLst/>
              <a:gdLst>
                <a:gd name="T0" fmla="*/ 0 w 211"/>
                <a:gd name="T1" fmla="*/ 0 h 2537"/>
                <a:gd name="T2" fmla="*/ 0 w 211"/>
                <a:gd name="T3" fmla="*/ 0 h 2537"/>
                <a:gd name="T4" fmla="*/ 0 w 211"/>
                <a:gd name="T5" fmla="*/ 0 h 2537"/>
                <a:gd name="T6" fmla="*/ 0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04" name="Freeform 987"/>
            <p:cNvSpPr>
              <a:spLocks/>
            </p:cNvSpPr>
            <p:nvPr/>
          </p:nvSpPr>
          <p:spPr bwMode="auto">
            <a:xfrm>
              <a:off x="1588" y="3293"/>
              <a:ext cx="109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05" name="Rectangle 988"/>
            <p:cNvSpPr>
              <a:spLocks noChangeArrowheads="1"/>
            </p:cNvSpPr>
            <p:nvPr/>
          </p:nvSpPr>
          <p:spPr bwMode="auto">
            <a:xfrm>
              <a:off x="1143" y="2885"/>
              <a:ext cx="248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57606" name="Group 989"/>
            <p:cNvGrpSpPr>
              <a:grpSpLocks/>
            </p:cNvGrpSpPr>
            <p:nvPr/>
          </p:nvGrpSpPr>
          <p:grpSpPr bwMode="auto">
            <a:xfrm>
              <a:off x="1367" y="2873"/>
              <a:ext cx="240" cy="63"/>
              <a:chOff x="614" y="2568"/>
              <a:chExt cx="725" cy="139"/>
            </a:xfrm>
          </p:grpSpPr>
          <p:sp>
            <p:nvSpPr>
              <p:cNvPr id="57631" name="AutoShape 990"/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4" cy="13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7632" name="AutoShape 991"/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699" cy="10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57607" name="Rectangle 992"/>
            <p:cNvSpPr>
              <a:spLocks noChangeArrowheads="1"/>
            </p:cNvSpPr>
            <p:nvPr/>
          </p:nvSpPr>
          <p:spPr bwMode="auto">
            <a:xfrm>
              <a:off x="1152" y="3024"/>
              <a:ext cx="244" cy="2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57608" name="Group 993"/>
            <p:cNvGrpSpPr>
              <a:grpSpLocks/>
            </p:cNvGrpSpPr>
            <p:nvPr/>
          </p:nvGrpSpPr>
          <p:grpSpPr bwMode="auto">
            <a:xfrm>
              <a:off x="1366" y="3014"/>
              <a:ext cx="240" cy="58"/>
              <a:chOff x="614" y="2568"/>
              <a:chExt cx="725" cy="139"/>
            </a:xfrm>
          </p:grpSpPr>
          <p:sp>
            <p:nvSpPr>
              <p:cNvPr id="57629" name="AutoShape 994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2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7630" name="AutoShape 995"/>
              <p:cNvSpPr>
                <a:spLocks noChangeArrowheads="1"/>
              </p:cNvSpPr>
              <p:nvPr/>
            </p:nvSpPr>
            <p:spPr bwMode="auto">
              <a:xfrm>
                <a:off x="629" y="2583"/>
                <a:ext cx="699" cy="11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57609" name="Rectangle 996"/>
            <p:cNvSpPr>
              <a:spLocks noChangeArrowheads="1"/>
            </p:cNvSpPr>
            <p:nvPr/>
          </p:nvSpPr>
          <p:spPr bwMode="auto">
            <a:xfrm>
              <a:off x="1147" y="3172"/>
              <a:ext cx="244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610" name="Rectangle 997"/>
            <p:cNvSpPr>
              <a:spLocks noChangeArrowheads="1"/>
            </p:cNvSpPr>
            <p:nvPr/>
          </p:nvSpPr>
          <p:spPr bwMode="auto">
            <a:xfrm>
              <a:off x="1152" y="3300"/>
              <a:ext cx="248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57611" name="Group 998"/>
            <p:cNvGrpSpPr>
              <a:grpSpLocks/>
            </p:cNvGrpSpPr>
            <p:nvPr/>
          </p:nvGrpSpPr>
          <p:grpSpPr bwMode="auto">
            <a:xfrm>
              <a:off x="1361" y="3287"/>
              <a:ext cx="240" cy="65"/>
              <a:chOff x="614" y="2568"/>
              <a:chExt cx="725" cy="139"/>
            </a:xfrm>
          </p:grpSpPr>
          <p:sp>
            <p:nvSpPr>
              <p:cNvPr id="57627" name="AutoShape 999"/>
              <p:cNvSpPr>
                <a:spLocks noChangeArrowheads="1"/>
              </p:cNvSpPr>
              <p:nvPr/>
            </p:nvSpPr>
            <p:spPr bwMode="auto">
              <a:xfrm>
                <a:off x="619" y="2568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7628" name="AutoShape 1000"/>
              <p:cNvSpPr>
                <a:spLocks noChangeArrowheads="1"/>
              </p:cNvSpPr>
              <p:nvPr/>
            </p:nvSpPr>
            <p:spPr bwMode="auto">
              <a:xfrm>
                <a:off x="632" y="2582"/>
                <a:ext cx="699" cy="113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57612" name="Freeform 1001"/>
            <p:cNvSpPr>
              <a:spLocks/>
            </p:cNvSpPr>
            <p:nvPr/>
          </p:nvSpPr>
          <p:spPr bwMode="auto">
            <a:xfrm>
              <a:off x="1590" y="3169"/>
              <a:ext cx="108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7613" name="Group 1002"/>
            <p:cNvGrpSpPr>
              <a:grpSpLocks/>
            </p:cNvGrpSpPr>
            <p:nvPr/>
          </p:nvGrpSpPr>
          <p:grpSpPr bwMode="auto">
            <a:xfrm>
              <a:off x="1363" y="3158"/>
              <a:ext cx="240" cy="60"/>
              <a:chOff x="614" y="2568"/>
              <a:chExt cx="725" cy="139"/>
            </a:xfrm>
          </p:grpSpPr>
          <p:sp>
            <p:nvSpPr>
              <p:cNvPr id="57625" name="AutoShape 1003"/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24" cy="13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7626" name="AutoShape 1004"/>
              <p:cNvSpPr>
                <a:spLocks noChangeArrowheads="1"/>
              </p:cNvSpPr>
              <p:nvPr/>
            </p:nvSpPr>
            <p:spPr bwMode="auto">
              <a:xfrm>
                <a:off x="626" y="2585"/>
                <a:ext cx="699" cy="10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57614" name="Rectangle 1005"/>
            <p:cNvSpPr>
              <a:spLocks noChangeArrowheads="1"/>
            </p:cNvSpPr>
            <p:nvPr/>
          </p:nvSpPr>
          <p:spPr bwMode="auto">
            <a:xfrm>
              <a:off x="1574" y="2770"/>
              <a:ext cx="28" cy="9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615" name="Freeform 1006"/>
            <p:cNvSpPr>
              <a:spLocks/>
            </p:cNvSpPr>
            <p:nvPr/>
          </p:nvSpPr>
          <p:spPr bwMode="auto">
            <a:xfrm>
              <a:off x="1599" y="3019"/>
              <a:ext cx="98" cy="92"/>
            </a:xfrm>
            <a:custGeom>
              <a:avLst/>
              <a:gdLst>
                <a:gd name="T0" fmla="*/ 0 w 296"/>
                <a:gd name="T1" fmla="*/ 0 h 256"/>
                <a:gd name="T2" fmla="*/ 0 w 296"/>
                <a:gd name="T3" fmla="*/ 0 h 256"/>
                <a:gd name="T4" fmla="*/ 0 w 296"/>
                <a:gd name="T5" fmla="*/ 0 h 256"/>
                <a:gd name="T6" fmla="*/ 0 w 296"/>
                <a:gd name="T7" fmla="*/ 0 h 256"/>
                <a:gd name="T8" fmla="*/ 0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16" name="Freeform 1007"/>
            <p:cNvSpPr>
              <a:spLocks/>
            </p:cNvSpPr>
            <p:nvPr/>
          </p:nvSpPr>
          <p:spPr bwMode="auto">
            <a:xfrm>
              <a:off x="1601" y="2878"/>
              <a:ext cx="101" cy="104"/>
            </a:xfrm>
            <a:custGeom>
              <a:avLst/>
              <a:gdLst>
                <a:gd name="T0" fmla="*/ 0 w 304"/>
                <a:gd name="T1" fmla="*/ 0 h 288"/>
                <a:gd name="T2" fmla="*/ 0 w 304"/>
                <a:gd name="T3" fmla="*/ 0 h 288"/>
                <a:gd name="T4" fmla="*/ 0 w 304"/>
                <a:gd name="T5" fmla="*/ 0 h 288"/>
                <a:gd name="T6" fmla="*/ 0 w 304"/>
                <a:gd name="T7" fmla="*/ 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17" name="Oval 1008"/>
            <p:cNvSpPr>
              <a:spLocks noChangeArrowheads="1"/>
            </p:cNvSpPr>
            <p:nvPr/>
          </p:nvSpPr>
          <p:spPr bwMode="auto">
            <a:xfrm>
              <a:off x="1684" y="3712"/>
              <a:ext cx="20" cy="4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618" name="Freeform 1009"/>
            <p:cNvSpPr>
              <a:spLocks/>
            </p:cNvSpPr>
            <p:nvPr/>
          </p:nvSpPr>
          <p:spPr bwMode="auto">
            <a:xfrm>
              <a:off x="1595" y="3713"/>
              <a:ext cx="102" cy="86"/>
            </a:xfrm>
            <a:custGeom>
              <a:avLst/>
              <a:gdLst>
                <a:gd name="T0" fmla="*/ 0 w 306"/>
                <a:gd name="T1" fmla="*/ 0 h 240"/>
                <a:gd name="T2" fmla="*/ 0 w 306"/>
                <a:gd name="T3" fmla="*/ 0 h 240"/>
                <a:gd name="T4" fmla="*/ 0 w 306"/>
                <a:gd name="T5" fmla="*/ 0 h 240"/>
                <a:gd name="T6" fmla="*/ 0 w 306"/>
                <a:gd name="T7" fmla="*/ 0 h 240"/>
                <a:gd name="T8" fmla="*/ 0 w 306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619" name="AutoShape 1010"/>
            <p:cNvSpPr>
              <a:spLocks noChangeArrowheads="1"/>
            </p:cNvSpPr>
            <p:nvPr/>
          </p:nvSpPr>
          <p:spPr bwMode="auto">
            <a:xfrm>
              <a:off x="1115" y="3741"/>
              <a:ext cx="496" cy="63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620" name="AutoShape 1011"/>
            <p:cNvSpPr>
              <a:spLocks noChangeArrowheads="1"/>
            </p:cNvSpPr>
            <p:nvPr/>
          </p:nvSpPr>
          <p:spPr bwMode="auto">
            <a:xfrm>
              <a:off x="1143" y="3755"/>
              <a:ext cx="443" cy="3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621" name="Oval 1012"/>
            <p:cNvSpPr>
              <a:spLocks noChangeArrowheads="1"/>
            </p:cNvSpPr>
            <p:nvPr/>
          </p:nvSpPr>
          <p:spPr bwMode="auto">
            <a:xfrm>
              <a:off x="1184" y="3613"/>
              <a:ext cx="65" cy="6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622" name="Oval 1013"/>
            <p:cNvSpPr>
              <a:spLocks noChangeArrowheads="1"/>
            </p:cNvSpPr>
            <p:nvPr/>
          </p:nvSpPr>
          <p:spPr bwMode="auto">
            <a:xfrm>
              <a:off x="1257" y="3613"/>
              <a:ext cx="65" cy="6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57623" name="Oval 1014"/>
            <p:cNvSpPr>
              <a:spLocks noChangeArrowheads="1"/>
            </p:cNvSpPr>
            <p:nvPr/>
          </p:nvSpPr>
          <p:spPr bwMode="auto">
            <a:xfrm>
              <a:off x="1330" y="3613"/>
              <a:ext cx="65" cy="5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624" name="Rectangle 1015"/>
            <p:cNvSpPr>
              <a:spLocks noChangeArrowheads="1"/>
            </p:cNvSpPr>
            <p:nvPr/>
          </p:nvSpPr>
          <p:spPr bwMode="auto">
            <a:xfrm>
              <a:off x="1497" y="3376"/>
              <a:ext cx="32" cy="3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57407" name="Group 1070"/>
          <p:cNvGrpSpPr>
            <a:grpSpLocks/>
          </p:cNvGrpSpPr>
          <p:nvPr/>
        </p:nvGrpSpPr>
        <p:grpSpPr bwMode="auto">
          <a:xfrm>
            <a:off x="7802695" y="2486026"/>
            <a:ext cx="424788" cy="180975"/>
            <a:chOff x="4655" y="2464"/>
            <a:chExt cx="319" cy="132"/>
          </a:xfrm>
        </p:grpSpPr>
        <p:grpSp>
          <p:nvGrpSpPr>
            <p:cNvPr id="57584" name="Group 1071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5759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5759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5759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57596" name="Group 107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57599" name="Freeform 107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600" name="Freeform 107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7597" name="Line 107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598" name="Line 107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585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57586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57587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grpSp>
          <p:nvGrpSpPr>
            <p:cNvPr id="57588" name="Group 1083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57591" name="Freeform 108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592" name="Freeform 108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589" name="Line 1086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590" name="Line 1087"/>
            <p:cNvSpPr>
              <a:spLocks noChangeShapeType="1"/>
            </p:cNvSpPr>
            <p:nvPr/>
          </p:nvSpPr>
          <p:spPr bwMode="auto">
            <a:xfrm>
              <a:off x="4971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408" name="Group 1088"/>
          <p:cNvGrpSpPr>
            <a:grpSpLocks/>
          </p:cNvGrpSpPr>
          <p:nvPr/>
        </p:nvGrpSpPr>
        <p:grpSpPr bwMode="auto">
          <a:xfrm>
            <a:off x="7806135" y="2752726"/>
            <a:ext cx="441986" cy="180975"/>
            <a:chOff x="4655" y="2464"/>
            <a:chExt cx="319" cy="132"/>
          </a:xfrm>
        </p:grpSpPr>
        <p:grpSp>
          <p:nvGrpSpPr>
            <p:cNvPr id="57567" name="Group 1089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5757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5757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5757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57579" name="Group 109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57582" name="Freeform 109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583" name="Freeform 109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7580" name="Line 109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581" name="Line 109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568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57569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57570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grpSp>
          <p:nvGrpSpPr>
            <p:cNvPr id="57571" name="Group 1101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57574" name="Freeform 110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575" name="Freeform 110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572" name="Line 1104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573" name="Line 1105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409" name="Group 1106"/>
          <p:cNvGrpSpPr>
            <a:grpSpLocks/>
          </p:cNvGrpSpPr>
          <p:nvPr/>
        </p:nvGrpSpPr>
        <p:grpSpPr bwMode="auto">
          <a:xfrm>
            <a:off x="8404623" y="2749551"/>
            <a:ext cx="441986" cy="180975"/>
            <a:chOff x="4655" y="2464"/>
            <a:chExt cx="319" cy="132"/>
          </a:xfrm>
        </p:grpSpPr>
        <p:grpSp>
          <p:nvGrpSpPr>
            <p:cNvPr id="57550" name="Group 1107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5755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5756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5756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57562" name="Group 111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57565" name="Freeform 111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566" name="Freeform 111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7563" name="Line 111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564" name="Line 111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551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57552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57553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grpSp>
          <p:nvGrpSpPr>
            <p:cNvPr id="57554" name="Group 1119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57557" name="Freeform 112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558" name="Freeform 112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555" name="Line 1122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556" name="Line 1123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410" name="Group 1124"/>
          <p:cNvGrpSpPr>
            <a:grpSpLocks/>
          </p:cNvGrpSpPr>
          <p:nvPr/>
        </p:nvGrpSpPr>
        <p:grpSpPr bwMode="auto">
          <a:xfrm>
            <a:off x="8328952" y="2390776"/>
            <a:ext cx="424788" cy="180975"/>
            <a:chOff x="4655" y="2464"/>
            <a:chExt cx="319" cy="132"/>
          </a:xfrm>
        </p:grpSpPr>
        <p:grpSp>
          <p:nvGrpSpPr>
            <p:cNvPr id="57533" name="Group 1125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5754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5754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5754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57545" name="Group 112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57548" name="Freeform 113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549" name="Freeform 113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7546" name="Line 113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547" name="Line 113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534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57535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57536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grpSp>
          <p:nvGrpSpPr>
            <p:cNvPr id="57537" name="Group 1137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57540" name="Freeform 1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541" name="Freeform 1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538" name="Line 1140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539" name="Line 1141"/>
            <p:cNvSpPr>
              <a:spLocks noChangeShapeType="1"/>
            </p:cNvSpPr>
            <p:nvPr/>
          </p:nvSpPr>
          <p:spPr bwMode="auto">
            <a:xfrm>
              <a:off x="4971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7411" name="Picture 1142" descr="underline_base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869" y="1134269"/>
            <a:ext cx="4619360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41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BA41770B-65C3-4FEA-BD1B-F904ED3A20B7}" type="slidenum">
              <a:rPr lang="en-US" altLang="en-US" sz="1200">
                <a:latin typeface="Tahoma" pitchFamily="34" charset="0"/>
              </a:rPr>
              <a:pPr/>
              <a:t>29</a:t>
            </a:fld>
            <a:endParaRPr lang="en-US" altLang="en-US" sz="1200">
              <a:latin typeface="Tahoma" pitchFamily="34" charset="0"/>
            </a:endParaRPr>
          </a:p>
        </p:txBody>
      </p:sp>
      <p:grpSp>
        <p:nvGrpSpPr>
          <p:cNvPr id="57413" name="Group 7"/>
          <p:cNvGrpSpPr>
            <a:grpSpLocks/>
          </p:cNvGrpSpPr>
          <p:nvPr/>
        </p:nvGrpSpPr>
        <p:grpSpPr bwMode="auto">
          <a:xfrm>
            <a:off x="6738144" y="4837114"/>
            <a:ext cx="681038" cy="276225"/>
            <a:chOff x="4786435" y="6027638"/>
            <a:chExt cx="748703" cy="417782"/>
          </a:xfrm>
        </p:grpSpPr>
        <p:sp>
          <p:nvSpPr>
            <p:cNvPr id="519" name="Oval 518"/>
            <p:cNvSpPr>
              <a:spLocks noChangeArrowheads="1"/>
            </p:cNvSpPr>
            <p:nvPr/>
          </p:nvSpPr>
          <p:spPr bwMode="auto">
            <a:xfrm flipV="1">
              <a:off x="4792055" y="614570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20" name="Rectangle 519"/>
            <p:cNvSpPr/>
            <p:nvPr/>
          </p:nvSpPr>
          <p:spPr bwMode="auto">
            <a:xfrm>
              <a:off x="4790216" y="6188507"/>
              <a:ext cx="744922" cy="108048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21" name="Oval 520"/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22" name="Freeform 521"/>
            <p:cNvSpPr/>
            <p:nvPr/>
          </p:nvSpPr>
          <p:spPr bwMode="auto">
            <a:xfrm>
              <a:off x="4981174" y="6126080"/>
              <a:ext cx="361116" cy="15126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23" name="Freeform 522"/>
            <p:cNvSpPr>
              <a:spLocks/>
            </p:cNvSpPr>
            <p:nvPr/>
          </p:nvSpPr>
          <p:spPr bwMode="auto">
            <a:xfrm>
              <a:off x="4942764" y="608797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24" name="Freeform 523"/>
            <p:cNvSpPr>
              <a:spLocks/>
            </p:cNvSpPr>
            <p:nvPr/>
          </p:nvSpPr>
          <p:spPr bwMode="auto">
            <a:xfrm>
              <a:off x="5229532" y="617678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25" name="Freeform 524"/>
            <p:cNvSpPr>
              <a:spLocks/>
            </p:cNvSpPr>
            <p:nvPr/>
          </p:nvSpPr>
          <p:spPr bwMode="auto">
            <a:xfrm>
              <a:off x="4934391" y="617900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26" name="Straight Connector 525"/>
            <p:cNvCxnSpPr>
              <a:cxnSpLocks noChangeShapeType="1"/>
              <a:endCxn id="521" idx="2"/>
            </p:cNvCxnSpPr>
            <p:nvPr/>
          </p:nvCxnSpPr>
          <p:spPr bwMode="auto">
            <a:xfrm flipH="1" flipV="1">
              <a:off x="4786435" y="6178607"/>
              <a:ext cx="2093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7" name="Straight Connector 526"/>
            <p:cNvCxnSpPr>
              <a:cxnSpLocks noChangeShapeType="1"/>
            </p:cNvCxnSpPr>
            <p:nvPr/>
          </p:nvCxnSpPr>
          <p:spPr bwMode="auto">
            <a:xfrm flipH="1" flipV="1">
              <a:off x="5533044" y="6183444"/>
              <a:ext cx="2094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4" name="Group 5"/>
          <p:cNvGrpSpPr>
            <a:grpSpLocks/>
          </p:cNvGrpSpPr>
          <p:nvPr/>
        </p:nvGrpSpPr>
        <p:grpSpPr bwMode="auto">
          <a:xfrm>
            <a:off x="8323792" y="2387600"/>
            <a:ext cx="443706" cy="222250"/>
            <a:chOff x="2213011" y="6015083"/>
            <a:chExt cx="745177" cy="407107"/>
          </a:xfrm>
        </p:grpSpPr>
        <p:sp>
          <p:nvSpPr>
            <p:cNvPr id="529" name="Oval 528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0" name="Rectangle 529"/>
            <p:cNvSpPr/>
            <p:nvPr/>
          </p:nvSpPr>
          <p:spPr bwMode="auto">
            <a:xfrm>
              <a:off x="2213011" y="6163387"/>
              <a:ext cx="745177" cy="110500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1" name="Oval 530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2" name="Freeform 531"/>
            <p:cNvSpPr/>
            <p:nvPr/>
          </p:nvSpPr>
          <p:spPr bwMode="auto">
            <a:xfrm>
              <a:off x="2403638" y="6102320"/>
              <a:ext cx="361036" cy="15121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3" name="Freeform 532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34" name="Freeform 533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35" name="Freeform 534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36" name="Straight Connector 535"/>
            <p:cNvCxnSpPr>
              <a:cxnSpLocks noChangeShapeType="1"/>
              <a:endCxn id="531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7" name="Straight Connector 536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5" name="Group 542"/>
          <p:cNvGrpSpPr>
            <a:grpSpLocks/>
          </p:cNvGrpSpPr>
          <p:nvPr/>
        </p:nvGrpSpPr>
        <p:grpSpPr bwMode="auto">
          <a:xfrm>
            <a:off x="8397743" y="2738438"/>
            <a:ext cx="445426" cy="220662"/>
            <a:chOff x="2213011" y="6015083"/>
            <a:chExt cx="745177" cy="407107"/>
          </a:xfrm>
        </p:grpSpPr>
        <p:sp>
          <p:nvSpPr>
            <p:cNvPr id="544" name="Oval 543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5" name="Rectangle 544"/>
            <p:cNvSpPr/>
            <p:nvPr/>
          </p:nvSpPr>
          <p:spPr bwMode="auto">
            <a:xfrm>
              <a:off x="2213011" y="6164453"/>
              <a:ext cx="745177" cy="108368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6" name="Oval 54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7" name="Freeform 546"/>
            <p:cNvSpPr/>
            <p:nvPr/>
          </p:nvSpPr>
          <p:spPr bwMode="auto">
            <a:xfrm>
              <a:off x="2402902" y="6102948"/>
              <a:ext cx="362519" cy="1493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8" name="Freeform 547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9" name="Freeform 548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50" name="Freeform 549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51" name="Straight Connector 550"/>
            <p:cNvCxnSpPr>
              <a:cxnSpLocks noChangeShapeType="1"/>
              <a:endCxn id="54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2" name="Straight Connector 551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6" name="Group 552"/>
          <p:cNvGrpSpPr>
            <a:grpSpLocks/>
          </p:cNvGrpSpPr>
          <p:nvPr/>
        </p:nvGrpSpPr>
        <p:grpSpPr bwMode="auto">
          <a:xfrm>
            <a:off x="7800975" y="2743201"/>
            <a:ext cx="445427" cy="220663"/>
            <a:chOff x="2213011" y="6015083"/>
            <a:chExt cx="745177" cy="407107"/>
          </a:xfrm>
        </p:grpSpPr>
        <p:sp>
          <p:nvSpPr>
            <p:cNvPr id="554" name="Oval 553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5" name="Rectangle 554"/>
            <p:cNvSpPr/>
            <p:nvPr/>
          </p:nvSpPr>
          <p:spPr bwMode="auto">
            <a:xfrm>
              <a:off x="2213011" y="6164454"/>
              <a:ext cx="745177" cy="108365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6" name="Oval 55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7" name="Freeform 556"/>
            <p:cNvSpPr/>
            <p:nvPr/>
          </p:nvSpPr>
          <p:spPr bwMode="auto">
            <a:xfrm>
              <a:off x="2402901" y="6102948"/>
              <a:ext cx="362518" cy="1493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8" name="Freeform 557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59" name="Freeform 558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60" name="Freeform 559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61" name="Straight Connector 560"/>
            <p:cNvCxnSpPr>
              <a:cxnSpLocks noChangeShapeType="1"/>
              <a:endCxn id="55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2" name="Straight Connector 561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7" name="Group 562"/>
          <p:cNvGrpSpPr>
            <a:grpSpLocks/>
          </p:cNvGrpSpPr>
          <p:nvPr/>
        </p:nvGrpSpPr>
        <p:grpSpPr bwMode="auto">
          <a:xfrm>
            <a:off x="7787217" y="2473326"/>
            <a:ext cx="443706" cy="220663"/>
            <a:chOff x="2213011" y="6015083"/>
            <a:chExt cx="745177" cy="407107"/>
          </a:xfrm>
        </p:grpSpPr>
        <p:sp>
          <p:nvSpPr>
            <p:cNvPr id="564" name="Oval 563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5" name="Rectangle 564"/>
            <p:cNvSpPr/>
            <p:nvPr/>
          </p:nvSpPr>
          <p:spPr bwMode="auto">
            <a:xfrm>
              <a:off x="2213011" y="6164454"/>
              <a:ext cx="745177" cy="108365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6" name="Oval 56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7" name="Freeform 566"/>
            <p:cNvSpPr/>
            <p:nvPr/>
          </p:nvSpPr>
          <p:spPr bwMode="auto">
            <a:xfrm>
              <a:off x="2403638" y="6102948"/>
              <a:ext cx="361036" cy="1493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8" name="Freeform 567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69" name="Freeform 568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0" name="Freeform 569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71" name="Straight Connector 570"/>
            <p:cNvCxnSpPr>
              <a:cxnSpLocks noChangeShapeType="1"/>
              <a:endCxn id="56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2" name="Straight Connector 571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8" name="Group 572"/>
          <p:cNvGrpSpPr>
            <a:grpSpLocks/>
          </p:cNvGrpSpPr>
          <p:nvPr/>
        </p:nvGrpSpPr>
        <p:grpSpPr bwMode="auto">
          <a:xfrm>
            <a:off x="7675431" y="3622676"/>
            <a:ext cx="445426" cy="220663"/>
            <a:chOff x="2213011" y="6015083"/>
            <a:chExt cx="745177" cy="407107"/>
          </a:xfrm>
        </p:grpSpPr>
        <p:sp>
          <p:nvSpPr>
            <p:cNvPr id="574" name="Oval 573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5" name="Rectangle 574"/>
            <p:cNvSpPr/>
            <p:nvPr/>
          </p:nvSpPr>
          <p:spPr bwMode="auto">
            <a:xfrm>
              <a:off x="2213011" y="6164454"/>
              <a:ext cx="745177" cy="108365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6" name="Oval 57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7" name="Freeform 576"/>
            <p:cNvSpPr/>
            <p:nvPr/>
          </p:nvSpPr>
          <p:spPr bwMode="auto">
            <a:xfrm>
              <a:off x="2402902" y="6102948"/>
              <a:ext cx="362519" cy="1493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8" name="Freeform 577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9" name="Freeform 578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80" name="Freeform 579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81" name="Straight Connector 580"/>
            <p:cNvCxnSpPr>
              <a:cxnSpLocks noChangeShapeType="1"/>
              <a:endCxn id="57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2" name="Straight Connector 581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9" name="Group 582"/>
          <p:cNvGrpSpPr>
            <a:grpSpLocks/>
          </p:cNvGrpSpPr>
          <p:nvPr/>
        </p:nvGrpSpPr>
        <p:grpSpPr bwMode="auto">
          <a:xfrm>
            <a:off x="8399463" y="3636963"/>
            <a:ext cx="445427" cy="220662"/>
            <a:chOff x="2213011" y="6015083"/>
            <a:chExt cx="745177" cy="407107"/>
          </a:xfrm>
        </p:grpSpPr>
        <p:sp>
          <p:nvSpPr>
            <p:cNvPr id="584" name="Oval 583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5" name="Rectangle 584"/>
            <p:cNvSpPr/>
            <p:nvPr/>
          </p:nvSpPr>
          <p:spPr bwMode="auto">
            <a:xfrm>
              <a:off x="2213011" y="6164453"/>
              <a:ext cx="745177" cy="108368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6" name="Oval 58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7" name="Freeform 586"/>
            <p:cNvSpPr/>
            <p:nvPr/>
          </p:nvSpPr>
          <p:spPr bwMode="auto">
            <a:xfrm>
              <a:off x="2402901" y="6102948"/>
              <a:ext cx="362518" cy="1493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8" name="Freeform 587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89" name="Freeform 588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90" name="Freeform 589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91" name="Straight Connector 590"/>
            <p:cNvCxnSpPr>
              <a:cxnSpLocks noChangeShapeType="1"/>
              <a:endCxn id="58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2" name="Straight Connector 591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20" name="Group 592"/>
          <p:cNvGrpSpPr>
            <a:grpSpLocks/>
          </p:cNvGrpSpPr>
          <p:nvPr/>
        </p:nvGrpSpPr>
        <p:grpSpPr bwMode="auto">
          <a:xfrm>
            <a:off x="8076142" y="3903663"/>
            <a:ext cx="445427" cy="222250"/>
            <a:chOff x="2213011" y="6015083"/>
            <a:chExt cx="745177" cy="407107"/>
          </a:xfrm>
        </p:grpSpPr>
        <p:sp>
          <p:nvSpPr>
            <p:cNvPr id="594" name="Oval 593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5" name="Rectangle 594"/>
            <p:cNvSpPr/>
            <p:nvPr/>
          </p:nvSpPr>
          <p:spPr bwMode="auto">
            <a:xfrm>
              <a:off x="2213011" y="6163385"/>
              <a:ext cx="745177" cy="110500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6" name="Oval 59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7" name="Freeform 596"/>
            <p:cNvSpPr/>
            <p:nvPr/>
          </p:nvSpPr>
          <p:spPr bwMode="auto">
            <a:xfrm>
              <a:off x="2402901" y="6102320"/>
              <a:ext cx="362518" cy="15121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8" name="Freeform 597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99" name="Freeform 598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00" name="Freeform 599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601" name="Straight Connector 600"/>
            <p:cNvCxnSpPr>
              <a:cxnSpLocks noChangeShapeType="1"/>
              <a:endCxn id="59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2" name="Straight Connector 601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21" name="Group 604"/>
          <p:cNvGrpSpPr>
            <a:grpSpLocks/>
          </p:cNvGrpSpPr>
          <p:nvPr/>
        </p:nvGrpSpPr>
        <p:grpSpPr bwMode="auto">
          <a:xfrm>
            <a:off x="7543007" y="4495801"/>
            <a:ext cx="679318" cy="276225"/>
            <a:chOff x="4786435" y="6027638"/>
            <a:chExt cx="748703" cy="417782"/>
          </a:xfrm>
        </p:grpSpPr>
        <p:sp>
          <p:nvSpPr>
            <p:cNvPr id="606" name="Oval 605"/>
            <p:cNvSpPr>
              <a:spLocks noChangeArrowheads="1"/>
            </p:cNvSpPr>
            <p:nvPr/>
          </p:nvSpPr>
          <p:spPr bwMode="auto">
            <a:xfrm flipV="1">
              <a:off x="4792055" y="614570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07" name="Rectangle 606"/>
            <p:cNvSpPr/>
            <p:nvPr/>
          </p:nvSpPr>
          <p:spPr bwMode="auto">
            <a:xfrm>
              <a:off x="4790226" y="6188509"/>
              <a:ext cx="744912" cy="108046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08" name="Oval 607"/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09" name="Freeform 608"/>
            <p:cNvSpPr/>
            <p:nvPr/>
          </p:nvSpPr>
          <p:spPr bwMode="auto">
            <a:xfrm>
              <a:off x="4979771" y="6126082"/>
              <a:ext cx="362031" cy="15126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10" name="Freeform 609"/>
            <p:cNvSpPr>
              <a:spLocks/>
            </p:cNvSpPr>
            <p:nvPr/>
          </p:nvSpPr>
          <p:spPr bwMode="auto">
            <a:xfrm>
              <a:off x="4942764" y="608797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11" name="Freeform 610"/>
            <p:cNvSpPr>
              <a:spLocks/>
            </p:cNvSpPr>
            <p:nvPr/>
          </p:nvSpPr>
          <p:spPr bwMode="auto">
            <a:xfrm>
              <a:off x="5229532" y="617678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12" name="Freeform 611"/>
            <p:cNvSpPr>
              <a:spLocks/>
            </p:cNvSpPr>
            <p:nvPr/>
          </p:nvSpPr>
          <p:spPr bwMode="auto">
            <a:xfrm>
              <a:off x="4934391" y="617900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613" name="Straight Connector 612"/>
            <p:cNvCxnSpPr>
              <a:cxnSpLocks noChangeShapeType="1"/>
              <a:endCxn id="608" idx="2"/>
            </p:cNvCxnSpPr>
            <p:nvPr/>
          </p:nvCxnSpPr>
          <p:spPr bwMode="auto">
            <a:xfrm flipH="1" flipV="1">
              <a:off x="4786435" y="6178607"/>
              <a:ext cx="2093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4" name="Straight Connector 613"/>
            <p:cNvCxnSpPr>
              <a:cxnSpLocks noChangeShapeType="1"/>
            </p:cNvCxnSpPr>
            <p:nvPr/>
          </p:nvCxnSpPr>
          <p:spPr bwMode="auto">
            <a:xfrm flipH="1" flipV="1">
              <a:off x="5533044" y="6183444"/>
              <a:ext cx="2094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22" name="Group 614"/>
          <p:cNvGrpSpPr>
            <a:grpSpLocks/>
          </p:cNvGrpSpPr>
          <p:nvPr/>
        </p:nvGrpSpPr>
        <p:grpSpPr bwMode="auto">
          <a:xfrm>
            <a:off x="8213726" y="4792664"/>
            <a:ext cx="679318" cy="276225"/>
            <a:chOff x="4786435" y="6027638"/>
            <a:chExt cx="748703" cy="417782"/>
          </a:xfrm>
        </p:grpSpPr>
        <p:sp>
          <p:nvSpPr>
            <p:cNvPr id="616" name="Oval 615"/>
            <p:cNvSpPr>
              <a:spLocks noChangeArrowheads="1"/>
            </p:cNvSpPr>
            <p:nvPr/>
          </p:nvSpPr>
          <p:spPr bwMode="auto">
            <a:xfrm flipV="1">
              <a:off x="4792055" y="614570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17" name="Rectangle 616"/>
            <p:cNvSpPr/>
            <p:nvPr/>
          </p:nvSpPr>
          <p:spPr bwMode="auto">
            <a:xfrm>
              <a:off x="4790226" y="6188507"/>
              <a:ext cx="744912" cy="108048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18" name="Oval 617"/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19" name="Freeform 618"/>
            <p:cNvSpPr/>
            <p:nvPr/>
          </p:nvSpPr>
          <p:spPr bwMode="auto">
            <a:xfrm>
              <a:off x="4979771" y="6126080"/>
              <a:ext cx="362031" cy="15126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20" name="Freeform 619"/>
            <p:cNvSpPr>
              <a:spLocks/>
            </p:cNvSpPr>
            <p:nvPr/>
          </p:nvSpPr>
          <p:spPr bwMode="auto">
            <a:xfrm>
              <a:off x="4942764" y="608797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21" name="Freeform 620"/>
            <p:cNvSpPr>
              <a:spLocks/>
            </p:cNvSpPr>
            <p:nvPr/>
          </p:nvSpPr>
          <p:spPr bwMode="auto">
            <a:xfrm>
              <a:off x="5229532" y="617678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22" name="Freeform 621"/>
            <p:cNvSpPr>
              <a:spLocks/>
            </p:cNvSpPr>
            <p:nvPr/>
          </p:nvSpPr>
          <p:spPr bwMode="auto">
            <a:xfrm>
              <a:off x="4934391" y="617900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623" name="Straight Connector 622"/>
            <p:cNvCxnSpPr>
              <a:cxnSpLocks noChangeShapeType="1"/>
              <a:endCxn id="618" idx="2"/>
            </p:cNvCxnSpPr>
            <p:nvPr/>
          </p:nvCxnSpPr>
          <p:spPr bwMode="auto">
            <a:xfrm flipH="1" flipV="1">
              <a:off x="4786435" y="6178607"/>
              <a:ext cx="2093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4" name="Straight Connector 623"/>
            <p:cNvCxnSpPr>
              <a:cxnSpLocks noChangeShapeType="1"/>
            </p:cNvCxnSpPr>
            <p:nvPr/>
          </p:nvCxnSpPr>
          <p:spPr bwMode="auto">
            <a:xfrm flipH="1" flipV="1">
              <a:off x="5533044" y="6183444"/>
              <a:ext cx="2094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23" name="Group 624"/>
          <p:cNvGrpSpPr>
            <a:grpSpLocks/>
          </p:cNvGrpSpPr>
          <p:nvPr/>
        </p:nvGrpSpPr>
        <p:grpSpPr bwMode="auto">
          <a:xfrm>
            <a:off x="6552407" y="3622676"/>
            <a:ext cx="479822" cy="219075"/>
            <a:chOff x="4786435" y="6027638"/>
            <a:chExt cx="748703" cy="417782"/>
          </a:xfrm>
        </p:grpSpPr>
        <p:sp>
          <p:nvSpPr>
            <p:cNvPr id="626" name="Oval 625"/>
            <p:cNvSpPr>
              <a:spLocks noChangeArrowheads="1"/>
            </p:cNvSpPr>
            <p:nvPr/>
          </p:nvSpPr>
          <p:spPr bwMode="auto">
            <a:xfrm flipV="1">
              <a:off x="4792055" y="614570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27" name="Rectangle 626"/>
            <p:cNvSpPr/>
            <p:nvPr/>
          </p:nvSpPr>
          <p:spPr bwMode="auto">
            <a:xfrm>
              <a:off x="4789119" y="6188091"/>
              <a:ext cx="746019" cy="108987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28" name="Oval 627"/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29" name="Freeform 628"/>
            <p:cNvSpPr/>
            <p:nvPr/>
          </p:nvSpPr>
          <p:spPr bwMode="auto">
            <a:xfrm>
              <a:off x="4979648" y="6124515"/>
              <a:ext cx="362276" cy="1513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30" name="Freeform 629"/>
            <p:cNvSpPr>
              <a:spLocks/>
            </p:cNvSpPr>
            <p:nvPr/>
          </p:nvSpPr>
          <p:spPr bwMode="auto">
            <a:xfrm>
              <a:off x="4942764" y="608797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31" name="Freeform 630"/>
            <p:cNvSpPr>
              <a:spLocks/>
            </p:cNvSpPr>
            <p:nvPr/>
          </p:nvSpPr>
          <p:spPr bwMode="auto">
            <a:xfrm>
              <a:off x="5229532" y="617678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32" name="Freeform 631"/>
            <p:cNvSpPr>
              <a:spLocks/>
            </p:cNvSpPr>
            <p:nvPr/>
          </p:nvSpPr>
          <p:spPr bwMode="auto">
            <a:xfrm>
              <a:off x="4934391" y="617900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633" name="Straight Connector 632"/>
            <p:cNvCxnSpPr>
              <a:cxnSpLocks noChangeShapeType="1"/>
              <a:endCxn id="628" idx="2"/>
            </p:cNvCxnSpPr>
            <p:nvPr/>
          </p:nvCxnSpPr>
          <p:spPr bwMode="auto">
            <a:xfrm flipH="1" flipV="1">
              <a:off x="4786435" y="6178607"/>
              <a:ext cx="2093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4" name="Straight Connector 633"/>
            <p:cNvCxnSpPr>
              <a:cxnSpLocks noChangeShapeType="1"/>
            </p:cNvCxnSpPr>
            <p:nvPr/>
          </p:nvCxnSpPr>
          <p:spPr bwMode="auto">
            <a:xfrm flipH="1" flipV="1">
              <a:off x="5533044" y="6183444"/>
              <a:ext cx="2094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24" name="Group 634"/>
          <p:cNvGrpSpPr>
            <a:grpSpLocks/>
          </p:cNvGrpSpPr>
          <p:nvPr/>
        </p:nvGrpSpPr>
        <p:grpSpPr bwMode="auto">
          <a:xfrm>
            <a:off x="6879167" y="2482851"/>
            <a:ext cx="479822" cy="219075"/>
            <a:chOff x="4786435" y="6027638"/>
            <a:chExt cx="748703" cy="417782"/>
          </a:xfrm>
        </p:grpSpPr>
        <p:sp>
          <p:nvSpPr>
            <p:cNvPr id="636" name="Oval 635"/>
            <p:cNvSpPr>
              <a:spLocks noChangeArrowheads="1"/>
            </p:cNvSpPr>
            <p:nvPr/>
          </p:nvSpPr>
          <p:spPr bwMode="auto">
            <a:xfrm flipV="1">
              <a:off x="4792055" y="614570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37" name="Rectangle 636"/>
            <p:cNvSpPr/>
            <p:nvPr/>
          </p:nvSpPr>
          <p:spPr bwMode="auto">
            <a:xfrm>
              <a:off x="4789119" y="6188091"/>
              <a:ext cx="746019" cy="108987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38" name="Oval 637"/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39" name="Freeform 638"/>
            <p:cNvSpPr/>
            <p:nvPr/>
          </p:nvSpPr>
          <p:spPr bwMode="auto">
            <a:xfrm>
              <a:off x="4979648" y="6124515"/>
              <a:ext cx="362276" cy="1513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40" name="Freeform 639"/>
            <p:cNvSpPr>
              <a:spLocks/>
            </p:cNvSpPr>
            <p:nvPr/>
          </p:nvSpPr>
          <p:spPr bwMode="auto">
            <a:xfrm>
              <a:off x="4942764" y="608797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41" name="Freeform 640"/>
            <p:cNvSpPr>
              <a:spLocks/>
            </p:cNvSpPr>
            <p:nvPr/>
          </p:nvSpPr>
          <p:spPr bwMode="auto">
            <a:xfrm>
              <a:off x="5229532" y="617678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42" name="Freeform 641"/>
            <p:cNvSpPr>
              <a:spLocks/>
            </p:cNvSpPr>
            <p:nvPr/>
          </p:nvSpPr>
          <p:spPr bwMode="auto">
            <a:xfrm>
              <a:off x="4934391" y="617900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643" name="Straight Connector 642"/>
            <p:cNvCxnSpPr>
              <a:cxnSpLocks noChangeShapeType="1"/>
              <a:endCxn id="638" idx="2"/>
            </p:cNvCxnSpPr>
            <p:nvPr/>
          </p:nvCxnSpPr>
          <p:spPr bwMode="auto">
            <a:xfrm flipH="1" flipV="1">
              <a:off x="4786435" y="6178607"/>
              <a:ext cx="2093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4" name="Straight Connector 643"/>
            <p:cNvCxnSpPr>
              <a:cxnSpLocks noChangeShapeType="1"/>
            </p:cNvCxnSpPr>
            <p:nvPr/>
          </p:nvCxnSpPr>
          <p:spPr bwMode="auto">
            <a:xfrm flipH="1" flipV="1">
              <a:off x="5533044" y="6183444"/>
              <a:ext cx="2094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631714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pic>
        <p:nvPicPr>
          <p:cNvPr id="33794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631" y="1153478"/>
            <a:ext cx="49512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itchFamily="34" charset="-128"/>
              </a:rPr>
              <a:t>Chapter 1: roadmap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27977" y="1406525"/>
            <a:ext cx="8891323" cy="4648200"/>
          </a:xfrm>
        </p:spPr>
        <p:txBody>
          <a:bodyPr/>
          <a:lstStyle/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C00000"/>
                </a:solidFill>
                <a:ea typeface="Arial" pitchFamily="34" charset="0"/>
              </a:rPr>
              <a:t>1.1 What </a:t>
            </a:r>
            <a:r>
              <a:rPr lang="en-US" altLang="en-US" sz="2800" i="1" dirty="0">
                <a:solidFill>
                  <a:srgbClr val="C00000"/>
                </a:solidFill>
                <a:ea typeface="Arial" pitchFamily="34" charset="0"/>
              </a:rPr>
              <a:t>is</a:t>
            </a:r>
            <a:r>
              <a:rPr lang="en-US" altLang="en-US" sz="2800" dirty="0">
                <a:solidFill>
                  <a:srgbClr val="C00000"/>
                </a:solidFill>
                <a:ea typeface="Arial" pitchFamily="34" charset="0"/>
              </a:rPr>
              <a:t> the computer network and Internet?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C00000"/>
                </a:solidFill>
                <a:ea typeface="Arial" pitchFamily="34" charset="0"/>
              </a:rPr>
              <a:t>1.2 Network edge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en-US" sz="2400" dirty="0">
                <a:solidFill>
                  <a:srgbClr val="C00000"/>
                </a:solidFill>
                <a:latin typeface="Gill Sans MT" pitchFamily="34" charset="0"/>
                <a:ea typeface="Arial" pitchFamily="34" charset="0"/>
              </a:rPr>
              <a:t>end systems, access networks, links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C00000"/>
                </a:solidFill>
                <a:ea typeface="Arial" pitchFamily="34" charset="0"/>
              </a:rPr>
              <a:t>1.3 Network core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en-US" sz="2400" dirty="0">
                <a:solidFill>
                  <a:srgbClr val="C00000"/>
                </a:solidFill>
                <a:latin typeface="Gill Sans MT" pitchFamily="34" charset="0"/>
                <a:ea typeface="Arial" pitchFamily="34" charset="0"/>
              </a:rPr>
              <a:t>packet switching, circuit switching, network structure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C00000"/>
                </a:solidFill>
                <a:ea typeface="Arial" pitchFamily="34" charset="0"/>
              </a:rPr>
              <a:t>1.4 </a:t>
            </a:r>
            <a:r>
              <a:rPr lang="en-US" altLang="en-US" dirty="0">
                <a:solidFill>
                  <a:srgbClr val="C00000"/>
                </a:solidFill>
                <a:ea typeface="Arial" pitchFamily="34" charset="0"/>
              </a:rPr>
              <a:t>D</a:t>
            </a:r>
            <a:r>
              <a:rPr lang="en-US" altLang="en-US" sz="2800" dirty="0">
                <a:solidFill>
                  <a:srgbClr val="C00000"/>
                </a:solidFill>
                <a:ea typeface="Arial" pitchFamily="34" charset="0"/>
              </a:rPr>
              <a:t>elay, loss, throughput in networks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C00000"/>
                </a:solidFill>
                <a:ea typeface="Arial" pitchFamily="34" charset="0"/>
              </a:rPr>
              <a:t>1.5 Protocol layers, service models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C00000"/>
                </a:solidFill>
                <a:ea typeface="Arial" pitchFamily="34" charset="0"/>
              </a:rPr>
              <a:t>1.6 Networks under attack: security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1.7</a:t>
            </a:r>
            <a:r>
              <a:rPr lang="en-US" altLang="en-US" sz="2800" dirty="0">
                <a:ea typeface="Arial" pitchFamily="34" charset="0"/>
              </a:rPr>
              <a:t> History</a:t>
            </a:r>
          </a:p>
          <a:p>
            <a:pPr eaLnBrk="1" hangingPunct="1"/>
            <a:endParaRPr lang="en-US" altLang="en-US" dirty="0">
              <a:ea typeface="ＭＳ Ｐゴシック" pitchFamily="34" charset="-128"/>
            </a:endParaRPr>
          </a:p>
        </p:txBody>
      </p:sp>
      <p:sp>
        <p:nvSpPr>
          <p:cNvPr id="3379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B7F29FB4-E031-4114-B835-CE1793CF8858}" type="slidenum">
              <a:rPr lang="en-US" altLang="en-US" sz="1200">
                <a:latin typeface="Tahoma" pitchFamily="34" charset="0"/>
              </a:rPr>
              <a:pPr/>
              <a:t>3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336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Tahoma" pitchFamily="34" charset="0"/>
              </a:rPr>
              <a:t>Introduction</a:t>
            </a:r>
          </a:p>
        </p:txBody>
      </p:sp>
      <p:pic>
        <p:nvPicPr>
          <p:cNvPr id="59394" name="Picture 4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541" y="916466"/>
            <a:ext cx="8416660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9606" y="255859"/>
            <a:ext cx="8875845" cy="833437"/>
          </a:xfrm>
        </p:spPr>
        <p:txBody>
          <a:bodyPr/>
          <a:lstStyle/>
          <a:p>
            <a:pPr eaLnBrk="1" hangingPunct="1"/>
            <a:r>
              <a:rPr lang="en-US" altLang="en-US" sz="4000" dirty="0">
                <a:ea typeface="ＭＳ Ｐゴシック" pitchFamily="34" charset="-128"/>
              </a:rPr>
              <a:t>Packet-switching: </a:t>
            </a:r>
            <a:r>
              <a:rPr lang="en-US" altLang="en-US" sz="4000" dirty="0">
                <a:solidFill>
                  <a:srgbClr val="0054FD"/>
                </a:solidFill>
                <a:ea typeface="ＭＳ Ｐゴシック" pitchFamily="34" charset="-128"/>
              </a:rPr>
              <a:t>store-and-forward</a:t>
            </a:r>
          </a:p>
        </p:txBody>
      </p:sp>
      <p:sp>
        <p:nvSpPr>
          <p:cNvPr id="5939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27725" y="3486151"/>
            <a:ext cx="4488656" cy="3262313"/>
          </a:xfrm>
        </p:spPr>
        <p:txBody>
          <a:bodyPr/>
          <a:lstStyle/>
          <a:p>
            <a:pPr marL="287338" indent="-287338" eaLnBrk="1" hangingPunct="1"/>
            <a:r>
              <a:rPr lang="en-US" altLang="en-US" sz="2400" dirty="0">
                <a:ea typeface="ＭＳ Ｐゴシック" pitchFamily="34" charset="-128"/>
              </a:rPr>
              <a:t>takes </a:t>
            </a:r>
            <a:r>
              <a:rPr lang="en-US" altLang="en-US" sz="2400" i="1" dirty="0">
                <a:ea typeface="ＭＳ Ｐゴシック" pitchFamily="34" charset="-128"/>
              </a:rPr>
              <a:t>L</a:t>
            </a:r>
            <a:r>
              <a:rPr lang="en-US" altLang="en-US" sz="2400" dirty="0">
                <a:ea typeface="ＭＳ Ｐゴシック" pitchFamily="34" charset="-128"/>
              </a:rPr>
              <a:t>/</a:t>
            </a:r>
            <a:r>
              <a:rPr lang="en-US" altLang="en-US" sz="2400" i="1" dirty="0">
                <a:ea typeface="ＭＳ Ｐゴシック" pitchFamily="34" charset="-128"/>
              </a:rPr>
              <a:t>R</a:t>
            </a:r>
            <a:r>
              <a:rPr lang="en-US" altLang="en-US" sz="2400" dirty="0">
                <a:ea typeface="ＭＳ Ｐゴシック" pitchFamily="34" charset="-128"/>
              </a:rPr>
              <a:t> seconds to transmit (push out) </a:t>
            </a:r>
            <a:r>
              <a:rPr lang="en-US" altLang="en-US" sz="2400" i="1" dirty="0">
                <a:ea typeface="ＭＳ Ｐゴシック" pitchFamily="34" charset="-128"/>
              </a:rPr>
              <a:t>L</a:t>
            </a:r>
            <a:r>
              <a:rPr lang="en-US" altLang="en-US" sz="2400" dirty="0">
                <a:ea typeface="ＭＳ Ｐゴシック" pitchFamily="34" charset="-128"/>
              </a:rPr>
              <a:t>-bit packet into link at </a:t>
            </a:r>
            <a:r>
              <a:rPr lang="en-US" altLang="en-US" sz="2400" i="1" dirty="0">
                <a:ea typeface="ＭＳ Ｐゴシック" pitchFamily="34" charset="-128"/>
              </a:rPr>
              <a:t>R</a:t>
            </a:r>
            <a:r>
              <a:rPr lang="en-US" altLang="en-US" sz="2400" dirty="0">
                <a:ea typeface="ＭＳ Ｐゴシック" pitchFamily="34" charset="-128"/>
              </a:rPr>
              <a:t> bps</a:t>
            </a:r>
          </a:p>
          <a:p>
            <a:pPr marL="287338" indent="-287338" eaLnBrk="1" hangingPunct="1"/>
            <a:r>
              <a:rPr lang="en-US" altLang="en-US" sz="2400" i="1" dirty="0">
                <a:solidFill>
                  <a:srgbClr val="CC0000"/>
                </a:solidFill>
                <a:ea typeface="ＭＳ Ｐゴシック" pitchFamily="34" charset="-128"/>
              </a:rPr>
              <a:t>store and forward:</a:t>
            </a:r>
            <a:r>
              <a:rPr lang="en-US" altLang="en-US" sz="2400" i="1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en-US" sz="2400" dirty="0">
                <a:ea typeface="ＭＳ Ｐゴシック" pitchFamily="34" charset="-128"/>
              </a:rPr>
              <a:t>entire packet must  arrive at router before it can be transmitted on next link</a:t>
            </a:r>
          </a:p>
        </p:txBody>
      </p:sp>
      <p:sp>
        <p:nvSpPr>
          <p:cNvPr id="7270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910925" y="3602039"/>
            <a:ext cx="3807619" cy="22320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400" i="1" dirty="0">
                <a:solidFill>
                  <a:srgbClr val="000099"/>
                </a:solidFill>
              </a:rPr>
              <a:t>one-hop numerical example:</a:t>
            </a:r>
          </a:p>
          <a:p>
            <a:pPr marL="231775" indent="-231775" eaLnBrk="1" hangingPunct="1">
              <a:lnSpc>
                <a:spcPct val="90000"/>
              </a:lnSpc>
              <a:buSzTx/>
              <a:buFont typeface="Wingdings" charset="0"/>
              <a:buChar char="§"/>
              <a:defRPr/>
            </a:pPr>
            <a:r>
              <a:rPr lang="en-US" sz="2400" i="1" dirty="0"/>
              <a:t>L</a:t>
            </a:r>
            <a:r>
              <a:rPr lang="en-US" sz="2400" dirty="0"/>
              <a:t> = 7.5 Mbits</a:t>
            </a:r>
          </a:p>
          <a:p>
            <a:pPr marL="231775" indent="-231775" eaLnBrk="1" hangingPunct="1">
              <a:lnSpc>
                <a:spcPct val="90000"/>
              </a:lnSpc>
              <a:buSzTx/>
              <a:buFont typeface="Wingdings" charset="0"/>
              <a:buChar char="§"/>
              <a:defRPr/>
            </a:pPr>
            <a:r>
              <a:rPr lang="en-US" sz="2400" i="1" dirty="0"/>
              <a:t>R</a:t>
            </a:r>
            <a:r>
              <a:rPr lang="en-US" sz="2400" dirty="0"/>
              <a:t> = 1.5 Mbps</a:t>
            </a:r>
          </a:p>
          <a:p>
            <a:pPr marL="231775" indent="-231775" eaLnBrk="1" hangingPunct="1">
              <a:lnSpc>
                <a:spcPct val="90000"/>
              </a:lnSpc>
              <a:buSzTx/>
              <a:buFont typeface="Wingdings" charset="0"/>
              <a:buChar char="§"/>
              <a:defRPr/>
            </a:pPr>
            <a:r>
              <a:rPr lang="en-US" sz="2400" dirty="0"/>
              <a:t>one-hop transmission delay = 5 sec</a:t>
            </a:r>
          </a:p>
        </p:txBody>
      </p:sp>
      <p:sp>
        <p:nvSpPr>
          <p:cNvPr id="59398" name="AutoShape 42"/>
          <p:cNvSpPr>
            <a:spLocks/>
          </p:cNvSpPr>
          <p:nvPr/>
        </p:nvSpPr>
        <p:spPr bwMode="auto">
          <a:xfrm>
            <a:off x="5389827" y="5695951"/>
            <a:ext cx="165100" cy="728663"/>
          </a:xfrm>
          <a:prstGeom prst="rightBrace">
            <a:avLst>
              <a:gd name="adj1" fmla="val 5011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9399" name="Text Box 43"/>
          <p:cNvSpPr txBox="1">
            <a:spLocks noChangeArrowheads="1"/>
          </p:cNvSpPr>
          <p:nvPr/>
        </p:nvSpPr>
        <p:spPr bwMode="auto">
          <a:xfrm>
            <a:off x="5548048" y="5999163"/>
            <a:ext cx="27976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000">
                <a:solidFill>
                  <a:srgbClr val="000000"/>
                </a:solidFill>
                <a:latin typeface="Gill Sans MT" pitchFamily="34" charset="0"/>
              </a:rPr>
              <a:t>more on delay shortly …</a:t>
            </a:r>
          </a:p>
        </p:txBody>
      </p:sp>
      <p:sp>
        <p:nvSpPr>
          <p:cNvPr id="5940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Tahoma" pitchFamily="34" charset="0"/>
              </a:rPr>
              <a:t>1-</a:t>
            </a:r>
            <a:fld id="{EC36946D-2F9B-42BE-917F-058D67DD1575}" type="slidenum">
              <a:rPr lang="en-US" altLang="en-US" sz="1200">
                <a:solidFill>
                  <a:srgbClr val="000000"/>
                </a:solidFill>
                <a:latin typeface="Tahoma" pitchFamily="34" charset="0"/>
              </a:rPr>
              <a:pPr/>
              <a:t>30</a:t>
            </a:fld>
            <a:endParaRPr lang="en-US" altLang="en-US" sz="12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56205" y="2679701"/>
            <a:ext cx="81144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source</a:t>
            </a:r>
          </a:p>
        </p:txBody>
      </p:sp>
      <p:grpSp>
        <p:nvGrpSpPr>
          <p:cNvPr id="59402" name="Group 41"/>
          <p:cNvGrpSpPr>
            <a:grpSpLocks/>
          </p:cNvGrpSpPr>
          <p:nvPr/>
        </p:nvGrpSpPr>
        <p:grpSpPr bwMode="auto">
          <a:xfrm>
            <a:off x="1766227" y="2768600"/>
            <a:ext cx="1145381" cy="420688"/>
            <a:chOff x="1816230" y="6118900"/>
            <a:chExt cx="1843339" cy="739100"/>
          </a:xfrm>
        </p:grpSpPr>
        <p:pic>
          <p:nvPicPr>
            <p:cNvPr id="59463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230" y="6144002"/>
              <a:ext cx="1843339" cy="71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1" name="Rectangle 100"/>
            <p:cNvSpPr/>
            <p:nvPr/>
          </p:nvSpPr>
          <p:spPr>
            <a:xfrm rot="1049095">
              <a:off x="1947488" y="6118900"/>
              <a:ext cx="1650399" cy="462656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8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endParaRPr lang="en-US" sz="1800" dirty="0">
                <a:solidFill>
                  <a:srgbClr val="FFFFFF"/>
                </a:solidFill>
                <a:latin typeface="Calibri" charset="0"/>
              </a:endParaRPr>
            </a:p>
          </p:txBody>
        </p:sp>
      </p:grpSp>
      <p:cxnSp>
        <p:nvCxnSpPr>
          <p:cNvPr id="59403" name="Straight Connector 42"/>
          <p:cNvCxnSpPr>
            <a:cxnSpLocks noChangeShapeType="1"/>
          </p:cNvCxnSpPr>
          <p:nvPr/>
        </p:nvCxnSpPr>
        <p:spPr bwMode="auto">
          <a:xfrm flipV="1">
            <a:off x="2791223" y="2874963"/>
            <a:ext cx="188317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9404" name="Group 43"/>
          <p:cNvGrpSpPr>
            <a:grpSpLocks/>
          </p:cNvGrpSpPr>
          <p:nvPr/>
        </p:nvGrpSpPr>
        <p:grpSpPr bwMode="auto">
          <a:xfrm>
            <a:off x="4249606" y="2687639"/>
            <a:ext cx="1147101" cy="384175"/>
            <a:chOff x="5142253" y="5649029"/>
            <a:chExt cx="1304545" cy="695633"/>
          </a:xfrm>
        </p:grpSpPr>
        <p:grpSp>
          <p:nvGrpSpPr>
            <p:cNvPr id="59456" name="Group 92"/>
            <p:cNvGrpSpPr>
              <a:grpSpLocks/>
            </p:cNvGrpSpPr>
            <p:nvPr/>
          </p:nvGrpSpPr>
          <p:grpSpPr bwMode="auto">
            <a:xfrm>
              <a:off x="5147271" y="5649029"/>
              <a:ext cx="1276350" cy="695633"/>
              <a:chOff x="4981575" y="5851547"/>
              <a:chExt cx="1276350" cy="695633"/>
            </a:xfrm>
          </p:grpSpPr>
          <p:pic>
            <p:nvPicPr>
              <p:cNvPr id="59459" name="Picture 9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1575" y="5944151"/>
                <a:ext cx="1276350" cy="6030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9460" name="Rectangle 96"/>
              <p:cNvSpPr>
                <a:spLocks noChangeArrowheads="1"/>
              </p:cNvSpPr>
              <p:nvPr/>
            </p:nvSpPr>
            <p:spPr bwMode="auto">
              <a:xfrm>
                <a:off x="6065959" y="6205112"/>
                <a:ext cx="44985" cy="224212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59461" name="Rectangle 97"/>
              <p:cNvSpPr>
                <a:spLocks noChangeArrowheads="1"/>
              </p:cNvSpPr>
              <p:nvPr/>
            </p:nvSpPr>
            <p:spPr bwMode="auto">
              <a:xfrm>
                <a:off x="5178008" y="6228108"/>
                <a:ext cx="62587" cy="224212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59462" name="Oval 98"/>
              <p:cNvSpPr>
                <a:spLocks noChangeArrowheads="1"/>
              </p:cNvSpPr>
              <p:nvPr/>
            </p:nvSpPr>
            <p:spPr bwMode="auto">
              <a:xfrm>
                <a:off x="5023497" y="5851547"/>
                <a:ext cx="1196974" cy="494417"/>
              </a:xfrm>
              <a:prstGeom prst="ellipse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sp>
          <p:nvSpPr>
            <p:cNvPr id="59457" name="Rectangle 93"/>
            <p:cNvSpPr>
              <a:spLocks noChangeArrowheads="1"/>
            </p:cNvSpPr>
            <p:nvPr/>
          </p:nvSpPr>
          <p:spPr bwMode="auto">
            <a:xfrm>
              <a:off x="6360741" y="5695021"/>
              <a:ext cx="86057" cy="1264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59458" name="Rectangle 94"/>
            <p:cNvSpPr>
              <a:spLocks noChangeArrowheads="1"/>
            </p:cNvSpPr>
            <p:nvPr/>
          </p:nvSpPr>
          <p:spPr bwMode="auto">
            <a:xfrm>
              <a:off x="5142253" y="5700770"/>
              <a:ext cx="86057" cy="1264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grpSp>
        <p:nvGrpSpPr>
          <p:cNvPr id="59405" name="Group 44"/>
          <p:cNvGrpSpPr>
            <a:grpSpLocks/>
          </p:cNvGrpSpPr>
          <p:nvPr/>
        </p:nvGrpSpPr>
        <p:grpSpPr bwMode="auto">
          <a:xfrm>
            <a:off x="4199731" y="1608138"/>
            <a:ext cx="1183217" cy="303212"/>
            <a:chOff x="5128542" y="4838701"/>
            <a:chExt cx="1300833" cy="530211"/>
          </a:xfrm>
        </p:grpSpPr>
        <p:pic>
          <p:nvPicPr>
            <p:cNvPr id="59453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8542" y="4838701"/>
              <a:ext cx="1300833" cy="491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454" name="Rectangle 90"/>
            <p:cNvSpPr>
              <a:spLocks noChangeArrowheads="1"/>
            </p:cNvSpPr>
            <p:nvPr/>
          </p:nvSpPr>
          <p:spPr bwMode="auto">
            <a:xfrm>
              <a:off x="6327275" y="5219009"/>
              <a:ext cx="86974" cy="1276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59455" name="Rectangle 91"/>
            <p:cNvSpPr>
              <a:spLocks noChangeArrowheads="1"/>
            </p:cNvSpPr>
            <p:nvPr/>
          </p:nvSpPr>
          <p:spPr bwMode="auto">
            <a:xfrm>
              <a:off x="5158794" y="5241217"/>
              <a:ext cx="86974" cy="1276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grpSp>
        <p:nvGrpSpPr>
          <p:cNvPr id="59406" name="Group 45"/>
          <p:cNvGrpSpPr>
            <a:grpSpLocks/>
          </p:cNvGrpSpPr>
          <p:nvPr/>
        </p:nvGrpSpPr>
        <p:grpSpPr bwMode="auto">
          <a:xfrm>
            <a:off x="1879734" y="1196975"/>
            <a:ext cx="1246848" cy="730250"/>
            <a:chOff x="2387973" y="4309243"/>
            <a:chExt cx="1771787" cy="1282262"/>
          </a:xfrm>
        </p:grpSpPr>
        <p:pic>
          <p:nvPicPr>
            <p:cNvPr id="59449" name="Picture 9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3481" y="4309243"/>
              <a:ext cx="1285463" cy="128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Rectangle 88"/>
            <p:cNvSpPr/>
            <p:nvPr/>
          </p:nvSpPr>
          <p:spPr>
            <a:xfrm rot="11601822">
              <a:off x="2387973" y="5128665"/>
              <a:ext cx="1771787" cy="422704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8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endParaRPr lang="en-US" sz="1800" dirty="0">
                <a:solidFill>
                  <a:srgbClr val="FFFFFF"/>
                </a:solidFill>
                <a:latin typeface="Calibri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3179896" y="2908300"/>
            <a:ext cx="69602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1" kern="0" dirty="0">
                <a:solidFill>
                  <a:prstClr val="black"/>
                </a:solidFill>
                <a:latin typeface="Calibri"/>
                <a:ea typeface="+mn-ea"/>
              </a:rPr>
              <a:t>R</a:t>
            </a: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 bps</a:t>
            </a:r>
          </a:p>
        </p:txBody>
      </p:sp>
      <p:cxnSp>
        <p:nvCxnSpPr>
          <p:cNvPr id="59408" name="Straight Connector 47"/>
          <p:cNvCxnSpPr>
            <a:cxnSpLocks noChangeShapeType="1"/>
          </p:cNvCxnSpPr>
          <p:nvPr/>
        </p:nvCxnSpPr>
        <p:spPr bwMode="auto">
          <a:xfrm flipV="1">
            <a:off x="5381229" y="2879725"/>
            <a:ext cx="188317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9409" name="Group 100"/>
          <p:cNvGrpSpPr>
            <a:grpSpLocks/>
          </p:cNvGrpSpPr>
          <p:nvPr/>
        </p:nvGrpSpPr>
        <p:grpSpPr bwMode="auto">
          <a:xfrm>
            <a:off x="6440620" y="2071689"/>
            <a:ext cx="1601126" cy="1284287"/>
            <a:chOff x="-44" y="1473"/>
            <a:chExt cx="981" cy="1105"/>
          </a:xfrm>
        </p:grpSpPr>
        <p:pic>
          <p:nvPicPr>
            <p:cNvPr id="59447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" name="Freeform 102"/>
            <p:cNvSpPr>
              <a:spLocks/>
            </p:cNvSpPr>
            <p:nvPr/>
          </p:nvSpPr>
          <p:spPr bwMode="auto">
            <a:xfrm flipH="1">
              <a:off x="374" y="1580"/>
              <a:ext cx="474" cy="505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ysClr val="window" lastClr="FFFFFF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 dirty="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8046906" y="2778125"/>
            <a:ext cx="124745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destination</a:t>
            </a:r>
          </a:p>
        </p:txBody>
      </p:sp>
      <p:sp>
        <p:nvSpPr>
          <p:cNvPr id="59411" name="TextBox 52"/>
          <p:cNvSpPr txBox="1">
            <a:spLocks noChangeArrowheads="1"/>
          </p:cNvSpPr>
          <p:nvPr/>
        </p:nvSpPr>
        <p:spPr bwMode="auto">
          <a:xfrm>
            <a:off x="2595166" y="2574925"/>
            <a:ext cx="28886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000000"/>
                </a:solidFill>
                <a:latin typeface="Calibri" pitchFamily="34" charset="0"/>
              </a:rPr>
              <a:t>1</a:t>
            </a:r>
          </a:p>
        </p:txBody>
      </p:sp>
      <p:sp>
        <p:nvSpPr>
          <p:cNvPr id="59412" name="TextBox 53"/>
          <p:cNvSpPr txBox="1">
            <a:spLocks noChangeArrowheads="1"/>
          </p:cNvSpPr>
          <p:nvPr/>
        </p:nvSpPr>
        <p:spPr bwMode="auto">
          <a:xfrm>
            <a:off x="2381912" y="2581275"/>
            <a:ext cx="28886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000000"/>
                </a:solidFill>
                <a:latin typeface="Calibri" pitchFamily="34" charset="0"/>
              </a:rPr>
              <a:t>2</a:t>
            </a:r>
          </a:p>
        </p:txBody>
      </p:sp>
      <p:sp>
        <p:nvSpPr>
          <p:cNvPr id="59413" name="TextBox 54"/>
          <p:cNvSpPr txBox="1">
            <a:spLocks noChangeArrowheads="1"/>
          </p:cNvSpPr>
          <p:nvPr/>
        </p:nvSpPr>
        <p:spPr bwMode="auto">
          <a:xfrm>
            <a:off x="2178977" y="2578100"/>
            <a:ext cx="28886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000000"/>
                </a:solidFill>
                <a:latin typeface="Calibri" pitchFamily="34" charset="0"/>
              </a:rPr>
              <a:t>3</a:t>
            </a:r>
          </a:p>
        </p:txBody>
      </p:sp>
      <p:grpSp>
        <p:nvGrpSpPr>
          <p:cNvPr id="59414" name="Group 55"/>
          <p:cNvGrpSpPr>
            <a:grpSpLocks/>
          </p:cNvGrpSpPr>
          <p:nvPr/>
        </p:nvGrpSpPr>
        <p:grpSpPr bwMode="auto">
          <a:xfrm>
            <a:off x="1890052" y="1873251"/>
            <a:ext cx="3179894" cy="841375"/>
            <a:chOff x="593766" y="5264055"/>
            <a:chExt cx="3597129" cy="1011695"/>
          </a:xfrm>
        </p:grpSpPr>
        <p:grpSp>
          <p:nvGrpSpPr>
            <p:cNvPr id="59418" name="Group 56"/>
            <p:cNvGrpSpPr>
              <a:grpSpLocks/>
            </p:cNvGrpSpPr>
            <p:nvPr/>
          </p:nvGrpSpPr>
          <p:grpSpPr bwMode="auto">
            <a:xfrm>
              <a:off x="3527077" y="5264055"/>
              <a:ext cx="617671" cy="927313"/>
              <a:chOff x="2105936" y="5387204"/>
              <a:chExt cx="617671" cy="927313"/>
            </a:xfrm>
          </p:grpSpPr>
          <p:sp>
            <p:nvSpPr>
              <p:cNvPr id="59439" name="Rectangle 77"/>
              <p:cNvSpPr>
                <a:spLocks noChangeArrowheads="1"/>
              </p:cNvSpPr>
              <p:nvPr/>
            </p:nvSpPr>
            <p:spPr bwMode="auto">
              <a:xfrm>
                <a:off x="2577155" y="6049578"/>
                <a:ext cx="140072" cy="265331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79" name="Freeform 78"/>
              <p:cNvSpPr/>
              <p:nvPr/>
            </p:nvSpPr>
            <p:spPr>
              <a:xfrm>
                <a:off x="2110248" y="5705984"/>
                <a:ext cx="466907" cy="608925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0 w 967997"/>
                  <a:gd name="connsiteY0" fmla="*/ 0 h 2138362"/>
                  <a:gd name="connsiteX1" fmla="*/ 0 w 967997"/>
                  <a:gd name="connsiteY1" fmla="*/ 1190625 h 2138362"/>
                  <a:gd name="connsiteX2" fmla="*/ 966787 w 967997"/>
                  <a:gd name="connsiteY2" fmla="*/ 2138362 h 2138362"/>
                  <a:gd name="connsiteX3" fmla="*/ 967618 w 967997"/>
                  <a:gd name="connsiteY3" fmla="*/ 1495143 h 2138362"/>
                  <a:gd name="connsiteX4" fmla="*/ 0 w 967997"/>
                  <a:gd name="connsiteY4" fmla="*/ 0 h 2138362"/>
                  <a:gd name="connsiteX0" fmla="*/ 0 w 967997"/>
                  <a:gd name="connsiteY0" fmla="*/ 0 h 1424095"/>
                  <a:gd name="connsiteX1" fmla="*/ 0 w 967997"/>
                  <a:gd name="connsiteY1" fmla="*/ 476358 h 1424095"/>
                  <a:gd name="connsiteX2" fmla="*/ 966787 w 967997"/>
                  <a:gd name="connsiteY2" fmla="*/ 1424095 h 1424095"/>
                  <a:gd name="connsiteX3" fmla="*/ 967618 w 967997"/>
                  <a:gd name="connsiteY3" fmla="*/ 780876 h 1424095"/>
                  <a:gd name="connsiteX4" fmla="*/ 0 w 967997"/>
                  <a:gd name="connsiteY4" fmla="*/ 0 h 1424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80" name="Freeform 79"/>
              <p:cNvSpPr/>
              <p:nvPr/>
            </p:nvSpPr>
            <p:spPr>
              <a:xfrm>
                <a:off x="2106358" y="5688804"/>
                <a:ext cx="616705" cy="355048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77416"/>
                  <a:gd name="connsiteY0" fmla="*/ 0 h 813350"/>
                  <a:gd name="connsiteX1" fmla="*/ 0 w 1277416"/>
                  <a:gd name="connsiteY1" fmla="*/ 9439 h 813350"/>
                  <a:gd name="connsiteX2" fmla="*/ 952500 w 1277416"/>
                  <a:gd name="connsiteY2" fmla="*/ 752735 h 813350"/>
                  <a:gd name="connsiteX3" fmla="*/ 1277416 w 1277416"/>
                  <a:gd name="connsiteY3" fmla="*/ 813350 h 813350"/>
                  <a:gd name="connsiteX4" fmla="*/ 233363 w 1277416"/>
                  <a:gd name="connsiteY4" fmla="*/ 0 h 813350"/>
                  <a:gd name="connsiteX0" fmla="*/ 233363 w 1277416"/>
                  <a:gd name="connsiteY0" fmla="*/ 0 h 814795"/>
                  <a:gd name="connsiteX1" fmla="*/ 0 w 1277416"/>
                  <a:gd name="connsiteY1" fmla="*/ 9439 h 814795"/>
                  <a:gd name="connsiteX2" fmla="*/ 980474 w 1277416"/>
                  <a:gd name="connsiteY2" fmla="*/ 814795 h 814795"/>
                  <a:gd name="connsiteX3" fmla="*/ 1277416 w 1277416"/>
                  <a:gd name="connsiteY3" fmla="*/ 813350 h 814795"/>
                  <a:gd name="connsiteX4" fmla="*/ 233363 w 1277416"/>
                  <a:gd name="connsiteY4" fmla="*/ 0 h 81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81" name="Freeform 80"/>
              <p:cNvSpPr/>
              <p:nvPr/>
            </p:nvSpPr>
            <p:spPr>
              <a:xfrm>
                <a:off x="2114139" y="5396749"/>
                <a:ext cx="595306" cy="647102"/>
              </a:xfrm>
              <a:custGeom>
                <a:avLst/>
                <a:gdLst>
                  <a:gd name="connsiteX0" fmla="*/ 5411 w 597877"/>
                  <a:gd name="connsiteY0" fmla="*/ 13527 h 646573"/>
                  <a:gd name="connsiteX1" fmla="*/ 0 w 597877"/>
                  <a:gd name="connsiteY1" fmla="*/ 305702 h 646573"/>
                  <a:gd name="connsiteX2" fmla="*/ 457200 w 597877"/>
                  <a:gd name="connsiteY2" fmla="*/ 646573 h 646573"/>
                  <a:gd name="connsiteX3" fmla="*/ 597877 w 597877"/>
                  <a:gd name="connsiteY3" fmla="*/ 646573 h 646573"/>
                  <a:gd name="connsiteX4" fmla="*/ 595172 w 597877"/>
                  <a:gd name="connsiteY4" fmla="*/ 321934 h 646573"/>
                  <a:gd name="connsiteX5" fmla="*/ 110919 w 597877"/>
                  <a:gd name="connsiteY5" fmla="*/ 0 h 646573"/>
                  <a:gd name="connsiteX6" fmla="*/ 5411 w 597877"/>
                  <a:gd name="connsiteY6" fmla="*/ 13527 h 64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cxnSp>
            <p:nvCxnSpPr>
              <p:cNvPr id="59443" name="Straight Connector 81"/>
              <p:cNvCxnSpPr>
                <a:cxnSpLocks noChangeShapeType="1"/>
                <a:stCxn id="81" idx="0"/>
              </p:cNvCxnSpPr>
              <p:nvPr/>
            </p:nvCxnSpPr>
            <p:spPr bwMode="auto">
              <a:xfrm>
                <a:off x="2118270" y="5410651"/>
                <a:ext cx="446379" cy="3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44" name="Straight Connector 82"/>
              <p:cNvCxnSpPr>
                <a:cxnSpLocks noChangeShapeType="1"/>
                <a:endCxn id="81" idx="4"/>
              </p:cNvCxnSpPr>
              <p:nvPr/>
            </p:nvCxnSpPr>
            <p:spPr bwMode="auto">
              <a:xfrm flipV="1">
                <a:off x="2567354" y="5719058"/>
                <a:ext cx="140677" cy="27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45" name="Straight Connector 83"/>
              <p:cNvCxnSpPr>
                <a:cxnSpLocks noChangeShapeType="1"/>
                <a:endCxn id="81" idx="2"/>
              </p:cNvCxnSpPr>
              <p:nvPr/>
            </p:nvCxnSpPr>
            <p:spPr bwMode="auto">
              <a:xfrm flipH="1">
                <a:off x="2570059" y="5721763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46" name="Straight Connector 84"/>
              <p:cNvCxnSpPr>
                <a:cxnSpLocks noChangeShapeType="1"/>
              </p:cNvCxnSpPr>
              <p:nvPr/>
            </p:nvCxnSpPr>
            <p:spPr bwMode="auto">
              <a:xfrm flipH="1">
                <a:off x="2221974" y="5387204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59419" name="Group 57"/>
            <p:cNvGrpSpPr>
              <a:grpSpLocks/>
            </p:cNvGrpSpPr>
            <p:nvPr/>
          </p:nvGrpSpPr>
          <p:grpSpPr bwMode="auto">
            <a:xfrm>
              <a:off x="1326802" y="5273580"/>
              <a:ext cx="617671" cy="927313"/>
              <a:chOff x="2105936" y="5387204"/>
              <a:chExt cx="617671" cy="927313"/>
            </a:xfrm>
          </p:grpSpPr>
          <p:sp>
            <p:nvSpPr>
              <p:cNvPr id="70" name="Freeform 69"/>
              <p:cNvSpPr/>
              <p:nvPr/>
            </p:nvSpPr>
            <p:spPr>
              <a:xfrm>
                <a:off x="2110224" y="5706003"/>
                <a:ext cx="466907" cy="60892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0 w 967997"/>
                  <a:gd name="connsiteY0" fmla="*/ 0 h 2138362"/>
                  <a:gd name="connsiteX1" fmla="*/ 0 w 967997"/>
                  <a:gd name="connsiteY1" fmla="*/ 1190625 h 2138362"/>
                  <a:gd name="connsiteX2" fmla="*/ 966787 w 967997"/>
                  <a:gd name="connsiteY2" fmla="*/ 2138362 h 2138362"/>
                  <a:gd name="connsiteX3" fmla="*/ 967618 w 967997"/>
                  <a:gd name="connsiteY3" fmla="*/ 1495143 h 2138362"/>
                  <a:gd name="connsiteX4" fmla="*/ 0 w 967997"/>
                  <a:gd name="connsiteY4" fmla="*/ 0 h 2138362"/>
                  <a:gd name="connsiteX0" fmla="*/ 0 w 967997"/>
                  <a:gd name="connsiteY0" fmla="*/ 0 h 1424095"/>
                  <a:gd name="connsiteX1" fmla="*/ 0 w 967997"/>
                  <a:gd name="connsiteY1" fmla="*/ 476358 h 1424095"/>
                  <a:gd name="connsiteX2" fmla="*/ 966787 w 967997"/>
                  <a:gd name="connsiteY2" fmla="*/ 1424095 h 1424095"/>
                  <a:gd name="connsiteX3" fmla="*/ 967618 w 967997"/>
                  <a:gd name="connsiteY3" fmla="*/ 780876 h 1424095"/>
                  <a:gd name="connsiteX4" fmla="*/ 0 w 967997"/>
                  <a:gd name="connsiteY4" fmla="*/ 0 h 1424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71" name="Freeform 70"/>
              <p:cNvSpPr/>
              <p:nvPr/>
            </p:nvSpPr>
            <p:spPr>
              <a:xfrm>
                <a:off x="2106333" y="5688824"/>
                <a:ext cx="616707" cy="355048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77416"/>
                  <a:gd name="connsiteY0" fmla="*/ 0 h 813350"/>
                  <a:gd name="connsiteX1" fmla="*/ 0 w 1277416"/>
                  <a:gd name="connsiteY1" fmla="*/ 9439 h 813350"/>
                  <a:gd name="connsiteX2" fmla="*/ 952500 w 1277416"/>
                  <a:gd name="connsiteY2" fmla="*/ 752735 h 813350"/>
                  <a:gd name="connsiteX3" fmla="*/ 1277416 w 1277416"/>
                  <a:gd name="connsiteY3" fmla="*/ 813350 h 813350"/>
                  <a:gd name="connsiteX4" fmla="*/ 233363 w 1277416"/>
                  <a:gd name="connsiteY4" fmla="*/ 0 h 813350"/>
                  <a:gd name="connsiteX0" fmla="*/ 233363 w 1277416"/>
                  <a:gd name="connsiteY0" fmla="*/ 0 h 814795"/>
                  <a:gd name="connsiteX1" fmla="*/ 0 w 1277416"/>
                  <a:gd name="connsiteY1" fmla="*/ 9439 h 814795"/>
                  <a:gd name="connsiteX2" fmla="*/ 980474 w 1277416"/>
                  <a:gd name="connsiteY2" fmla="*/ 814795 h 814795"/>
                  <a:gd name="connsiteX3" fmla="*/ 1277416 w 1277416"/>
                  <a:gd name="connsiteY3" fmla="*/ 813350 h 814795"/>
                  <a:gd name="connsiteX4" fmla="*/ 233363 w 1277416"/>
                  <a:gd name="connsiteY4" fmla="*/ 0 h 81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59433" name="Rectangle 71"/>
              <p:cNvSpPr>
                <a:spLocks noChangeArrowheads="1"/>
              </p:cNvSpPr>
              <p:nvPr/>
            </p:nvSpPr>
            <p:spPr bwMode="auto">
              <a:xfrm>
                <a:off x="2577131" y="6049598"/>
                <a:ext cx="140072" cy="265332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73" name="Freeform 72"/>
              <p:cNvSpPr/>
              <p:nvPr/>
            </p:nvSpPr>
            <p:spPr>
              <a:xfrm>
                <a:off x="2114115" y="5396768"/>
                <a:ext cx="595306" cy="647103"/>
              </a:xfrm>
              <a:custGeom>
                <a:avLst/>
                <a:gdLst>
                  <a:gd name="connsiteX0" fmla="*/ 5411 w 597877"/>
                  <a:gd name="connsiteY0" fmla="*/ 13527 h 646573"/>
                  <a:gd name="connsiteX1" fmla="*/ 0 w 597877"/>
                  <a:gd name="connsiteY1" fmla="*/ 305702 h 646573"/>
                  <a:gd name="connsiteX2" fmla="*/ 457200 w 597877"/>
                  <a:gd name="connsiteY2" fmla="*/ 646573 h 646573"/>
                  <a:gd name="connsiteX3" fmla="*/ 597877 w 597877"/>
                  <a:gd name="connsiteY3" fmla="*/ 646573 h 646573"/>
                  <a:gd name="connsiteX4" fmla="*/ 595172 w 597877"/>
                  <a:gd name="connsiteY4" fmla="*/ 321934 h 646573"/>
                  <a:gd name="connsiteX5" fmla="*/ 110919 w 597877"/>
                  <a:gd name="connsiteY5" fmla="*/ 0 h 646573"/>
                  <a:gd name="connsiteX6" fmla="*/ 5411 w 597877"/>
                  <a:gd name="connsiteY6" fmla="*/ 13527 h 64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cxnSp>
            <p:nvCxnSpPr>
              <p:cNvPr id="59435" name="Straight Connector 73"/>
              <p:cNvCxnSpPr>
                <a:cxnSpLocks noChangeShapeType="1"/>
                <a:stCxn id="73" idx="0"/>
              </p:cNvCxnSpPr>
              <p:nvPr/>
            </p:nvCxnSpPr>
            <p:spPr bwMode="auto">
              <a:xfrm>
                <a:off x="2118270" y="5410651"/>
                <a:ext cx="446379" cy="3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36" name="Straight Connector 74"/>
              <p:cNvCxnSpPr>
                <a:cxnSpLocks noChangeShapeType="1"/>
                <a:endCxn id="73" idx="4"/>
              </p:cNvCxnSpPr>
              <p:nvPr/>
            </p:nvCxnSpPr>
            <p:spPr bwMode="auto">
              <a:xfrm flipV="1">
                <a:off x="2567354" y="5719058"/>
                <a:ext cx="140677" cy="27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37" name="Straight Connector 75"/>
              <p:cNvCxnSpPr>
                <a:cxnSpLocks noChangeShapeType="1"/>
                <a:endCxn id="73" idx="2"/>
              </p:cNvCxnSpPr>
              <p:nvPr/>
            </p:nvCxnSpPr>
            <p:spPr bwMode="auto">
              <a:xfrm flipH="1">
                <a:off x="2570059" y="5721763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38" name="Straight Connector 76"/>
              <p:cNvCxnSpPr>
                <a:cxnSpLocks noChangeShapeType="1"/>
              </p:cNvCxnSpPr>
              <p:nvPr/>
            </p:nvCxnSpPr>
            <p:spPr bwMode="auto">
              <a:xfrm flipH="1">
                <a:off x="2221974" y="5387204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59420" name="Group 58"/>
            <p:cNvGrpSpPr>
              <a:grpSpLocks/>
            </p:cNvGrpSpPr>
            <p:nvPr/>
          </p:nvGrpSpPr>
          <p:grpSpPr bwMode="auto">
            <a:xfrm>
              <a:off x="971797" y="5294415"/>
              <a:ext cx="605641" cy="915203"/>
              <a:chOff x="335231" y="4405745"/>
              <a:chExt cx="1252537" cy="2138362"/>
            </a:xfrm>
          </p:grpSpPr>
          <p:sp>
            <p:nvSpPr>
              <p:cNvPr id="67" name="Freeform 66"/>
              <p:cNvSpPr/>
              <p:nvPr/>
            </p:nvSpPr>
            <p:spPr>
              <a:xfrm>
                <a:off x="333961" y="4406169"/>
                <a:ext cx="969641" cy="2136353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68" name="Freeform 67"/>
              <p:cNvSpPr/>
              <p:nvPr/>
            </p:nvSpPr>
            <p:spPr>
              <a:xfrm>
                <a:off x="350055" y="4410631"/>
                <a:ext cx="1239211" cy="771583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59430" name="Rectangle 68"/>
              <p:cNvSpPr>
                <a:spLocks noChangeArrowheads="1"/>
              </p:cNvSpPr>
              <p:nvPr/>
            </p:nvSpPr>
            <p:spPr bwMode="auto">
              <a:xfrm>
                <a:off x="1299580" y="5177755"/>
                <a:ext cx="289686" cy="1351386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sp>
          <p:nvSpPr>
            <p:cNvPr id="59421" name="Rectangle 59"/>
            <p:cNvSpPr>
              <a:spLocks noChangeArrowheads="1"/>
            </p:cNvSpPr>
            <p:nvPr/>
          </p:nvSpPr>
          <p:spPr bwMode="auto">
            <a:xfrm>
              <a:off x="1838851" y="6126859"/>
              <a:ext cx="2180844" cy="64901"/>
            </a:xfrm>
            <a:prstGeom prst="rect">
              <a:avLst/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59422" name="Right Arrow 60"/>
            <p:cNvSpPr>
              <a:spLocks noChangeArrowheads="1"/>
            </p:cNvSpPr>
            <p:nvPr/>
          </p:nvSpPr>
          <p:spPr bwMode="auto">
            <a:xfrm>
              <a:off x="2556720" y="6056232"/>
              <a:ext cx="266527" cy="219518"/>
            </a:xfrm>
            <a:prstGeom prst="rightArrow">
              <a:avLst>
                <a:gd name="adj1" fmla="val 13889"/>
                <a:gd name="adj2" fmla="val 53703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grpSp>
          <p:nvGrpSpPr>
            <p:cNvPr id="59423" name="Group 61"/>
            <p:cNvGrpSpPr>
              <a:grpSpLocks/>
            </p:cNvGrpSpPr>
            <p:nvPr/>
          </p:nvGrpSpPr>
          <p:grpSpPr bwMode="auto">
            <a:xfrm>
              <a:off x="593766" y="5284519"/>
              <a:ext cx="605641" cy="915203"/>
              <a:chOff x="335231" y="4405745"/>
              <a:chExt cx="1252537" cy="2138362"/>
            </a:xfrm>
          </p:grpSpPr>
          <p:sp>
            <p:nvSpPr>
              <p:cNvPr id="64" name="Freeform 63"/>
              <p:cNvSpPr/>
              <p:nvPr/>
            </p:nvSpPr>
            <p:spPr>
              <a:xfrm>
                <a:off x="335231" y="4406992"/>
                <a:ext cx="965619" cy="2136350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65" name="Freeform 64"/>
              <p:cNvSpPr/>
              <p:nvPr/>
            </p:nvSpPr>
            <p:spPr>
              <a:xfrm>
                <a:off x="351325" y="4411451"/>
                <a:ext cx="1235186" cy="77158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59427" name="Rectangle 65"/>
              <p:cNvSpPr>
                <a:spLocks noChangeArrowheads="1"/>
              </p:cNvSpPr>
              <p:nvPr/>
            </p:nvSpPr>
            <p:spPr bwMode="auto">
              <a:xfrm>
                <a:off x="1296825" y="5178575"/>
                <a:ext cx="289686" cy="1351389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sp>
          <p:nvSpPr>
            <p:cNvPr id="59424" name="Right Arrow 62"/>
            <p:cNvSpPr>
              <a:spLocks noChangeArrowheads="1"/>
            </p:cNvSpPr>
            <p:nvPr/>
          </p:nvSpPr>
          <p:spPr bwMode="auto">
            <a:xfrm rot="-5245926">
              <a:off x="3947358" y="5684800"/>
              <a:ext cx="267240" cy="219835"/>
            </a:xfrm>
            <a:prstGeom prst="rightArrow">
              <a:avLst>
                <a:gd name="adj1" fmla="val 13889"/>
                <a:gd name="adj2" fmla="val 53702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586450" y="1903413"/>
            <a:ext cx="1181734" cy="528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1" kern="0" dirty="0">
                <a:solidFill>
                  <a:prstClr val="black"/>
                </a:solidFill>
                <a:latin typeface="Calibri"/>
                <a:ea typeface="+mn-ea"/>
              </a:rPr>
              <a:t>L</a:t>
            </a: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 bits</a:t>
            </a:r>
          </a:p>
          <a:p>
            <a:pPr eaLnBrk="1" fontAlgn="auto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per packet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5778500" y="2898775"/>
            <a:ext cx="69602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1" kern="0" dirty="0">
                <a:solidFill>
                  <a:prstClr val="black"/>
                </a:solidFill>
                <a:latin typeface="Calibri"/>
                <a:ea typeface="+mn-ea"/>
              </a:rPr>
              <a:t>R</a:t>
            </a: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 bps</a:t>
            </a:r>
          </a:p>
        </p:txBody>
      </p:sp>
      <p:sp>
        <p:nvSpPr>
          <p:cNvPr id="59417" name="Rectangle 3"/>
          <p:cNvSpPr txBox="1">
            <a:spLocks noChangeArrowheads="1"/>
          </p:cNvSpPr>
          <p:nvPr/>
        </p:nvSpPr>
        <p:spPr bwMode="auto">
          <a:xfrm>
            <a:off x="631164" y="5711826"/>
            <a:ext cx="4985676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7338" indent="-28733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dirty="0">
                <a:solidFill>
                  <a:srgbClr val="C00000"/>
                </a:solidFill>
                <a:latin typeface="Gill Sans MT" pitchFamily="34" charset="0"/>
              </a:rPr>
              <a:t>end-end delay </a:t>
            </a:r>
            <a:r>
              <a:rPr lang="en-US" altLang="en-US" dirty="0">
                <a:latin typeface="Gill Sans MT" pitchFamily="34" charset="0"/>
              </a:rPr>
              <a:t>= 2</a:t>
            </a:r>
            <a:r>
              <a:rPr lang="en-US" altLang="en-US" i="1" dirty="0">
                <a:latin typeface="Gill Sans MT" pitchFamily="34" charset="0"/>
              </a:rPr>
              <a:t>L</a:t>
            </a:r>
            <a:r>
              <a:rPr lang="en-US" altLang="en-US" dirty="0">
                <a:latin typeface="Gill Sans MT" pitchFamily="34" charset="0"/>
              </a:rPr>
              <a:t>/</a:t>
            </a:r>
            <a:r>
              <a:rPr lang="en-US" altLang="en-US" i="1" dirty="0">
                <a:latin typeface="Gill Sans MT" pitchFamily="34" charset="0"/>
              </a:rPr>
              <a:t>R</a:t>
            </a:r>
            <a:r>
              <a:rPr lang="en-US" altLang="en-US" dirty="0">
                <a:latin typeface="Gill Sans MT" pitchFamily="34" charset="0"/>
              </a:rPr>
              <a:t> (assuming zero propagation delay)</a:t>
            </a:r>
          </a:p>
        </p:txBody>
      </p:sp>
    </p:spTree>
    <p:extLst>
      <p:ext uri="{BB962C8B-B14F-4D97-AF65-F5344CB8AC3E}">
        <p14:creationId xmlns:p14="http://schemas.microsoft.com/office/powerpoint/2010/main" val="815614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1" name="Group 347"/>
          <p:cNvGrpSpPr>
            <a:grpSpLocks/>
          </p:cNvGrpSpPr>
          <p:nvPr/>
        </p:nvGrpSpPr>
        <p:grpSpPr bwMode="auto">
          <a:xfrm>
            <a:off x="2455863" y="2079625"/>
            <a:ext cx="1270927" cy="534988"/>
            <a:chOff x="1871277" y="1576300"/>
            <a:chExt cx="1128371" cy="437861"/>
          </a:xfrm>
        </p:grpSpPr>
        <p:sp>
          <p:nvSpPr>
            <p:cNvPr id="105" name="Oval 104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6" name="Rectangle 105"/>
            <p:cNvSpPr/>
            <p:nvPr/>
          </p:nvSpPr>
          <p:spPr bwMode="auto">
            <a:xfrm>
              <a:off x="1871277" y="1740010"/>
              <a:ext cx="1128371" cy="11563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07" name="Oval 1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8" name="Freeform 107"/>
            <p:cNvSpPr/>
            <p:nvPr/>
          </p:nvSpPr>
          <p:spPr bwMode="auto">
            <a:xfrm>
              <a:off x="2159859" y="1673747"/>
              <a:ext cx="548152" cy="16111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09" name="Freeform 10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10" name="Freeform 10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11" name="Freeform 11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12" name="Straight Connector 111"/>
            <p:cNvCxnSpPr>
              <a:cxnSpLocks noChangeShapeType="1"/>
              <a:endCxn id="1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" name="Straight Connector 11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442" name="Group 105"/>
          <p:cNvGrpSpPr>
            <a:grpSpLocks/>
          </p:cNvGrpSpPr>
          <p:nvPr/>
        </p:nvGrpSpPr>
        <p:grpSpPr bwMode="auto">
          <a:xfrm>
            <a:off x="7328033" y="2314575"/>
            <a:ext cx="844417" cy="679450"/>
            <a:chOff x="-44" y="1473"/>
            <a:chExt cx="981" cy="1105"/>
          </a:xfrm>
        </p:grpSpPr>
        <p:pic>
          <p:nvPicPr>
            <p:cNvPr id="61533" name="Picture 106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34" name="Freeform 10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61443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6144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73448" y="101300"/>
            <a:ext cx="9368392" cy="1143000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ea typeface="ＭＳ Ｐゴシック" pitchFamily="34" charset="-128"/>
              </a:rPr>
              <a:t>Packet Switching: </a:t>
            </a:r>
            <a:r>
              <a:rPr lang="en-US" altLang="en-US" sz="3600" dirty="0">
                <a:solidFill>
                  <a:srgbClr val="0054FD"/>
                </a:solidFill>
                <a:ea typeface="ＭＳ Ｐゴシック" pitchFamily="34" charset="-128"/>
              </a:rPr>
              <a:t>queueing delay, loss</a:t>
            </a:r>
            <a:endParaRPr lang="en-US" altLang="en-US" sz="4000" dirty="0">
              <a:solidFill>
                <a:srgbClr val="0054FD"/>
              </a:solidFill>
              <a:ea typeface="ＭＳ Ｐゴシック" pitchFamily="34" charset="-128"/>
            </a:endParaRPr>
          </a:p>
        </p:txBody>
      </p:sp>
      <p:sp>
        <p:nvSpPr>
          <p:cNvPr id="61445" name="Line 230"/>
          <p:cNvSpPr>
            <a:spLocks noChangeShapeType="1"/>
          </p:cNvSpPr>
          <p:nvPr/>
        </p:nvSpPr>
        <p:spPr bwMode="auto">
          <a:xfrm>
            <a:off x="3756025" y="2303463"/>
            <a:ext cx="0" cy="2286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6" name="Line 276"/>
          <p:cNvSpPr>
            <a:spLocks noChangeShapeType="1"/>
          </p:cNvSpPr>
          <p:nvPr/>
        </p:nvSpPr>
        <p:spPr bwMode="auto">
          <a:xfrm>
            <a:off x="1723231" y="1971676"/>
            <a:ext cx="806583" cy="385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7" name="Line 277"/>
          <p:cNvSpPr>
            <a:spLocks noChangeShapeType="1"/>
          </p:cNvSpPr>
          <p:nvPr/>
        </p:nvSpPr>
        <p:spPr bwMode="auto">
          <a:xfrm flipV="1">
            <a:off x="1879733" y="2457451"/>
            <a:ext cx="626004" cy="5048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8" name="Line 278"/>
          <p:cNvSpPr>
            <a:spLocks noChangeShapeType="1"/>
          </p:cNvSpPr>
          <p:nvPr/>
        </p:nvSpPr>
        <p:spPr bwMode="auto">
          <a:xfrm>
            <a:off x="3718190" y="2398714"/>
            <a:ext cx="218413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9" name="Line 279"/>
          <p:cNvSpPr>
            <a:spLocks noChangeShapeType="1"/>
          </p:cNvSpPr>
          <p:nvPr/>
        </p:nvSpPr>
        <p:spPr bwMode="auto">
          <a:xfrm flipH="1" flipV="1">
            <a:off x="6538648" y="2581275"/>
            <a:ext cx="10319" cy="3635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50" name="Line 280"/>
          <p:cNvSpPr>
            <a:spLocks noChangeShapeType="1"/>
          </p:cNvSpPr>
          <p:nvPr/>
        </p:nvSpPr>
        <p:spPr bwMode="auto">
          <a:xfrm flipV="1">
            <a:off x="7051146" y="2030414"/>
            <a:ext cx="655241" cy="3079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51" name="Rectangle 287"/>
          <p:cNvSpPr>
            <a:spLocks noChangeArrowheads="1"/>
          </p:cNvSpPr>
          <p:nvPr/>
        </p:nvSpPr>
        <p:spPr bwMode="auto">
          <a:xfrm>
            <a:off x="3933165" y="2185989"/>
            <a:ext cx="159940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1452" name="Rectangle 288"/>
          <p:cNvSpPr>
            <a:spLocks noChangeArrowheads="1"/>
          </p:cNvSpPr>
          <p:nvPr/>
        </p:nvSpPr>
        <p:spPr bwMode="auto">
          <a:xfrm>
            <a:off x="4108583" y="2185989"/>
            <a:ext cx="159940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1453" name="Rectangle 289"/>
          <p:cNvSpPr>
            <a:spLocks noChangeArrowheads="1"/>
          </p:cNvSpPr>
          <p:nvPr/>
        </p:nvSpPr>
        <p:spPr bwMode="auto">
          <a:xfrm>
            <a:off x="4284002" y="2185989"/>
            <a:ext cx="159940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1454" name="Rectangle 290"/>
          <p:cNvSpPr>
            <a:spLocks noChangeArrowheads="1"/>
          </p:cNvSpPr>
          <p:nvPr/>
        </p:nvSpPr>
        <p:spPr bwMode="auto">
          <a:xfrm>
            <a:off x="4459421" y="2185989"/>
            <a:ext cx="159940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1455" name="Rectangle 291"/>
          <p:cNvSpPr>
            <a:spLocks noChangeArrowheads="1"/>
          </p:cNvSpPr>
          <p:nvPr/>
        </p:nvSpPr>
        <p:spPr bwMode="auto">
          <a:xfrm>
            <a:off x="4634840" y="2185989"/>
            <a:ext cx="159940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1456" name="Rectangle 292"/>
          <p:cNvSpPr>
            <a:spLocks noChangeArrowheads="1"/>
          </p:cNvSpPr>
          <p:nvPr/>
        </p:nvSpPr>
        <p:spPr bwMode="auto">
          <a:xfrm>
            <a:off x="5037271" y="2185989"/>
            <a:ext cx="159940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1457" name="Rectangle 293"/>
          <p:cNvSpPr>
            <a:spLocks noChangeArrowheads="1"/>
          </p:cNvSpPr>
          <p:nvPr/>
        </p:nvSpPr>
        <p:spPr bwMode="auto">
          <a:xfrm>
            <a:off x="5511933" y="2181226"/>
            <a:ext cx="159940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61458" name="Group 311"/>
          <p:cNvGrpSpPr>
            <a:grpSpLocks/>
          </p:cNvGrpSpPr>
          <p:nvPr/>
        </p:nvGrpSpPr>
        <p:grpSpPr bwMode="auto">
          <a:xfrm>
            <a:off x="3018235" y="2262189"/>
            <a:ext cx="686196" cy="200025"/>
            <a:chOff x="1800" y="1425"/>
            <a:chExt cx="399" cy="126"/>
          </a:xfrm>
        </p:grpSpPr>
        <p:sp>
          <p:nvSpPr>
            <p:cNvPr id="61529" name="Rectangle 294"/>
            <p:cNvSpPr>
              <a:spLocks noChangeArrowheads="1"/>
            </p:cNvSpPr>
            <p:nvPr/>
          </p:nvSpPr>
          <p:spPr bwMode="auto">
            <a:xfrm>
              <a:off x="1800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530" name="Rectangle 295"/>
            <p:cNvSpPr>
              <a:spLocks noChangeArrowheads="1"/>
            </p:cNvSpPr>
            <p:nvPr/>
          </p:nvSpPr>
          <p:spPr bwMode="auto">
            <a:xfrm>
              <a:off x="1902" y="1425"/>
              <a:ext cx="93" cy="12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531" name="Rectangle 296"/>
            <p:cNvSpPr>
              <a:spLocks noChangeArrowheads="1"/>
            </p:cNvSpPr>
            <p:nvPr/>
          </p:nvSpPr>
          <p:spPr bwMode="auto">
            <a:xfrm>
              <a:off x="2004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532" name="Rectangle 297"/>
            <p:cNvSpPr>
              <a:spLocks noChangeArrowheads="1"/>
            </p:cNvSpPr>
            <p:nvPr/>
          </p:nvSpPr>
          <p:spPr bwMode="auto">
            <a:xfrm>
              <a:off x="2106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61459" name="Rectangle 298"/>
          <p:cNvSpPr>
            <a:spLocks noChangeArrowheads="1"/>
          </p:cNvSpPr>
          <p:nvPr/>
        </p:nvSpPr>
        <p:spPr bwMode="auto">
          <a:xfrm>
            <a:off x="2306242" y="2162176"/>
            <a:ext cx="159940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1460" name="Rectangle 299"/>
          <p:cNvSpPr>
            <a:spLocks noChangeArrowheads="1"/>
          </p:cNvSpPr>
          <p:nvPr/>
        </p:nvSpPr>
        <p:spPr bwMode="auto">
          <a:xfrm>
            <a:off x="2068911" y="2733676"/>
            <a:ext cx="159940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1461" name="Line 300"/>
          <p:cNvSpPr>
            <a:spLocks noChangeShapeType="1"/>
          </p:cNvSpPr>
          <p:nvPr/>
        </p:nvSpPr>
        <p:spPr bwMode="auto">
          <a:xfrm>
            <a:off x="2264966" y="2111375"/>
            <a:ext cx="2665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62" name="Line 301"/>
          <p:cNvSpPr>
            <a:spLocks noChangeShapeType="1"/>
          </p:cNvSpPr>
          <p:nvPr/>
        </p:nvSpPr>
        <p:spPr bwMode="auto">
          <a:xfrm flipV="1">
            <a:off x="2266686" y="2582864"/>
            <a:ext cx="189177" cy="18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63" name="Line 302"/>
          <p:cNvSpPr>
            <a:spLocks noChangeShapeType="1"/>
          </p:cNvSpPr>
          <p:nvPr/>
        </p:nvSpPr>
        <p:spPr bwMode="auto">
          <a:xfrm>
            <a:off x="4345915" y="2076450"/>
            <a:ext cx="115054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64" name="Text Box 303"/>
          <p:cNvSpPr txBox="1">
            <a:spLocks noChangeArrowheads="1"/>
          </p:cNvSpPr>
          <p:nvPr/>
        </p:nvSpPr>
        <p:spPr bwMode="auto">
          <a:xfrm>
            <a:off x="811742" y="1633538"/>
            <a:ext cx="3898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>
                <a:solidFill>
                  <a:srgbClr val="006600"/>
                </a:solidFill>
              </a:rPr>
              <a:t>A</a:t>
            </a:r>
          </a:p>
        </p:txBody>
      </p:sp>
      <p:sp>
        <p:nvSpPr>
          <p:cNvPr id="61465" name="Text Box 304"/>
          <p:cNvSpPr txBox="1">
            <a:spLocks noChangeArrowheads="1"/>
          </p:cNvSpPr>
          <p:nvPr/>
        </p:nvSpPr>
        <p:spPr bwMode="auto">
          <a:xfrm>
            <a:off x="963083" y="2608263"/>
            <a:ext cx="3898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>
                <a:solidFill>
                  <a:srgbClr val="000099"/>
                </a:solidFill>
              </a:rPr>
              <a:t>B</a:t>
            </a:r>
          </a:p>
        </p:txBody>
      </p:sp>
      <p:sp>
        <p:nvSpPr>
          <p:cNvPr id="61466" name="Text Box 305"/>
          <p:cNvSpPr txBox="1">
            <a:spLocks noChangeArrowheads="1"/>
          </p:cNvSpPr>
          <p:nvPr/>
        </p:nvSpPr>
        <p:spPr bwMode="auto">
          <a:xfrm>
            <a:off x="7154334" y="1465263"/>
            <a:ext cx="4074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/>
              <a:t>C</a:t>
            </a:r>
            <a:endParaRPr lang="en-US" altLang="en-US">
              <a:solidFill>
                <a:schemeClr val="accent1"/>
              </a:solidFill>
            </a:endParaRPr>
          </a:p>
        </p:txBody>
      </p:sp>
      <p:sp>
        <p:nvSpPr>
          <p:cNvPr id="61467" name="Text Box 308"/>
          <p:cNvSpPr txBox="1">
            <a:spLocks noChangeArrowheads="1"/>
          </p:cNvSpPr>
          <p:nvPr/>
        </p:nvSpPr>
        <p:spPr bwMode="auto">
          <a:xfrm>
            <a:off x="1773106" y="1585913"/>
            <a:ext cx="15632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800" i="1"/>
              <a:t>R</a:t>
            </a:r>
            <a:r>
              <a:rPr lang="en-US" altLang="en-US" sz="1800"/>
              <a:t> = 100 Mb/s</a:t>
            </a:r>
          </a:p>
        </p:txBody>
      </p:sp>
      <p:sp>
        <p:nvSpPr>
          <p:cNvPr id="61468" name="Text Box 309"/>
          <p:cNvSpPr txBox="1">
            <a:spLocks noChangeArrowheads="1"/>
          </p:cNvSpPr>
          <p:nvPr/>
        </p:nvSpPr>
        <p:spPr bwMode="auto">
          <a:xfrm>
            <a:off x="3928005" y="2438400"/>
            <a:ext cx="16417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000" i="1"/>
              <a:t>R</a:t>
            </a:r>
            <a:r>
              <a:rPr lang="en-US" altLang="en-US" sz="2000"/>
              <a:t> = 1.5 Mb/s</a:t>
            </a:r>
            <a:endParaRPr lang="en-US" altLang="en-US">
              <a:solidFill>
                <a:schemeClr val="accent1"/>
              </a:solidFill>
            </a:endParaRPr>
          </a:p>
        </p:txBody>
      </p:sp>
      <p:sp>
        <p:nvSpPr>
          <p:cNvPr id="61469" name="Text Box 310"/>
          <p:cNvSpPr txBox="1">
            <a:spLocks noChangeArrowheads="1"/>
          </p:cNvSpPr>
          <p:nvPr/>
        </p:nvSpPr>
        <p:spPr bwMode="auto">
          <a:xfrm>
            <a:off x="6524890" y="2994025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solidFill>
                <a:schemeClr val="accent1"/>
              </a:solidFill>
            </a:endParaRPr>
          </a:p>
        </p:txBody>
      </p:sp>
      <p:sp>
        <p:nvSpPr>
          <p:cNvPr id="61470" name="Line 281"/>
          <p:cNvSpPr>
            <a:spLocks noChangeShapeType="1"/>
          </p:cNvSpPr>
          <p:nvPr/>
        </p:nvSpPr>
        <p:spPr bwMode="auto">
          <a:xfrm flipV="1">
            <a:off x="7217966" y="3146425"/>
            <a:ext cx="1066271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71" name="Line 283"/>
          <p:cNvSpPr>
            <a:spLocks noChangeShapeType="1"/>
          </p:cNvSpPr>
          <p:nvPr/>
        </p:nvSpPr>
        <p:spPr bwMode="auto">
          <a:xfrm flipH="1">
            <a:off x="7192169" y="2849564"/>
            <a:ext cx="411031" cy="2254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72" name="Text Box 306"/>
          <p:cNvSpPr txBox="1">
            <a:spLocks noChangeArrowheads="1"/>
          </p:cNvSpPr>
          <p:nvPr/>
        </p:nvSpPr>
        <p:spPr bwMode="auto">
          <a:xfrm>
            <a:off x="8186209" y="2224088"/>
            <a:ext cx="43854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/>
              <a:t>D</a:t>
            </a:r>
            <a:endParaRPr lang="en-US" altLang="en-US">
              <a:solidFill>
                <a:schemeClr val="accent1"/>
              </a:solidFill>
            </a:endParaRPr>
          </a:p>
        </p:txBody>
      </p:sp>
      <p:sp>
        <p:nvSpPr>
          <p:cNvPr id="61473" name="Text Box 307"/>
          <p:cNvSpPr txBox="1">
            <a:spLocks noChangeArrowheads="1"/>
          </p:cNvSpPr>
          <p:nvPr/>
        </p:nvSpPr>
        <p:spPr bwMode="auto">
          <a:xfrm>
            <a:off x="8991071" y="2840038"/>
            <a:ext cx="3898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/>
              <a:t>E</a:t>
            </a:r>
            <a:endParaRPr lang="en-US" altLang="en-US">
              <a:solidFill>
                <a:schemeClr val="accent1"/>
              </a:solidFill>
            </a:endParaRPr>
          </a:p>
        </p:txBody>
      </p:sp>
      <p:sp>
        <p:nvSpPr>
          <p:cNvPr id="61474" name="Text Box 330"/>
          <p:cNvSpPr txBox="1">
            <a:spLocks noChangeArrowheads="1"/>
          </p:cNvSpPr>
          <p:nvPr/>
        </p:nvSpPr>
        <p:spPr bwMode="auto">
          <a:xfrm>
            <a:off x="2221971" y="2984501"/>
            <a:ext cx="2550452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1800"/>
              <a:t>queue of packets</a:t>
            </a:r>
          </a:p>
          <a:p>
            <a:pPr algn="ctr">
              <a:lnSpc>
                <a:spcPct val="85000"/>
              </a:lnSpc>
            </a:pPr>
            <a:r>
              <a:rPr lang="en-US" altLang="en-US" sz="1800"/>
              <a:t>waiting for output link</a:t>
            </a:r>
            <a:endParaRPr lang="en-US" altLang="en-US" sz="1800">
              <a:solidFill>
                <a:schemeClr val="accent1"/>
              </a:solidFill>
            </a:endParaRPr>
          </a:p>
        </p:txBody>
      </p:sp>
      <p:sp>
        <p:nvSpPr>
          <p:cNvPr id="61475" name="Line 332"/>
          <p:cNvSpPr>
            <a:spLocks noChangeShapeType="1"/>
          </p:cNvSpPr>
          <p:nvPr/>
        </p:nvSpPr>
        <p:spPr bwMode="auto">
          <a:xfrm flipV="1">
            <a:off x="3131742" y="2514601"/>
            <a:ext cx="180578" cy="523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1476" name="Group 96"/>
          <p:cNvGrpSpPr>
            <a:grpSpLocks/>
          </p:cNvGrpSpPr>
          <p:nvPr/>
        </p:nvGrpSpPr>
        <p:grpSpPr bwMode="auto">
          <a:xfrm>
            <a:off x="973403" y="1651000"/>
            <a:ext cx="844418" cy="679450"/>
            <a:chOff x="-44" y="1473"/>
            <a:chExt cx="981" cy="1105"/>
          </a:xfrm>
        </p:grpSpPr>
        <p:pic>
          <p:nvPicPr>
            <p:cNvPr id="61527" name="Picture 97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8" name="Freeform 9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61477" name="Group 99"/>
          <p:cNvGrpSpPr>
            <a:grpSpLocks/>
          </p:cNvGrpSpPr>
          <p:nvPr/>
        </p:nvGrpSpPr>
        <p:grpSpPr bwMode="auto">
          <a:xfrm>
            <a:off x="1176338" y="2625725"/>
            <a:ext cx="844418" cy="679450"/>
            <a:chOff x="-44" y="1473"/>
            <a:chExt cx="981" cy="1105"/>
          </a:xfrm>
        </p:grpSpPr>
        <p:pic>
          <p:nvPicPr>
            <p:cNvPr id="61525" name="Picture 100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6" name="Freeform 10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61478" name="Group 102"/>
          <p:cNvGrpSpPr>
            <a:grpSpLocks/>
          </p:cNvGrpSpPr>
          <p:nvPr/>
        </p:nvGrpSpPr>
        <p:grpSpPr bwMode="auto">
          <a:xfrm>
            <a:off x="8105379" y="2686050"/>
            <a:ext cx="844417" cy="679450"/>
            <a:chOff x="-44" y="1473"/>
            <a:chExt cx="981" cy="1105"/>
          </a:xfrm>
        </p:grpSpPr>
        <p:pic>
          <p:nvPicPr>
            <p:cNvPr id="61523" name="Picture 103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4" name="Freeform 10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61479" name="Group 108"/>
          <p:cNvGrpSpPr>
            <a:grpSpLocks/>
          </p:cNvGrpSpPr>
          <p:nvPr/>
        </p:nvGrpSpPr>
        <p:grpSpPr bwMode="auto">
          <a:xfrm>
            <a:off x="7417462" y="1493838"/>
            <a:ext cx="844417" cy="679450"/>
            <a:chOff x="-44" y="1473"/>
            <a:chExt cx="981" cy="1105"/>
          </a:xfrm>
        </p:grpSpPr>
        <p:pic>
          <p:nvPicPr>
            <p:cNvPr id="61521" name="Picture 109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2" name="Freeform 11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6148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4CF7C502-CAB6-43B0-9E18-B90C55E031C3}" type="slidenum">
              <a:rPr lang="en-US" altLang="en-US" sz="1200">
                <a:latin typeface="Tahoma" pitchFamily="34" charset="0"/>
              </a:rPr>
              <a:pPr/>
              <a:t>31</a:t>
            </a:fld>
            <a:endParaRPr lang="en-US" altLang="en-US" sz="1200">
              <a:latin typeface="Tahoma" pitchFamily="34" charset="0"/>
            </a:endParaRPr>
          </a:p>
        </p:txBody>
      </p:sp>
      <p:grpSp>
        <p:nvGrpSpPr>
          <p:cNvPr id="61481" name="Group 228"/>
          <p:cNvGrpSpPr>
            <a:grpSpLocks/>
          </p:cNvGrpSpPr>
          <p:nvPr/>
        </p:nvGrpSpPr>
        <p:grpSpPr bwMode="auto">
          <a:xfrm>
            <a:off x="5840413" y="2160589"/>
            <a:ext cx="1222772" cy="439737"/>
            <a:chOff x="4650" y="1129"/>
            <a:chExt cx="246" cy="95"/>
          </a:xfrm>
        </p:grpSpPr>
        <p:sp>
          <p:nvSpPr>
            <p:cNvPr id="61513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61514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61515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grpSp>
          <p:nvGrpSpPr>
            <p:cNvPr id="61516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61519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20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1517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518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4794" name="Rectangle 6"/>
          <p:cNvSpPr>
            <a:spLocks noChangeArrowheads="1"/>
          </p:cNvSpPr>
          <p:nvPr/>
        </p:nvSpPr>
        <p:spPr bwMode="auto">
          <a:xfrm>
            <a:off x="656961" y="3930651"/>
            <a:ext cx="8808773" cy="203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0"/>
              <a:buNone/>
              <a:defRPr/>
            </a:pPr>
            <a:r>
              <a:rPr lang="en-US" sz="2800" dirty="0">
                <a:solidFill>
                  <a:srgbClr val="C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queuing and loss: </a:t>
            </a: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if </a:t>
            </a:r>
            <a:r>
              <a:rPr lang="en-US" dirty="0">
                <a:solidFill>
                  <a:srgbClr val="0054FD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arrival rate </a:t>
            </a: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(in bits) to link exceeds </a:t>
            </a:r>
            <a:r>
              <a:rPr lang="en-US" dirty="0">
                <a:solidFill>
                  <a:srgbClr val="0054FD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transmission rate</a:t>
            </a: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 of link for a period of time:</a:t>
            </a:r>
          </a:p>
          <a:p>
            <a:pPr marL="682625" lvl="1" indent="-22542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Arial"/>
              <a:buChar char="•"/>
              <a:defRPr/>
            </a:pP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packets will queue, wait to be transmitted on link </a:t>
            </a:r>
          </a:p>
          <a:p>
            <a:pPr marL="682625" lvl="1" indent="-22542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packets can be dropped (lost) if memory (buffer) fills up</a:t>
            </a:r>
          </a:p>
        </p:txBody>
      </p:sp>
      <p:pic>
        <p:nvPicPr>
          <p:cNvPr id="61483" name="Picture 16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612" y="901700"/>
            <a:ext cx="79230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1484" name="Group 228"/>
          <p:cNvGrpSpPr>
            <a:grpSpLocks/>
          </p:cNvGrpSpPr>
          <p:nvPr/>
        </p:nvGrpSpPr>
        <p:grpSpPr bwMode="auto">
          <a:xfrm>
            <a:off x="5991755" y="2930525"/>
            <a:ext cx="1222772" cy="439738"/>
            <a:chOff x="4650" y="1129"/>
            <a:chExt cx="246" cy="95"/>
          </a:xfrm>
        </p:grpSpPr>
        <p:sp>
          <p:nvSpPr>
            <p:cNvPr id="61505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61506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61507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grpSp>
          <p:nvGrpSpPr>
            <p:cNvPr id="61508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61511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12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1509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510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485" name="Group 347"/>
          <p:cNvGrpSpPr>
            <a:grpSpLocks/>
          </p:cNvGrpSpPr>
          <p:nvPr/>
        </p:nvGrpSpPr>
        <p:grpSpPr bwMode="auto">
          <a:xfrm>
            <a:off x="5976277" y="2897189"/>
            <a:ext cx="1269206" cy="534987"/>
            <a:chOff x="1871277" y="1576300"/>
            <a:chExt cx="1128371" cy="437861"/>
          </a:xfrm>
        </p:grpSpPr>
        <p:sp>
          <p:nvSpPr>
            <p:cNvPr id="85" name="Oval 84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6" name="Rectangle 85"/>
            <p:cNvSpPr/>
            <p:nvPr/>
          </p:nvSpPr>
          <p:spPr bwMode="auto">
            <a:xfrm>
              <a:off x="1871277" y="1740011"/>
              <a:ext cx="1128371" cy="11563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7" name="Oval 8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8" name="Freeform 87"/>
            <p:cNvSpPr/>
            <p:nvPr/>
          </p:nvSpPr>
          <p:spPr bwMode="auto">
            <a:xfrm>
              <a:off x="2160250" y="1673746"/>
              <a:ext cx="547367" cy="16111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92" name="Straight Connector 91"/>
            <p:cNvCxnSpPr>
              <a:cxnSpLocks noChangeShapeType="1"/>
              <a:endCxn id="8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" name="Straight Connector 9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486" name="Group 347"/>
          <p:cNvGrpSpPr>
            <a:grpSpLocks/>
          </p:cNvGrpSpPr>
          <p:nvPr/>
        </p:nvGrpSpPr>
        <p:grpSpPr bwMode="auto">
          <a:xfrm>
            <a:off x="5788819" y="2116139"/>
            <a:ext cx="1270927" cy="534987"/>
            <a:chOff x="1871277" y="1576300"/>
            <a:chExt cx="1128371" cy="437861"/>
          </a:xfrm>
        </p:grpSpPr>
        <p:sp>
          <p:nvSpPr>
            <p:cNvPr id="95" name="Oval 94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1871277" y="1740011"/>
              <a:ext cx="1128371" cy="11563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7" name="Oval 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8" name="Freeform 97"/>
            <p:cNvSpPr/>
            <p:nvPr/>
          </p:nvSpPr>
          <p:spPr bwMode="auto">
            <a:xfrm>
              <a:off x="2159859" y="1673746"/>
              <a:ext cx="548152" cy="16111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01" name="Freeform 10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02" name="Straight Connector 101"/>
            <p:cNvCxnSpPr>
              <a:cxnSpLocks noChangeShapeType="1"/>
              <a:endCxn id="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" name="Straight Connector 10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465012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ChangeArrowheads="1"/>
          </p:cNvSpPr>
          <p:nvPr>
            <p:ph type="title"/>
          </p:nvPr>
        </p:nvSpPr>
        <p:spPr>
          <a:xfrm>
            <a:off x="906164" y="131145"/>
            <a:ext cx="8420100" cy="1143000"/>
          </a:xfrm>
        </p:spPr>
        <p:txBody>
          <a:bodyPr>
            <a:normAutofit/>
          </a:bodyPr>
          <a:lstStyle/>
          <a:p>
            <a:r>
              <a:rPr lang="en-US" altLang="en-US" sz="4000" dirty="0">
                <a:ea typeface="ＭＳ Ｐゴシック" pitchFamily="34" charset="-128"/>
              </a:rPr>
              <a:t>Two key network-core functions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idx="1"/>
          </p:nvPr>
        </p:nvSpPr>
        <p:spPr>
          <a:xfrm>
            <a:off x="4953000" y="1728788"/>
            <a:ext cx="4541970" cy="4648200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altLang="en-US" i="1">
                <a:solidFill>
                  <a:srgbClr val="C00000"/>
                </a:solidFill>
                <a:ea typeface="ＭＳ Ｐゴシック" pitchFamily="34" charset="-128"/>
              </a:rPr>
              <a:t>forwarding</a:t>
            </a:r>
            <a:r>
              <a:rPr lang="en-US" altLang="en-US" sz="2400" i="1">
                <a:solidFill>
                  <a:srgbClr val="C00000"/>
                </a:solidFill>
                <a:ea typeface="ＭＳ Ｐゴシック" pitchFamily="34" charset="-128"/>
              </a:rPr>
              <a:t>:</a:t>
            </a:r>
            <a:r>
              <a:rPr lang="en-US" altLang="en-US" sz="2400">
                <a:solidFill>
                  <a:srgbClr val="C00000"/>
                </a:solidFill>
                <a:ea typeface="ＭＳ Ｐゴシック" pitchFamily="34" charset="-128"/>
              </a:rPr>
              <a:t> </a:t>
            </a:r>
            <a:r>
              <a:rPr lang="en-US" altLang="en-US" sz="2400">
                <a:ea typeface="ＭＳ Ｐゴシック" pitchFamily="34" charset="-128"/>
              </a:rPr>
              <a:t>move packets from router</a:t>
            </a:r>
            <a:r>
              <a:rPr lang="ja-JP" altLang="en-US" sz="2400">
                <a:ea typeface="ＭＳ Ｐゴシック" pitchFamily="34" charset="-128"/>
              </a:rPr>
              <a:t>’</a:t>
            </a:r>
            <a:r>
              <a:rPr lang="en-US" altLang="ja-JP" sz="2400">
                <a:ea typeface="ＭＳ Ｐゴシック" pitchFamily="34" charset="-128"/>
              </a:rPr>
              <a:t>s input to appropriate router output</a:t>
            </a:r>
          </a:p>
          <a:p>
            <a:pPr marL="0" indent="0">
              <a:buFont typeface="Wingdings" pitchFamily="2" charset="2"/>
              <a:buNone/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6349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57106" y="6453189"/>
            <a:ext cx="3136900" cy="287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6349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Tahoma" pitchFamily="34" charset="0"/>
              </a:rPr>
              <a:t>1-</a:t>
            </a:r>
            <a:fld id="{99316F35-C0AA-4C06-BCB5-A4A46414A253}" type="slidenum">
              <a:rPr lang="en-US" altLang="en-US" sz="1200">
                <a:solidFill>
                  <a:srgbClr val="000000"/>
                </a:solidFill>
                <a:latin typeface="Tahoma" pitchFamily="34" charset="0"/>
              </a:rPr>
              <a:pPr/>
              <a:t>32</a:t>
            </a:fld>
            <a:endParaRPr lang="en-US" altLang="en-US" sz="1200">
              <a:solidFill>
                <a:srgbClr val="000000"/>
              </a:solidFill>
              <a:latin typeface="Tahoma" pitchFamily="34" charset="0"/>
            </a:endParaRPr>
          </a:p>
        </p:txBody>
      </p:sp>
      <p:pic>
        <p:nvPicPr>
          <p:cNvPr id="63493" name="Picture 6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78" y="927100"/>
            <a:ext cx="8416660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4" name="Rectangle 3"/>
          <p:cNvSpPr txBox="1">
            <a:spLocks noChangeArrowheads="1"/>
          </p:cNvSpPr>
          <p:nvPr/>
        </p:nvSpPr>
        <p:spPr bwMode="auto">
          <a:xfrm>
            <a:off x="416190" y="1385888"/>
            <a:ext cx="4541970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70000"/>
              </a:spcBef>
              <a:buClr>
                <a:srgbClr val="000099"/>
              </a:buClr>
              <a:buSzPct val="65000"/>
              <a:buFont typeface="Wingdings" pitchFamily="2" charset="2"/>
              <a:buNone/>
            </a:pPr>
            <a:r>
              <a:rPr lang="en-US" altLang="en-US" sz="2800" i="1" dirty="0">
                <a:solidFill>
                  <a:srgbClr val="C00000"/>
                </a:solidFill>
                <a:latin typeface="Gill Sans MT" pitchFamily="34" charset="0"/>
              </a:rPr>
              <a:t>routing:</a:t>
            </a:r>
            <a:r>
              <a:rPr lang="en-US" altLang="en-US" sz="2800" dirty="0">
                <a:solidFill>
                  <a:srgbClr val="C00000"/>
                </a:solidFill>
                <a:latin typeface="Gill Sans MT" pitchFamily="34" charset="0"/>
              </a:rPr>
              <a:t> </a:t>
            </a:r>
            <a:r>
              <a:rPr lang="en-US" altLang="en-US" dirty="0">
                <a:latin typeface="Gill Sans MT" pitchFamily="34" charset="0"/>
              </a:rPr>
              <a:t>determines source-destination route taken by packets</a:t>
            </a:r>
          </a:p>
          <a:p>
            <a:pPr lvl="1">
              <a:lnSpc>
                <a:spcPct val="85000"/>
              </a:lnSpc>
              <a:buClr>
                <a:srgbClr val="000099"/>
              </a:buClr>
              <a:buFont typeface="Wingdings" pitchFamily="2" charset="2"/>
              <a:buChar char="§"/>
            </a:pPr>
            <a:r>
              <a:rPr lang="en-US" altLang="en-US" i="1" dirty="0">
                <a:latin typeface="Gill Sans MT" pitchFamily="34" charset="0"/>
              </a:rPr>
              <a:t>routing algorithms</a:t>
            </a:r>
            <a:endParaRPr lang="en-US" altLang="en-US" dirty="0">
              <a:latin typeface="Gill Sans MT" pitchFamily="34" charset="0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None/>
            </a:pPr>
            <a:endParaRPr lang="en-US" altLang="en-US" sz="2800" dirty="0">
              <a:latin typeface="Gill Sans MT" pitchFamily="34" charset="0"/>
            </a:endParaRPr>
          </a:p>
        </p:txBody>
      </p:sp>
      <p:sp>
        <p:nvSpPr>
          <p:cNvPr id="11" name="Freeform 3"/>
          <p:cNvSpPr>
            <a:spLocks/>
          </p:cNvSpPr>
          <p:nvPr/>
        </p:nvSpPr>
        <p:spPr bwMode="auto">
          <a:xfrm rot="16200000">
            <a:off x="3655021" y="3538076"/>
            <a:ext cx="2198687" cy="1621763"/>
          </a:xfrm>
          <a:custGeom>
            <a:avLst/>
            <a:gdLst>
              <a:gd name="T0" fmla="*/ 0 w 1443"/>
              <a:gd name="T1" fmla="*/ 0 h 816"/>
              <a:gd name="T2" fmla="*/ 1076 w 1443"/>
              <a:gd name="T3" fmla="*/ 782 h 816"/>
              <a:gd name="T4" fmla="*/ 1320 w 1443"/>
              <a:gd name="T5" fmla="*/ 788 h 816"/>
              <a:gd name="T6" fmla="*/ 1443 w 1443"/>
              <a:gd name="T7" fmla="*/ 5 h 816"/>
              <a:gd name="T8" fmla="*/ 0 w 1443"/>
              <a:gd name="T9" fmla="*/ 0 h 816"/>
              <a:gd name="connsiteX0" fmla="*/ 0 w 10000"/>
              <a:gd name="connsiteY0" fmla="*/ 0 h 9714"/>
              <a:gd name="connsiteX1" fmla="*/ 3718 w 10000"/>
              <a:gd name="connsiteY1" fmla="*/ 8779 h 9714"/>
              <a:gd name="connsiteX2" fmla="*/ 9148 w 10000"/>
              <a:gd name="connsiteY2" fmla="*/ 9657 h 9714"/>
              <a:gd name="connsiteX3" fmla="*/ 10000 w 10000"/>
              <a:gd name="connsiteY3" fmla="*/ 61 h 9714"/>
              <a:gd name="connsiteX4" fmla="*/ 0 w 10000"/>
              <a:gd name="connsiteY4" fmla="*/ 0 h 9714"/>
              <a:gd name="connsiteX0" fmla="*/ 0 w 10000"/>
              <a:gd name="connsiteY0" fmla="*/ 0 h 9095"/>
              <a:gd name="connsiteX1" fmla="*/ 3718 w 10000"/>
              <a:gd name="connsiteY1" fmla="*/ 9037 h 9095"/>
              <a:gd name="connsiteX2" fmla="*/ 5712 w 10000"/>
              <a:gd name="connsiteY2" fmla="*/ 8929 h 9095"/>
              <a:gd name="connsiteX3" fmla="*/ 10000 w 10000"/>
              <a:gd name="connsiteY3" fmla="*/ 63 h 9095"/>
              <a:gd name="connsiteX4" fmla="*/ 0 w 10000"/>
              <a:gd name="connsiteY4" fmla="*/ 0 h 9095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8989"/>
              <a:gd name="connsiteY0" fmla="*/ 0 h 11618"/>
              <a:gd name="connsiteX1" fmla="*/ 2707 w 8989"/>
              <a:gd name="connsiteY1" fmla="*/ 11554 h 11618"/>
              <a:gd name="connsiteX2" fmla="*/ 4701 w 8989"/>
              <a:gd name="connsiteY2" fmla="*/ 11435 h 11618"/>
              <a:gd name="connsiteX3" fmla="*/ 8989 w 8989"/>
              <a:gd name="connsiteY3" fmla="*/ 1687 h 11618"/>
              <a:gd name="connsiteX4" fmla="*/ 0 w 8989"/>
              <a:gd name="connsiteY4" fmla="*/ 0 h 11618"/>
              <a:gd name="connsiteX0" fmla="*/ 0 w 9888"/>
              <a:gd name="connsiteY0" fmla="*/ 115 h 10115"/>
              <a:gd name="connsiteX1" fmla="*/ 3011 w 9888"/>
              <a:gd name="connsiteY1" fmla="*/ 10060 h 10115"/>
              <a:gd name="connsiteX2" fmla="*/ 5230 w 9888"/>
              <a:gd name="connsiteY2" fmla="*/ 9957 h 10115"/>
              <a:gd name="connsiteX3" fmla="*/ 9888 w 9888"/>
              <a:gd name="connsiteY3" fmla="*/ 0 h 10115"/>
              <a:gd name="connsiteX4" fmla="*/ 0 w 9888"/>
              <a:gd name="connsiteY4" fmla="*/ 115 h 10115"/>
              <a:gd name="connsiteX0" fmla="*/ 0 w 9829"/>
              <a:gd name="connsiteY0" fmla="*/ 0 h 10833"/>
              <a:gd name="connsiteX1" fmla="*/ 2874 w 9829"/>
              <a:gd name="connsiteY1" fmla="*/ 10779 h 10833"/>
              <a:gd name="connsiteX2" fmla="*/ 5118 w 9829"/>
              <a:gd name="connsiteY2" fmla="*/ 10677 h 10833"/>
              <a:gd name="connsiteX3" fmla="*/ 9829 w 9829"/>
              <a:gd name="connsiteY3" fmla="*/ 833 h 10833"/>
              <a:gd name="connsiteX4" fmla="*/ 0 w 9829"/>
              <a:gd name="connsiteY4" fmla="*/ 0 h 10833"/>
              <a:gd name="connsiteX0" fmla="*/ 0 w 10289"/>
              <a:gd name="connsiteY0" fmla="*/ 0 h 10000"/>
              <a:gd name="connsiteX1" fmla="*/ 2924 w 10289"/>
              <a:gd name="connsiteY1" fmla="*/ 9950 h 10000"/>
              <a:gd name="connsiteX2" fmla="*/ 5207 w 10289"/>
              <a:gd name="connsiteY2" fmla="*/ 9856 h 10000"/>
              <a:gd name="connsiteX3" fmla="*/ 10289 w 10289"/>
              <a:gd name="connsiteY3" fmla="*/ 54 h 10000"/>
              <a:gd name="connsiteX4" fmla="*/ 0 w 10289"/>
              <a:gd name="connsiteY4" fmla="*/ 0 h 10000"/>
              <a:gd name="connsiteX0" fmla="*/ 0 w 10289"/>
              <a:gd name="connsiteY0" fmla="*/ 0 h 10953"/>
              <a:gd name="connsiteX1" fmla="*/ 2924 w 10289"/>
              <a:gd name="connsiteY1" fmla="*/ 9950 h 10953"/>
              <a:gd name="connsiteX2" fmla="*/ 3723 w 10289"/>
              <a:gd name="connsiteY2" fmla="*/ 10695 h 10953"/>
              <a:gd name="connsiteX3" fmla="*/ 5207 w 10289"/>
              <a:gd name="connsiteY3" fmla="*/ 9856 h 10953"/>
              <a:gd name="connsiteX4" fmla="*/ 10289 w 10289"/>
              <a:gd name="connsiteY4" fmla="*/ 54 h 10953"/>
              <a:gd name="connsiteX5" fmla="*/ 0 w 10289"/>
              <a:gd name="connsiteY5" fmla="*/ 0 h 10953"/>
              <a:gd name="connsiteX0" fmla="*/ 0 w 10289"/>
              <a:gd name="connsiteY0" fmla="*/ 0 h 11138"/>
              <a:gd name="connsiteX1" fmla="*/ 2924 w 10289"/>
              <a:gd name="connsiteY1" fmla="*/ 9950 h 11138"/>
              <a:gd name="connsiteX2" fmla="*/ 5207 w 10289"/>
              <a:gd name="connsiteY2" fmla="*/ 9856 h 11138"/>
              <a:gd name="connsiteX3" fmla="*/ 10289 w 10289"/>
              <a:gd name="connsiteY3" fmla="*/ 54 h 11138"/>
              <a:gd name="connsiteX4" fmla="*/ 0 w 10289"/>
              <a:gd name="connsiteY4" fmla="*/ 0 h 11138"/>
              <a:gd name="connsiteX0" fmla="*/ 0 w 10289"/>
              <a:gd name="connsiteY0" fmla="*/ 0 h 10669"/>
              <a:gd name="connsiteX1" fmla="*/ 2924 w 10289"/>
              <a:gd name="connsiteY1" fmla="*/ 9950 h 10669"/>
              <a:gd name="connsiteX2" fmla="*/ 5207 w 10289"/>
              <a:gd name="connsiteY2" fmla="*/ 9856 h 10669"/>
              <a:gd name="connsiteX3" fmla="*/ 10289 w 10289"/>
              <a:gd name="connsiteY3" fmla="*/ 54 h 10669"/>
              <a:gd name="connsiteX4" fmla="*/ 0 w 10289"/>
              <a:gd name="connsiteY4" fmla="*/ 0 h 10669"/>
              <a:gd name="connsiteX0" fmla="*/ 0 w 10289"/>
              <a:gd name="connsiteY0" fmla="*/ 0 h 10734"/>
              <a:gd name="connsiteX1" fmla="*/ 2924 w 10289"/>
              <a:gd name="connsiteY1" fmla="*/ 9950 h 10734"/>
              <a:gd name="connsiteX2" fmla="*/ 4455 w 10289"/>
              <a:gd name="connsiteY2" fmla="*/ 10094 h 10734"/>
              <a:gd name="connsiteX3" fmla="*/ 10289 w 10289"/>
              <a:gd name="connsiteY3" fmla="*/ 54 h 10734"/>
              <a:gd name="connsiteX4" fmla="*/ 0 w 10289"/>
              <a:gd name="connsiteY4" fmla="*/ 0 h 10734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9960"/>
              <a:gd name="connsiteX1" fmla="*/ 2924 w 10289"/>
              <a:gd name="connsiteY1" fmla="*/ 9950 h 9960"/>
              <a:gd name="connsiteX2" fmla="*/ 4166 w 10289"/>
              <a:gd name="connsiteY2" fmla="*/ 9776 h 9960"/>
              <a:gd name="connsiteX3" fmla="*/ 10289 w 10289"/>
              <a:gd name="connsiteY3" fmla="*/ 54 h 9960"/>
              <a:gd name="connsiteX4" fmla="*/ 0 w 10289"/>
              <a:gd name="connsiteY4" fmla="*/ 0 h 9960"/>
              <a:gd name="connsiteX0" fmla="*/ 0 w 10000"/>
              <a:gd name="connsiteY0" fmla="*/ 0 h 10000"/>
              <a:gd name="connsiteX1" fmla="*/ 2842 w 10000"/>
              <a:gd name="connsiteY1" fmla="*/ 9990 h 10000"/>
              <a:gd name="connsiteX2" fmla="*/ 4049 w 10000"/>
              <a:gd name="connsiteY2" fmla="*/ 9815 h 10000"/>
              <a:gd name="connsiteX3" fmla="*/ 10000 w 10000"/>
              <a:gd name="connsiteY3" fmla="*/ 54 h 10000"/>
              <a:gd name="connsiteX4" fmla="*/ 0 w 10000"/>
              <a:gd name="connsiteY4" fmla="*/ 0 h 10000"/>
              <a:gd name="connsiteX0" fmla="*/ 0 w 10000"/>
              <a:gd name="connsiteY0" fmla="*/ 0 h 10400"/>
              <a:gd name="connsiteX1" fmla="*/ 2740 w 10000"/>
              <a:gd name="connsiteY1" fmla="*/ 10397 h 10400"/>
              <a:gd name="connsiteX2" fmla="*/ 4049 w 10000"/>
              <a:gd name="connsiteY2" fmla="*/ 9815 h 10400"/>
              <a:gd name="connsiteX3" fmla="*/ 10000 w 10000"/>
              <a:gd name="connsiteY3" fmla="*/ 54 h 10400"/>
              <a:gd name="connsiteX4" fmla="*/ 0 w 10000"/>
              <a:gd name="connsiteY4" fmla="*/ 0 h 10400"/>
              <a:gd name="connsiteX0" fmla="*/ 0 w 10000"/>
              <a:gd name="connsiteY0" fmla="*/ 0 h 10419"/>
              <a:gd name="connsiteX1" fmla="*/ 2740 w 10000"/>
              <a:gd name="connsiteY1" fmla="*/ 10397 h 10419"/>
              <a:gd name="connsiteX2" fmla="*/ 3599 w 10000"/>
              <a:gd name="connsiteY2" fmla="*/ 10338 h 10419"/>
              <a:gd name="connsiteX3" fmla="*/ 10000 w 10000"/>
              <a:gd name="connsiteY3" fmla="*/ 54 h 10419"/>
              <a:gd name="connsiteX4" fmla="*/ 0 w 10000"/>
              <a:gd name="connsiteY4" fmla="*/ 0 h 10419"/>
              <a:gd name="connsiteX0" fmla="*/ 0 w 10000"/>
              <a:gd name="connsiteY0" fmla="*/ 0 h 10397"/>
              <a:gd name="connsiteX1" fmla="*/ 2740 w 10000"/>
              <a:gd name="connsiteY1" fmla="*/ 10397 h 10397"/>
              <a:gd name="connsiteX2" fmla="*/ 3599 w 10000"/>
              <a:gd name="connsiteY2" fmla="*/ 10338 h 10397"/>
              <a:gd name="connsiteX3" fmla="*/ 10000 w 10000"/>
              <a:gd name="connsiteY3" fmla="*/ 54 h 10397"/>
              <a:gd name="connsiteX4" fmla="*/ 0 w 10000"/>
              <a:gd name="connsiteY4" fmla="*/ 0 h 10397"/>
              <a:gd name="connsiteX0" fmla="*/ 0 w 10614"/>
              <a:gd name="connsiteY0" fmla="*/ 0 h 10397"/>
              <a:gd name="connsiteX1" fmla="*/ 2740 w 10614"/>
              <a:gd name="connsiteY1" fmla="*/ 10397 h 10397"/>
              <a:gd name="connsiteX2" fmla="*/ 3599 w 10614"/>
              <a:gd name="connsiteY2" fmla="*/ 10338 h 10397"/>
              <a:gd name="connsiteX3" fmla="*/ 10614 w 10614"/>
              <a:gd name="connsiteY3" fmla="*/ 112 h 10397"/>
              <a:gd name="connsiteX4" fmla="*/ 0 w 10614"/>
              <a:gd name="connsiteY4" fmla="*/ 0 h 10397"/>
              <a:gd name="connsiteX0" fmla="*/ 0 w 10614"/>
              <a:gd name="connsiteY0" fmla="*/ 0 h 10397"/>
              <a:gd name="connsiteX1" fmla="*/ 2740 w 10614"/>
              <a:gd name="connsiteY1" fmla="*/ 10397 h 10397"/>
              <a:gd name="connsiteX2" fmla="*/ 3599 w 10614"/>
              <a:gd name="connsiteY2" fmla="*/ 10338 h 10397"/>
              <a:gd name="connsiteX3" fmla="*/ 10614 w 10614"/>
              <a:gd name="connsiteY3" fmla="*/ 112 h 10397"/>
              <a:gd name="connsiteX4" fmla="*/ 0 w 10614"/>
              <a:gd name="connsiteY4" fmla="*/ 0 h 10397"/>
              <a:gd name="connsiteX0" fmla="*/ 0 w 10675"/>
              <a:gd name="connsiteY0" fmla="*/ 0 h 10310"/>
              <a:gd name="connsiteX1" fmla="*/ 2801 w 10675"/>
              <a:gd name="connsiteY1" fmla="*/ 10310 h 10310"/>
              <a:gd name="connsiteX2" fmla="*/ 3660 w 10675"/>
              <a:gd name="connsiteY2" fmla="*/ 10251 h 10310"/>
              <a:gd name="connsiteX3" fmla="*/ 10675 w 10675"/>
              <a:gd name="connsiteY3" fmla="*/ 25 h 10310"/>
              <a:gd name="connsiteX4" fmla="*/ 0 w 10675"/>
              <a:gd name="connsiteY4" fmla="*/ 0 h 1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75" h="10310">
                <a:moveTo>
                  <a:pt x="0" y="0"/>
                </a:moveTo>
                <a:cubicBezTo>
                  <a:pt x="3109" y="3835"/>
                  <a:pt x="2511" y="6378"/>
                  <a:pt x="2801" y="10310"/>
                </a:cubicBezTo>
                <a:cubicBezTo>
                  <a:pt x="3337" y="10277"/>
                  <a:pt x="2862" y="10312"/>
                  <a:pt x="3660" y="10251"/>
                </a:cubicBezTo>
                <a:cubicBezTo>
                  <a:pt x="5139" y="5189"/>
                  <a:pt x="6996" y="3438"/>
                  <a:pt x="10675" y="25"/>
                </a:cubicBez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75000">
                <a:srgbClr val="7BE5CA"/>
              </a:gs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</p:spPr>
        <p:txBody>
          <a:bodyPr/>
          <a:lstStyle/>
          <a:p>
            <a:pPr>
              <a:defRPr/>
            </a:pPr>
            <a:endParaRPr lang="en-US" sz="1800" dirty="0">
              <a:solidFill>
                <a:srgbClr val="000000"/>
              </a:solidFill>
              <a:latin typeface="Arial" charset="0"/>
              <a:ea typeface="+mn-ea"/>
            </a:endParaRPr>
          </a:p>
        </p:txBody>
      </p:sp>
      <p:grpSp>
        <p:nvGrpSpPr>
          <p:cNvPr id="63496" name="Group 4"/>
          <p:cNvGrpSpPr>
            <a:grpSpLocks/>
          </p:cNvGrpSpPr>
          <p:nvPr/>
        </p:nvGrpSpPr>
        <p:grpSpPr bwMode="auto">
          <a:xfrm>
            <a:off x="1439466" y="3152776"/>
            <a:ext cx="2510896" cy="2333625"/>
            <a:chOff x="272609" y="3015788"/>
            <a:chExt cx="2317750" cy="2333625"/>
          </a:xfrm>
        </p:grpSpPr>
        <p:sp>
          <p:nvSpPr>
            <p:cNvPr id="63710" name="Rectangle 4"/>
            <p:cNvSpPr>
              <a:spLocks noChangeArrowheads="1"/>
            </p:cNvSpPr>
            <p:nvPr/>
          </p:nvSpPr>
          <p:spPr bwMode="auto">
            <a:xfrm>
              <a:off x="272609" y="3015788"/>
              <a:ext cx="2317750" cy="233362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63711" name="Oval 5"/>
            <p:cNvSpPr>
              <a:spLocks noChangeArrowheads="1"/>
            </p:cNvSpPr>
            <p:nvPr/>
          </p:nvSpPr>
          <p:spPr bwMode="auto">
            <a:xfrm>
              <a:off x="398021" y="3068176"/>
              <a:ext cx="2095500" cy="60483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63712" name="Text Box 108"/>
            <p:cNvSpPr txBox="1">
              <a:spLocks noChangeArrowheads="1"/>
            </p:cNvSpPr>
            <p:nvPr/>
          </p:nvSpPr>
          <p:spPr bwMode="auto">
            <a:xfrm>
              <a:off x="526609" y="3225338"/>
              <a:ext cx="186372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rgbClr val="000000"/>
                  </a:solidFill>
                </a:rPr>
                <a:t>routing algorithm</a:t>
              </a:r>
            </a:p>
          </p:txBody>
        </p:sp>
        <p:sp>
          <p:nvSpPr>
            <p:cNvPr id="63713" name="Rectangle 109"/>
            <p:cNvSpPr>
              <a:spLocks noChangeArrowheads="1"/>
            </p:cNvSpPr>
            <p:nvPr/>
          </p:nvSpPr>
          <p:spPr bwMode="auto">
            <a:xfrm>
              <a:off x="451996" y="3973051"/>
              <a:ext cx="2005013" cy="12795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63714" name="Text Box 110"/>
            <p:cNvSpPr txBox="1">
              <a:spLocks noChangeArrowheads="1"/>
            </p:cNvSpPr>
            <p:nvPr/>
          </p:nvSpPr>
          <p:spPr bwMode="auto">
            <a:xfrm>
              <a:off x="532959" y="3925426"/>
              <a:ext cx="1731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en-US" sz="1400">
                  <a:solidFill>
                    <a:srgbClr val="000000"/>
                  </a:solidFill>
                </a:rPr>
                <a:t>local forwarding table</a:t>
              </a:r>
            </a:p>
          </p:txBody>
        </p:sp>
        <p:sp>
          <p:nvSpPr>
            <p:cNvPr id="63715" name="Text Box 111"/>
            <p:cNvSpPr txBox="1">
              <a:spLocks noChangeArrowheads="1"/>
            </p:cNvSpPr>
            <p:nvPr/>
          </p:nvSpPr>
          <p:spPr bwMode="auto">
            <a:xfrm>
              <a:off x="415484" y="4173076"/>
              <a:ext cx="12128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rgbClr val="000000"/>
                  </a:solidFill>
                </a:rPr>
                <a:t>header value</a:t>
              </a:r>
            </a:p>
          </p:txBody>
        </p:sp>
        <p:sp>
          <p:nvSpPr>
            <p:cNvPr id="63716" name="Text Box 112"/>
            <p:cNvSpPr txBox="1">
              <a:spLocks noChangeArrowheads="1"/>
            </p:cNvSpPr>
            <p:nvPr/>
          </p:nvSpPr>
          <p:spPr bwMode="auto">
            <a:xfrm>
              <a:off x="1482284" y="4174663"/>
              <a:ext cx="10414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rgbClr val="000000"/>
                  </a:solidFill>
                </a:rPr>
                <a:t>output link</a:t>
              </a:r>
            </a:p>
          </p:txBody>
        </p:sp>
        <p:sp>
          <p:nvSpPr>
            <p:cNvPr id="63717" name="Line 113"/>
            <p:cNvSpPr>
              <a:spLocks noChangeShapeType="1"/>
            </p:cNvSpPr>
            <p:nvPr/>
          </p:nvSpPr>
          <p:spPr bwMode="auto">
            <a:xfrm>
              <a:off x="1580709" y="4185776"/>
              <a:ext cx="7937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718" name="Text Box 114"/>
            <p:cNvSpPr txBox="1">
              <a:spLocks noChangeArrowheads="1"/>
            </p:cNvSpPr>
            <p:nvPr/>
          </p:nvSpPr>
          <p:spPr bwMode="auto">
            <a:xfrm>
              <a:off x="1107665" y="4457238"/>
              <a:ext cx="48415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 eaLnBrk="1" hangingPunct="1"/>
              <a:r>
                <a:rPr lang="en-US" altLang="en-US" sz="1200">
                  <a:solidFill>
                    <a:srgbClr val="000000"/>
                  </a:solidFill>
                </a:rPr>
                <a:t>0100</a:t>
              </a:r>
            </a:p>
            <a:p>
              <a:pPr algn="r" eaLnBrk="1" hangingPunct="1"/>
              <a:r>
                <a:rPr lang="en-US" altLang="en-US" sz="1200">
                  <a:solidFill>
                    <a:srgbClr val="000000"/>
                  </a:solidFill>
                </a:rPr>
                <a:t>0101</a:t>
              </a:r>
            </a:p>
            <a:p>
              <a:pPr algn="r" eaLnBrk="1" hangingPunct="1"/>
              <a:r>
                <a:rPr lang="en-US" altLang="en-US" sz="1200">
                  <a:solidFill>
                    <a:srgbClr val="000000"/>
                  </a:solidFill>
                </a:rPr>
                <a:t>0111</a:t>
              </a:r>
            </a:p>
            <a:p>
              <a:pPr algn="r" eaLnBrk="1" hangingPunct="1"/>
              <a:r>
                <a:rPr lang="en-US" altLang="en-US" sz="1200">
                  <a:solidFill>
                    <a:srgbClr val="000000"/>
                  </a:solidFill>
                </a:rPr>
                <a:t>1001</a:t>
              </a:r>
            </a:p>
          </p:txBody>
        </p:sp>
        <p:sp>
          <p:nvSpPr>
            <p:cNvPr id="63719" name="Text Box 115"/>
            <p:cNvSpPr txBox="1">
              <a:spLocks noChangeArrowheads="1"/>
            </p:cNvSpPr>
            <p:nvPr/>
          </p:nvSpPr>
          <p:spPr bwMode="auto">
            <a:xfrm>
              <a:off x="1606284" y="4457238"/>
              <a:ext cx="248885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en-US" sz="1200">
                  <a:solidFill>
                    <a:srgbClr val="000000"/>
                  </a:solidFill>
                </a:rPr>
                <a:t>3</a:t>
              </a:r>
            </a:p>
            <a:p>
              <a:pPr algn="ctr" eaLnBrk="1" hangingPunct="1"/>
              <a:r>
                <a:rPr lang="en-US" altLang="en-US" sz="1200">
                  <a:solidFill>
                    <a:srgbClr val="000000"/>
                  </a:solidFill>
                </a:rPr>
                <a:t>2</a:t>
              </a:r>
            </a:p>
            <a:p>
              <a:pPr algn="ctr" eaLnBrk="1" hangingPunct="1"/>
              <a:r>
                <a:rPr lang="en-US" altLang="en-US" sz="1200">
                  <a:solidFill>
                    <a:srgbClr val="000000"/>
                  </a:solidFill>
                </a:rPr>
                <a:t>2</a:t>
              </a:r>
            </a:p>
            <a:p>
              <a:pPr algn="ctr" eaLnBrk="1" hangingPunct="1"/>
              <a:r>
                <a:rPr lang="en-US" altLang="en-US" sz="12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63720" name="Line 116"/>
            <p:cNvSpPr>
              <a:spLocks noChangeShapeType="1"/>
            </p:cNvSpPr>
            <p:nvPr/>
          </p:nvSpPr>
          <p:spPr bwMode="auto">
            <a:xfrm>
              <a:off x="451996" y="4442951"/>
              <a:ext cx="200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721" name="Line 117"/>
            <p:cNvSpPr>
              <a:spLocks noChangeShapeType="1"/>
            </p:cNvSpPr>
            <p:nvPr/>
          </p:nvSpPr>
          <p:spPr bwMode="auto">
            <a:xfrm>
              <a:off x="444059" y="4195301"/>
              <a:ext cx="200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722" name="AutoShape 118"/>
            <p:cNvSpPr>
              <a:spLocks noChangeArrowheads="1"/>
            </p:cNvSpPr>
            <p:nvPr/>
          </p:nvSpPr>
          <p:spPr bwMode="auto">
            <a:xfrm rot="5400000">
              <a:off x="1350521" y="3680951"/>
              <a:ext cx="241300" cy="273050"/>
            </a:xfrm>
            <a:prstGeom prst="rightArrow">
              <a:avLst>
                <a:gd name="adj1" fmla="val 51167"/>
                <a:gd name="adj2" fmla="val 39736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63497" name="Group 3"/>
          <p:cNvGrpSpPr>
            <a:grpSpLocks/>
          </p:cNvGrpSpPr>
          <p:nvPr/>
        </p:nvGrpSpPr>
        <p:grpSpPr bwMode="auto">
          <a:xfrm>
            <a:off x="2978679" y="3632201"/>
            <a:ext cx="5628879" cy="2989375"/>
            <a:chOff x="1638346" y="3641726"/>
            <a:chExt cx="5194254" cy="2989843"/>
          </a:xfrm>
        </p:grpSpPr>
        <p:sp>
          <p:nvSpPr>
            <p:cNvPr id="63560" name="Freeform 2"/>
            <p:cNvSpPr>
              <a:spLocks/>
            </p:cNvSpPr>
            <p:nvPr/>
          </p:nvSpPr>
          <p:spPr bwMode="auto">
            <a:xfrm>
              <a:off x="3894138" y="4260851"/>
              <a:ext cx="2847975" cy="1481138"/>
            </a:xfrm>
            <a:custGeom>
              <a:avLst/>
              <a:gdLst>
                <a:gd name="T0" fmla="*/ 2147483647 w 1794"/>
                <a:gd name="T1" fmla="*/ 2147483647 h 933"/>
                <a:gd name="T2" fmla="*/ 2147483647 w 1794"/>
                <a:gd name="T3" fmla="*/ 2147483647 h 933"/>
                <a:gd name="T4" fmla="*/ 2147483647 w 1794"/>
                <a:gd name="T5" fmla="*/ 2147483647 h 933"/>
                <a:gd name="T6" fmla="*/ 2147483647 w 1794"/>
                <a:gd name="T7" fmla="*/ 2147483647 h 933"/>
                <a:gd name="T8" fmla="*/ 2147483647 w 1794"/>
                <a:gd name="T9" fmla="*/ 2147483647 h 933"/>
                <a:gd name="T10" fmla="*/ 2147483647 w 1794"/>
                <a:gd name="T11" fmla="*/ 2147483647 h 933"/>
                <a:gd name="T12" fmla="*/ 2147483647 w 1794"/>
                <a:gd name="T13" fmla="*/ 2147483647 h 933"/>
                <a:gd name="T14" fmla="*/ 2147483647 w 1794"/>
                <a:gd name="T15" fmla="*/ 2147483647 h 933"/>
                <a:gd name="T16" fmla="*/ 2147483647 w 1794"/>
                <a:gd name="T17" fmla="*/ 2147483647 h 933"/>
                <a:gd name="T18" fmla="*/ 2147483647 w 1794"/>
                <a:gd name="T19" fmla="*/ 2147483647 h 933"/>
                <a:gd name="T20" fmla="*/ 2147483647 w 1794"/>
                <a:gd name="T21" fmla="*/ 2147483647 h 9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94"/>
                <a:gd name="T34" fmla="*/ 0 h 933"/>
                <a:gd name="T35" fmla="*/ 1794 w 1794"/>
                <a:gd name="T36" fmla="*/ 933 h 9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94" h="933">
                  <a:moveTo>
                    <a:pt x="6" y="483"/>
                  </a:moveTo>
                  <a:cubicBezTo>
                    <a:pt x="0" y="365"/>
                    <a:pt x="16" y="189"/>
                    <a:pt x="108" y="125"/>
                  </a:cubicBezTo>
                  <a:cubicBezTo>
                    <a:pt x="200" y="61"/>
                    <a:pt x="389" y="116"/>
                    <a:pt x="559" y="100"/>
                  </a:cubicBezTo>
                  <a:cubicBezTo>
                    <a:pt x="729" y="84"/>
                    <a:pt x="935" y="0"/>
                    <a:pt x="1128" y="29"/>
                  </a:cubicBezTo>
                  <a:cubicBezTo>
                    <a:pt x="1321" y="58"/>
                    <a:pt x="1638" y="142"/>
                    <a:pt x="1716" y="275"/>
                  </a:cubicBezTo>
                  <a:cubicBezTo>
                    <a:pt x="1794" y="408"/>
                    <a:pt x="1652" y="721"/>
                    <a:pt x="1596" y="827"/>
                  </a:cubicBezTo>
                  <a:cubicBezTo>
                    <a:pt x="1540" y="933"/>
                    <a:pt x="1506" y="894"/>
                    <a:pt x="1380" y="911"/>
                  </a:cubicBezTo>
                  <a:cubicBezTo>
                    <a:pt x="1254" y="928"/>
                    <a:pt x="1001" y="929"/>
                    <a:pt x="840" y="929"/>
                  </a:cubicBezTo>
                  <a:cubicBezTo>
                    <a:pt x="679" y="929"/>
                    <a:pt x="530" y="927"/>
                    <a:pt x="414" y="911"/>
                  </a:cubicBezTo>
                  <a:cubicBezTo>
                    <a:pt x="298" y="895"/>
                    <a:pt x="211" y="903"/>
                    <a:pt x="143" y="832"/>
                  </a:cubicBezTo>
                  <a:cubicBezTo>
                    <a:pt x="75" y="761"/>
                    <a:pt x="4" y="624"/>
                    <a:pt x="6" y="483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61" name="Freeform 6"/>
            <p:cNvSpPr>
              <a:spLocks/>
            </p:cNvSpPr>
            <p:nvPr/>
          </p:nvSpPr>
          <p:spPr bwMode="auto">
            <a:xfrm>
              <a:off x="4532313" y="4564063"/>
              <a:ext cx="542925" cy="295275"/>
            </a:xfrm>
            <a:custGeom>
              <a:avLst/>
              <a:gdLst>
                <a:gd name="T0" fmla="*/ 0 w 342"/>
                <a:gd name="T1" fmla="*/ 2147483647 h 186"/>
                <a:gd name="T2" fmla="*/ 214748364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3562" name="Group 7"/>
            <p:cNvGrpSpPr>
              <a:grpSpLocks/>
            </p:cNvGrpSpPr>
            <p:nvPr/>
          </p:nvGrpSpPr>
          <p:grpSpPr bwMode="auto">
            <a:xfrm>
              <a:off x="4038600" y="4738688"/>
              <a:ext cx="501650" cy="233363"/>
              <a:chOff x="3600" y="219"/>
              <a:chExt cx="360" cy="175"/>
            </a:xfrm>
          </p:grpSpPr>
          <p:sp>
            <p:nvSpPr>
              <p:cNvPr id="63697" name="Oval 8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98" name="Line 9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699" name="Line 1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700" name="Rectangle 11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3701" name="Oval 12"/>
              <p:cNvSpPr>
                <a:spLocks noChangeArrowheads="1"/>
              </p:cNvSpPr>
              <p:nvPr/>
            </p:nvSpPr>
            <p:spPr bwMode="auto">
              <a:xfrm>
                <a:off x="3603" y="219"/>
                <a:ext cx="354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3702" name="Group 13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707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708" name="Line 15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709" name="Line 1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3703" name="Group 17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704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705" name="Line 1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706" name="Line 20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63563" name="Group 21"/>
            <p:cNvGrpSpPr>
              <a:grpSpLocks/>
            </p:cNvGrpSpPr>
            <p:nvPr/>
          </p:nvGrpSpPr>
          <p:grpSpPr bwMode="auto">
            <a:xfrm>
              <a:off x="4391025" y="5376863"/>
              <a:ext cx="501650" cy="233363"/>
              <a:chOff x="3600" y="219"/>
              <a:chExt cx="360" cy="175"/>
            </a:xfrm>
          </p:grpSpPr>
          <p:sp>
            <p:nvSpPr>
              <p:cNvPr id="63684" name="Oval 22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85" name="Line 23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686" name="Line 24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687" name="Rectangle 25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3688" name="Oval 26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3689" name="Group 27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694" name="Line 2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95" name="Line 29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96" name="Line 3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3690" name="Group 31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691" name="Line 32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92" name="Line 3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93" name="Line 34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63564" name="Group 35"/>
            <p:cNvGrpSpPr>
              <a:grpSpLocks/>
            </p:cNvGrpSpPr>
            <p:nvPr/>
          </p:nvGrpSpPr>
          <p:grpSpPr bwMode="auto">
            <a:xfrm>
              <a:off x="5065713" y="4433888"/>
              <a:ext cx="501650" cy="233363"/>
              <a:chOff x="3600" y="219"/>
              <a:chExt cx="360" cy="175"/>
            </a:xfrm>
          </p:grpSpPr>
          <p:sp>
            <p:nvSpPr>
              <p:cNvPr id="63671" name="Oval 36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72" name="Line 37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673" name="Line 38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674" name="Rectangle 39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3675" name="Oval 40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3676" name="Group 41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681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82" name="Line 43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83" name="Line 4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3677" name="Group 45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678" name="Line 46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79" name="Line 4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80" name="Line 48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63565" name="Group 49"/>
            <p:cNvGrpSpPr>
              <a:grpSpLocks/>
            </p:cNvGrpSpPr>
            <p:nvPr/>
          </p:nvGrpSpPr>
          <p:grpSpPr bwMode="auto">
            <a:xfrm>
              <a:off x="4987925" y="5099051"/>
              <a:ext cx="500063" cy="233363"/>
              <a:chOff x="3600" y="219"/>
              <a:chExt cx="360" cy="175"/>
            </a:xfrm>
          </p:grpSpPr>
          <p:sp>
            <p:nvSpPr>
              <p:cNvPr id="63658" name="Oval 50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59" name="Line 51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660" name="Line 52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661" name="Rectangle 53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3662" name="Oval 54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6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3663" name="Group 55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668" name="Line 5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69" name="Line 57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70" name="Line 5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3664" name="Group 59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665" name="Line 60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66" name="Line 6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67" name="Line 62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63566" name="Group 63"/>
            <p:cNvGrpSpPr>
              <a:grpSpLocks/>
            </p:cNvGrpSpPr>
            <p:nvPr/>
          </p:nvGrpSpPr>
          <p:grpSpPr bwMode="auto">
            <a:xfrm>
              <a:off x="5622925" y="5395913"/>
              <a:ext cx="501650" cy="233363"/>
              <a:chOff x="3600" y="219"/>
              <a:chExt cx="360" cy="175"/>
            </a:xfrm>
          </p:grpSpPr>
          <p:sp>
            <p:nvSpPr>
              <p:cNvPr id="63645" name="Oval 64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46" name="Line 65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647" name="Line 66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648" name="Rectangle 67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3649" name="Oval 68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3650" name="Group 69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655" name="Line 7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56" name="Line 71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57" name="Line 7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3651" name="Group 73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652" name="Line 74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53" name="Line 7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54" name="Line 76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63567" name="Group 77"/>
            <p:cNvGrpSpPr>
              <a:grpSpLocks/>
            </p:cNvGrpSpPr>
            <p:nvPr/>
          </p:nvGrpSpPr>
          <p:grpSpPr bwMode="auto">
            <a:xfrm>
              <a:off x="6067425" y="4740276"/>
              <a:ext cx="501650" cy="233363"/>
              <a:chOff x="3600" y="219"/>
              <a:chExt cx="360" cy="175"/>
            </a:xfrm>
          </p:grpSpPr>
          <p:sp>
            <p:nvSpPr>
              <p:cNvPr id="63632" name="Oval 78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33" name="Line 79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634" name="Line 8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635" name="Rectangle 81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3636" name="Oval 82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3637" name="Group 83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642" name="Line 8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43" name="Line 85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44" name="Line 8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3638" name="Group 87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639" name="Line 88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40" name="Line 8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41" name="Line 90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63568" name="Freeform 91"/>
            <p:cNvSpPr>
              <a:spLocks/>
            </p:cNvSpPr>
            <p:nvPr/>
          </p:nvSpPr>
          <p:spPr bwMode="auto">
            <a:xfrm>
              <a:off x="5573713" y="4557713"/>
              <a:ext cx="504825" cy="307975"/>
            </a:xfrm>
            <a:custGeom>
              <a:avLst/>
              <a:gdLst>
                <a:gd name="T0" fmla="*/ 0 w 318"/>
                <a:gd name="T1" fmla="*/ 0 h 194"/>
                <a:gd name="T2" fmla="*/ 2147483647 w 318"/>
                <a:gd name="T3" fmla="*/ 2147483647 h 194"/>
                <a:gd name="T4" fmla="*/ 0 60000 65536"/>
                <a:gd name="T5" fmla="*/ 0 60000 65536"/>
                <a:gd name="T6" fmla="*/ 0 w 318"/>
                <a:gd name="T7" fmla="*/ 0 h 194"/>
                <a:gd name="T8" fmla="*/ 318 w 318"/>
                <a:gd name="T9" fmla="*/ 194 h 1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8" h="194">
                  <a:moveTo>
                    <a:pt x="0" y="0"/>
                  </a:moveTo>
                  <a:lnTo>
                    <a:pt x="318" y="19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69" name="Freeform 92"/>
            <p:cNvSpPr>
              <a:spLocks/>
            </p:cNvSpPr>
            <p:nvPr/>
          </p:nvSpPr>
          <p:spPr bwMode="auto">
            <a:xfrm>
              <a:off x="4508500" y="4949826"/>
              <a:ext cx="481013" cy="238125"/>
            </a:xfrm>
            <a:custGeom>
              <a:avLst/>
              <a:gdLst>
                <a:gd name="T0" fmla="*/ 0 w 294"/>
                <a:gd name="T1" fmla="*/ 0 h 174"/>
                <a:gd name="T2" fmla="*/ 2147483647 w 294"/>
                <a:gd name="T3" fmla="*/ 2147483647 h 174"/>
                <a:gd name="T4" fmla="*/ 0 60000 65536"/>
                <a:gd name="T5" fmla="*/ 0 60000 65536"/>
                <a:gd name="T6" fmla="*/ 0 w 294"/>
                <a:gd name="T7" fmla="*/ 0 h 174"/>
                <a:gd name="T8" fmla="*/ 294 w 294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94" h="174">
                  <a:moveTo>
                    <a:pt x="0" y="0"/>
                  </a:moveTo>
                  <a:lnTo>
                    <a:pt x="294" y="17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70" name="Freeform 93"/>
            <p:cNvSpPr>
              <a:spLocks/>
            </p:cNvSpPr>
            <p:nvPr/>
          </p:nvSpPr>
          <p:spPr bwMode="auto">
            <a:xfrm>
              <a:off x="5456238" y="4926013"/>
              <a:ext cx="628650" cy="247650"/>
            </a:xfrm>
            <a:custGeom>
              <a:avLst/>
              <a:gdLst>
                <a:gd name="T0" fmla="*/ 0 w 378"/>
                <a:gd name="T1" fmla="*/ 2147483647 h 174"/>
                <a:gd name="T2" fmla="*/ 2147483647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71" name="Freeform 94"/>
            <p:cNvSpPr>
              <a:spLocks/>
            </p:cNvSpPr>
            <p:nvPr/>
          </p:nvSpPr>
          <p:spPr bwMode="auto">
            <a:xfrm>
              <a:off x="6122988" y="4979988"/>
              <a:ext cx="206375" cy="508000"/>
            </a:xfrm>
            <a:custGeom>
              <a:avLst/>
              <a:gdLst>
                <a:gd name="T0" fmla="*/ 0 w 118"/>
                <a:gd name="T1" fmla="*/ 2147483647 h 500"/>
                <a:gd name="T2" fmla="*/ 2147483647 w 118"/>
                <a:gd name="T3" fmla="*/ 0 h 500"/>
                <a:gd name="T4" fmla="*/ 0 60000 65536"/>
                <a:gd name="T5" fmla="*/ 0 60000 65536"/>
                <a:gd name="T6" fmla="*/ 0 w 118"/>
                <a:gd name="T7" fmla="*/ 0 h 500"/>
                <a:gd name="T8" fmla="*/ 118 w 118"/>
                <a:gd name="T9" fmla="*/ 500 h 5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8" h="500">
                  <a:moveTo>
                    <a:pt x="0" y="500"/>
                  </a:moveTo>
                  <a:lnTo>
                    <a:pt x="11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72" name="Freeform 95"/>
            <p:cNvSpPr>
              <a:spLocks/>
            </p:cNvSpPr>
            <p:nvPr/>
          </p:nvSpPr>
          <p:spPr bwMode="auto">
            <a:xfrm>
              <a:off x="4887913" y="5513388"/>
              <a:ext cx="736600" cy="74613"/>
            </a:xfrm>
            <a:custGeom>
              <a:avLst/>
              <a:gdLst>
                <a:gd name="T0" fmla="*/ 2147483647 w 370"/>
                <a:gd name="T1" fmla="*/ 2147483647 h 32"/>
                <a:gd name="T2" fmla="*/ 0 w 370"/>
                <a:gd name="T3" fmla="*/ 0 h 32"/>
                <a:gd name="T4" fmla="*/ 0 60000 65536"/>
                <a:gd name="T5" fmla="*/ 0 60000 65536"/>
                <a:gd name="T6" fmla="*/ 0 w 370"/>
                <a:gd name="T7" fmla="*/ 0 h 32"/>
                <a:gd name="T8" fmla="*/ 370 w 370"/>
                <a:gd name="T9" fmla="*/ 32 h 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0" h="32">
                  <a:moveTo>
                    <a:pt x="370" y="32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73" name="Freeform 96"/>
            <p:cNvSpPr>
              <a:spLocks/>
            </p:cNvSpPr>
            <p:nvPr/>
          </p:nvSpPr>
          <p:spPr bwMode="auto">
            <a:xfrm>
              <a:off x="4351338" y="4973638"/>
              <a:ext cx="193675" cy="425450"/>
            </a:xfrm>
            <a:custGeom>
              <a:avLst/>
              <a:gdLst>
                <a:gd name="T0" fmla="*/ 2147483647 w 176"/>
                <a:gd name="T1" fmla="*/ 2147483647 h 412"/>
                <a:gd name="T2" fmla="*/ 2147483647 w 176"/>
                <a:gd name="T3" fmla="*/ 2147483647 h 412"/>
                <a:gd name="T4" fmla="*/ 0 w 176"/>
                <a:gd name="T5" fmla="*/ 0 h 412"/>
                <a:gd name="T6" fmla="*/ 0 60000 65536"/>
                <a:gd name="T7" fmla="*/ 0 60000 65536"/>
                <a:gd name="T8" fmla="*/ 0 60000 65536"/>
                <a:gd name="T9" fmla="*/ 0 w 176"/>
                <a:gd name="T10" fmla="*/ 0 h 412"/>
                <a:gd name="T11" fmla="*/ 176 w 176"/>
                <a:gd name="T12" fmla="*/ 412 h 4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" h="412">
                  <a:moveTo>
                    <a:pt x="162" y="408"/>
                  </a:moveTo>
                  <a:lnTo>
                    <a:pt x="176" y="412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74" name="Text Box 100"/>
            <p:cNvSpPr txBox="1">
              <a:spLocks noChangeArrowheads="1"/>
            </p:cNvSpPr>
            <p:nvPr/>
          </p:nvSpPr>
          <p:spPr bwMode="auto">
            <a:xfrm>
              <a:off x="4440876" y="4483071"/>
              <a:ext cx="288745" cy="369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en-US" sz="18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63575" name="Text Box 101"/>
            <p:cNvSpPr txBox="1">
              <a:spLocks noChangeArrowheads="1"/>
            </p:cNvSpPr>
            <p:nvPr/>
          </p:nvSpPr>
          <p:spPr bwMode="auto">
            <a:xfrm>
              <a:off x="4378980" y="4897394"/>
              <a:ext cx="275433" cy="3386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en-US" sz="16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63576" name="Text Box 102"/>
            <p:cNvSpPr txBox="1">
              <a:spLocks noChangeArrowheads="1"/>
            </p:cNvSpPr>
            <p:nvPr/>
          </p:nvSpPr>
          <p:spPr bwMode="auto">
            <a:xfrm>
              <a:off x="4128222" y="4970416"/>
              <a:ext cx="275433" cy="3386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en-US" sz="1600">
                  <a:solidFill>
                    <a:srgbClr val="000000"/>
                  </a:solidFill>
                </a:rPr>
                <a:t>3</a:t>
              </a:r>
            </a:p>
          </p:txBody>
        </p:sp>
        <p:grpSp>
          <p:nvGrpSpPr>
            <p:cNvPr id="63577" name="Group 1"/>
            <p:cNvGrpSpPr>
              <a:grpSpLocks/>
            </p:cNvGrpSpPr>
            <p:nvPr/>
          </p:nvGrpSpPr>
          <p:grpSpPr bwMode="auto">
            <a:xfrm rot="-2012368">
              <a:off x="2644164" y="5393557"/>
              <a:ext cx="1446652" cy="277042"/>
              <a:chOff x="2437928" y="4583020"/>
              <a:chExt cx="1446652" cy="277042"/>
            </a:xfrm>
          </p:grpSpPr>
          <p:sp>
            <p:nvSpPr>
              <p:cNvPr id="63627" name="Rectangle 97"/>
              <p:cNvSpPr>
                <a:spLocks noChangeArrowheads="1"/>
              </p:cNvSpPr>
              <p:nvPr/>
            </p:nvSpPr>
            <p:spPr bwMode="auto">
              <a:xfrm>
                <a:off x="2461850" y="4583083"/>
                <a:ext cx="1155391" cy="23811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28" name="Rectangle 98"/>
              <p:cNvSpPr>
                <a:spLocks noChangeArrowheads="1"/>
              </p:cNvSpPr>
              <p:nvPr/>
            </p:nvSpPr>
            <p:spPr bwMode="auto">
              <a:xfrm>
                <a:off x="2437928" y="4606491"/>
                <a:ext cx="1147455" cy="23811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29" name="Line 99"/>
              <p:cNvSpPr>
                <a:spLocks noChangeShapeType="1"/>
              </p:cNvSpPr>
              <p:nvPr/>
            </p:nvSpPr>
            <p:spPr bwMode="auto">
              <a:xfrm>
                <a:off x="3462418" y="4739659"/>
                <a:ext cx="422162" cy="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630" name="Rectangle 104"/>
              <p:cNvSpPr>
                <a:spLocks noChangeArrowheads="1"/>
              </p:cNvSpPr>
              <p:nvPr/>
            </p:nvSpPr>
            <p:spPr bwMode="auto">
              <a:xfrm>
                <a:off x="3067594" y="4610052"/>
                <a:ext cx="426923" cy="23970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31" name="Text Box 105"/>
              <p:cNvSpPr txBox="1">
                <a:spLocks noChangeArrowheads="1"/>
              </p:cNvSpPr>
              <p:nvPr/>
            </p:nvSpPr>
            <p:spPr bwMode="auto">
              <a:xfrm rot="289934">
                <a:off x="3048464" y="4583020"/>
                <a:ext cx="462940" cy="2770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en-US" altLang="en-US" sz="1200">
                    <a:solidFill>
                      <a:srgbClr val="000000"/>
                    </a:solidFill>
                  </a:rPr>
                  <a:t>0111</a:t>
                </a:r>
              </a:p>
            </p:txBody>
          </p:sp>
        </p:grpSp>
        <p:sp>
          <p:nvSpPr>
            <p:cNvPr id="63578" name="Text Box 106"/>
            <p:cNvSpPr txBox="1">
              <a:spLocks noChangeArrowheads="1"/>
            </p:cNvSpPr>
            <p:nvPr/>
          </p:nvSpPr>
          <p:spPr bwMode="auto">
            <a:xfrm>
              <a:off x="1638346" y="6046702"/>
              <a:ext cx="2683618" cy="584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en-US" sz="1600" dirty="0">
                  <a:solidFill>
                    <a:srgbClr val="0054FD"/>
                  </a:solidFill>
                </a:rPr>
                <a:t>destination address </a:t>
              </a:r>
              <a:r>
                <a:rPr lang="en-US" altLang="en-US" sz="1600" dirty="0">
                  <a:solidFill>
                    <a:srgbClr val="000000"/>
                  </a:solidFill>
                </a:rPr>
                <a:t>in arriving</a:t>
              </a:r>
            </a:p>
            <a:p>
              <a:pPr eaLnBrk="1" hangingPunct="1"/>
              <a:r>
                <a:rPr lang="en-US" altLang="en-US" sz="1600" dirty="0">
                  <a:solidFill>
                    <a:srgbClr val="000000"/>
                  </a:solidFill>
                </a:rPr>
                <a:t>packet</a:t>
              </a:r>
              <a:r>
                <a:rPr lang="ja-JP" altLang="en-US" sz="1600">
                  <a:solidFill>
                    <a:srgbClr val="000000"/>
                  </a:solidFill>
                </a:rPr>
                <a:t>’</a:t>
              </a:r>
              <a:r>
                <a:rPr lang="en-US" altLang="ja-JP" sz="1600" dirty="0">
                  <a:solidFill>
                    <a:srgbClr val="000000"/>
                  </a:solidFill>
                </a:rPr>
                <a:t>s header</a:t>
              </a:r>
              <a:endParaRPr lang="en-US" alt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63579" name="Line 107"/>
            <p:cNvSpPr>
              <a:spLocks noChangeShapeType="1"/>
            </p:cNvSpPr>
            <p:nvPr/>
          </p:nvSpPr>
          <p:spPr bwMode="auto">
            <a:xfrm flipH="1">
              <a:off x="2626848" y="4873581"/>
              <a:ext cx="1407736" cy="9143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80" name="Line 119"/>
            <p:cNvSpPr>
              <a:spLocks noChangeShapeType="1"/>
            </p:cNvSpPr>
            <p:nvPr/>
          </p:nvSpPr>
          <p:spPr bwMode="auto">
            <a:xfrm flipH="1" flipV="1">
              <a:off x="3588616" y="5648254"/>
              <a:ext cx="22219" cy="4508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81" name="Freeform 121"/>
            <p:cNvSpPr>
              <a:spLocks/>
            </p:cNvSpPr>
            <p:nvPr/>
          </p:nvSpPr>
          <p:spPr bwMode="auto">
            <a:xfrm flipH="1">
              <a:off x="6254750" y="4370388"/>
              <a:ext cx="577850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82" name="Freeform 122"/>
            <p:cNvSpPr>
              <a:spLocks/>
            </p:cNvSpPr>
            <p:nvPr/>
          </p:nvSpPr>
          <p:spPr bwMode="auto">
            <a:xfrm flipH="1">
              <a:off x="5243513" y="4086226"/>
              <a:ext cx="577850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83" name="Freeform 123"/>
            <p:cNvSpPr>
              <a:spLocks/>
            </p:cNvSpPr>
            <p:nvPr/>
          </p:nvSpPr>
          <p:spPr bwMode="auto">
            <a:xfrm flipH="1" flipV="1">
              <a:off x="5911850" y="5632451"/>
              <a:ext cx="542925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84" name="Freeform 124"/>
            <p:cNvSpPr>
              <a:spLocks/>
            </p:cNvSpPr>
            <p:nvPr/>
          </p:nvSpPr>
          <p:spPr bwMode="auto">
            <a:xfrm flipH="1" flipV="1">
              <a:off x="4562475" y="5616576"/>
              <a:ext cx="542925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85" name="Freeform 125"/>
            <p:cNvSpPr>
              <a:spLocks/>
            </p:cNvSpPr>
            <p:nvPr/>
          </p:nvSpPr>
          <p:spPr bwMode="auto">
            <a:xfrm flipH="1" flipV="1">
              <a:off x="5202238" y="5324476"/>
              <a:ext cx="542925" cy="452438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3586" name="Group 126"/>
            <p:cNvGrpSpPr>
              <a:grpSpLocks/>
            </p:cNvGrpSpPr>
            <p:nvPr/>
          </p:nvGrpSpPr>
          <p:grpSpPr bwMode="auto">
            <a:xfrm>
              <a:off x="5251450" y="3641726"/>
              <a:ext cx="550863" cy="452438"/>
              <a:chOff x="2886" y="1668"/>
              <a:chExt cx="347" cy="285"/>
            </a:xfrm>
          </p:grpSpPr>
          <p:sp>
            <p:nvSpPr>
              <p:cNvPr id="63620" name="Rectangle 127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21" name="Oval 128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22" name="Rectangle 129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23" name="Line 130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624" name="Line 131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625" name="Line 132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626" name="AutoShape 133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3587" name="Group 134"/>
            <p:cNvGrpSpPr>
              <a:grpSpLocks/>
            </p:cNvGrpSpPr>
            <p:nvPr/>
          </p:nvGrpSpPr>
          <p:grpSpPr bwMode="auto">
            <a:xfrm>
              <a:off x="6264275" y="3914776"/>
              <a:ext cx="550863" cy="452438"/>
              <a:chOff x="2886" y="1668"/>
              <a:chExt cx="347" cy="285"/>
            </a:xfrm>
          </p:grpSpPr>
          <p:sp>
            <p:nvSpPr>
              <p:cNvPr id="63613" name="Rectangle 135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14" name="Oval 136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15" name="Rectangle 137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16" name="Line 138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617" name="Line 139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618" name="Line 140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619" name="AutoShape 141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3588" name="Group 142"/>
            <p:cNvGrpSpPr>
              <a:grpSpLocks/>
            </p:cNvGrpSpPr>
            <p:nvPr/>
          </p:nvGrpSpPr>
          <p:grpSpPr bwMode="auto">
            <a:xfrm>
              <a:off x="5894388" y="5991226"/>
              <a:ext cx="550863" cy="452438"/>
              <a:chOff x="2886" y="1668"/>
              <a:chExt cx="347" cy="285"/>
            </a:xfrm>
          </p:grpSpPr>
          <p:sp>
            <p:nvSpPr>
              <p:cNvPr id="63606" name="Rectangle 143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07" name="Oval 144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08" name="Rectangle 145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09" name="Line 146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610" name="Line 147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611" name="Line 148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612" name="AutoShape 149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3589" name="Group 150"/>
            <p:cNvGrpSpPr>
              <a:grpSpLocks/>
            </p:cNvGrpSpPr>
            <p:nvPr/>
          </p:nvGrpSpPr>
          <p:grpSpPr bwMode="auto">
            <a:xfrm>
              <a:off x="5199063" y="5772151"/>
              <a:ext cx="550863" cy="452438"/>
              <a:chOff x="2886" y="1668"/>
              <a:chExt cx="347" cy="285"/>
            </a:xfrm>
          </p:grpSpPr>
          <p:sp>
            <p:nvSpPr>
              <p:cNvPr id="63599" name="Rectangle 151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00" name="Oval 152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01" name="Rectangle 153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02" name="Line 154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603" name="Line 155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604" name="Line 156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605" name="AutoShape 157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3590" name="Group 158"/>
            <p:cNvGrpSpPr>
              <a:grpSpLocks/>
            </p:cNvGrpSpPr>
            <p:nvPr/>
          </p:nvGrpSpPr>
          <p:grpSpPr bwMode="auto">
            <a:xfrm>
              <a:off x="4543425" y="5964238"/>
              <a:ext cx="550863" cy="452438"/>
              <a:chOff x="2886" y="1668"/>
              <a:chExt cx="347" cy="285"/>
            </a:xfrm>
          </p:grpSpPr>
          <p:sp>
            <p:nvSpPr>
              <p:cNvPr id="63592" name="Rectangle 159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593" name="Oval 160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594" name="Rectangle 161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595" name="Line 162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596" name="Line 163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597" name="Line 164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598" name="AutoShape 165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3591" name="Freeform 120"/>
            <p:cNvSpPr>
              <a:spLocks/>
            </p:cNvSpPr>
            <p:nvPr/>
          </p:nvSpPr>
          <p:spPr bwMode="auto">
            <a:xfrm>
              <a:off x="3757473" y="4834039"/>
              <a:ext cx="1041539" cy="336504"/>
            </a:xfrm>
            <a:custGeom>
              <a:avLst/>
              <a:gdLst>
                <a:gd name="T0" fmla="*/ 0 w 10844"/>
                <a:gd name="T1" fmla="*/ 2147483647 h 14797"/>
                <a:gd name="T2" fmla="*/ 2147483647 w 10844"/>
                <a:gd name="T3" fmla="*/ 2147483647 h 14797"/>
                <a:gd name="T4" fmla="*/ 2147483647 w 10844"/>
                <a:gd name="T5" fmla="*/ 2147483647 h 14797"/>
                <a:gd name="T6" fmla="*/ 0 60000 65536"/>
                <a:gd name="T7" fmla="*/ 0 60000 65536"/>
                <a:gd name="T8" fmla="*/ 0 60000 65536"/>
                <a:gd name="T9" fmla="*/ 0 w 10844"/>
                <a:gd name="T10" fmla="*/ 0 h 14797"/>
                <a:gd name="T11" fmla="*/ 10844 w 10844"/>
                <a:gd name="T12" fmla="*/ 14797 h 147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844" h="14797">
                  <a:moveTo>
                    <a:pt x="0" y="14797"/>
                  </a:moveTo>
                  <a:cubicBezTo>
                    <a:pt x="2168" y="9517"/>
                    <a:pt x="5654" y="-1331"/>
                    <a:pt x="7042" y="135"/>
                  </a:cubicBezTo>
                  <a:cubicBezTo>
                    <a:pt x="8563" y="1950"/>
                    <a:pt x="9984" y="6698"/>
                    <a:pt x="10844" y="9978"/>
                  </a:cubicBezTo>
                </a:path>
              </a:pathLst>
            </a:custGeom>
            <a:noFill/>
            <a:ln w="57150" cmpd="sng">
              <a:solidFill>
                <a:srgbClr val="FF33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63498" name="Straight Connector 421888"/>
          <p:cNvCxnSpPr>
            <a:cxnSpLocks noChangeShapeType="1"/>
          </p:cNvCxnSpPr>
          <p:nvPr/>
        </p:nvCxnSpPr>
        <p:spPr bwMode="auto">
          <a:xfrm>
            <a:off x="2380191" y="2743201"/>
            <a:ext cx="227013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499" name="Straight Connector 421894"/>
          <p:cNvCxnSpPr>
            <a:cxnSpLocks noChangeShapeType="1"/>
          </p:cNvCxnSpPr>
          <p:nvPr/>
        </p:nvCxnSpPr>
        <p:spPr bwMode="auto">
          <a:xfrm flipH="1">
            <a:off x="3848894" y="2822576"/>
            <a:ext cx="2593446" cy="1325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3500" name="Group 347"/>
          <p:cNvGrpSpPr>
            <a:grpSpLocks/>
          </p:cNvGrpSpPr>
          <p:nvPr/>
        </p:nvGrpSpPr>
        <p:grpSpPr bwMode="auto">
          <a:xfrm>
            <a:off x="6607440" y="5089525"/>
            <a:ext cx="567531" cy="261938"/>
            <a:chOff x="1871277" y="1576300"/>
            <a:chExt cx="1128371" cy="437861"/>
          </a:xfrm>
        </p:grpSpPr>
        <p:sp>
          <p:nvSpPr>
            <p:cNvPr id="177" name="Oval 17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8" name="Rectangle 177"/>
            <p:cNvSpPr/>
            <p:nvPr/>
          </p:nvSpPr>
          <p:spPr bwMode="auto">
            <a:xfrm>
              <a:off x="1871277" y="1740829"/>
              <a:ext cx="1128371" cy="11411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79" name="Oval 1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0" name="Freeform 179"/>
            <p:cNvSpPr/>
            <p:nvPr/>
          </p:nvSpPr>
          <p:spPr bwMode="auto">
            <a:xfrm>
              <a:off x="2158499" y="1674488"/>
              <a:ext cx="550509" cy="15922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81" name="Freeform 18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82" name="Freeform 18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83" name="Freeform 18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84" name="Straight Connector 183"/>
            <p:cNvCxnSpPr>
              <a:cxnSpLocks noChangeShapeType="1"/>
              <a:endCxn id="1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" name="Straight Connector 18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01" name="Group 347"/>
          <p:cNvGrpSpPr>
            <a:grpSpLocks/>
          </p:cNvGrpSpPr>
          <p:nvPr/>
        </p:nvGrpSpPr>
        <p:grpSpPr bwMode="auto">
          <a:xfrm>
            <a:off x="5938442" y="5353051"/>
            <a:ext cx="567531" cy="263525"/>
            <a:chOff x="1871277" y="1576300"/>
            <a:chExt cx="1128371" cy="437861"/>
          </a:xfrm>
        </p:grpSpPr>
        <p:sp>
          <p:nvSpPr>
            <p:cNvPr id="187" name="Oval 18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8" name="Rectangle 187"/>
            <p:cNvSpPr/>
            <p:nvPr/>
          </p:nvSpPr>
          <p:spPr bwMode="auto">
            <a:xfrm>
              <a:off x="1871277" y="1739838"/>
              <a:ext cx="1128371" cy="11606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89" name="Oval 1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0" name="Freeform 189"/>
            <p:cNvSpPr/>
            <p:nvPr/>
          </p:nvSpPr>
          <p:spPr bwMode="auto">
            <a:xfrm>
              <a:off x="2158499" y="1673896"/>
              <a:ext cx="550507" cy="16090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91" name="Freeform 19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92" name="Freeform 19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93" name="Freeform 19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94" name="Straight Connector 193"/>
            <p:cNvCxnSpPr>
              <a:cxnSpLocks noChangeShapeType="1"/>
              <a:endCxn id="1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5" name="Straight Connector 19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02" name="Group 347"/>
          <p:cNvGrpSpPr>
            <a:grpSpLocks/>
          </p:cNvGrpSpPr>
          <p:nvPr/>
        </p:nvGrpSpPr>
        <p:grpSpPr bwMode="auto">
          <a:xfrm>
            <a:off x="7283319" y="5376864"/>
            <a:ext cx="567531" cy="261937"/>
            <a:chOff x="1871277" y="1576300"/>
            <a:chExt cx="1128371" cy="437861"/>
          </a:xfrm>
        </p:grpSpPr>
        <p:sp>
          <p:nvSpPr>
            <p:cNvPr id="197" name="Oval 19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8" name="Rectangle 197"/>
            <p:cNvSpPr/>
            <p:nvPr/>
          </p:nvSpPr>
          <p:spPr bwMode="auto">
            <a:xfrm>
              <a:off x="1871277" y="1740830"/>
              <a:ext cx="1128371" cy="114109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99" name="Oval 19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0" name="Freeform 199"/>
            <p:cNvSpPr/>
            <p:nvPr/>
          </p:nvSpPr>
          <p:spPr bwMode="auto">
            <a:xfrm>
              <a:off x="2158499" y="1674486"/>
              <a:ext cx="550507" cy="15922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01" name="Freeform 20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02" name="Freeform 20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03" name="Freeform 20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204" name="Straight Connector 203"/>
            <p:cNvCxnSpPr>
              <a:cxnSpLocks noChangeShapeType="1"/>
              <a:endCxn id="19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5" name="Straight Connector 20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03" name="Group 347"/>
          <p:cNvGrpSpPr>
            <a:grpSpLocks/>
          </p:cNvGrpSpPr>
          <p:nvPr/>
        </p:nvGrpSpPr>
        <p:grpSpPr bwMode="auto">
          <a:xfrm>
            <a:off x="7763140" y="4721226"/>
            <a:ext cx="565812" cy="263525"/>
            <a:chOff x="1871277" y="1576300"/>
            <a:chExt cx="1128371" cy="437861"/>
          </a:xfrm>
        </p:grpSpPr>
        <p:sp>
          <p:nvSpPr>
            <p:cNvPr id="207" name="Oval 20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8" name="Rectangle 207"/>
            <p:cNvSpPr/>
            <p:nvPr/>
          </p:nvSpPr>
          <p:spPr bwMode="auto">
            <a:xfrm>
              <a:off x="1871277" y="1739838"/>
              <a:ext cx="1128371" cy="11606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09" name="Oval 20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0" name="Freeform 209"/>
            <p:cNvSpPr/>
            <p:nvPr/>
          </p:nvSpPr>
          <p:spPr bwMode="auto">
            <a:xfrm>
              <a:off x="2159371" y="1673896"/>
              <a:ext cx="548751" cy="16090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11" name="Freeform 21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12" name="Freeform 21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13" name="Freeform 21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214" name="Straight Connector 213"/>
            <p:cNvCxnSpPr>
              <a:cxnSpLocks noChangeShapeType="1"/>
              <a:endCxn id="20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" name="Straight Connector 21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04" name="Group 347"/>
          <p:cNvGrpSpPr>
            <a:grpSpLocks/>
          </p:cNvGrpSpPr>
          <p:nvPr/>
        </p:nvGrpSpPr>
        <p:grpSpPr bwMode="auto">
          <a:xfrm>
            <a:off x="6683110" y="4416425"/>
            <a:ext cx="565812" cy="261938"/>
            <a:chOff x="1871277" y="1576300"/>
            <a:chExt cx="1128371" cy="437861"/>
          </a:xfrm>
        </p:grpSpPr>
        <p:sp>
          <p:nvSpPr>
            <p:cNvPr id="217" name="Oval 21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8" name="Rectangle 217"/>
            <p:cNvSpPr/>
            <p:nvPr/>
          </p:nvSpPr>
          <p:spPr bwMode="auto">
            <a:xfrm>
              <a:off x="1871277" y="1740829"/>
              <a:ext cx="1128371" cy="11411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19" name="Oval 21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0" name="Freeform 219"/>
            <p:cNvSpPr/>
            <p:nvPr/>
          </p:nvSpPr>
          <p:spPr bwMode="auto">
            <a:xfrm>
              <a:off x="2159371" y="1674488"/>
              <a:ext cx="548751" cy="15922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21" name="Freeform 22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22" name="Freeform 22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23" name="Freeform 22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224" name="Straight Connector 223"/>
            <p:cNvCxnSpPr>
              <a:cxnSpLocks noChangeShapeType="1"/>
              <a:endCxn id="21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" name="Straight Connector 22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05" name="Group 347"/>
          <p:cNvGrpSpPr>
            <a:grpSpLocks/>
          </p:cNvGrpSpPr>
          <p:nvPr/>
        </p:nvGrpSpPr>
        <p:grpSpPr bwMode="auto">
          <a:xfrm>
            <a:off x="5579005" y="4714876"/>
            <a:ext cx="567531" cy="263525"/>
            <a:chOff x="1871277" y="1576300"/>
            <a:chExt cx="1128371" cy="437861"/>
          </a:xfrm>
        </p:grpSpPr>
        <p:sp>
          <p:nvSpPr>
            <p:cNvPr id="227" name="Oval 22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8" name="Rectangle 227"/>
            <p:cNvSpPr/>
            <p:nvPr/>
          </p:nvSpPr>
          <p:spPr bwMode="auto">
            <a:xfrm>
              <a:off x="1871277" y="1739838"/>
              <a:ext cx="1128371" cy="11606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29" name="Oval 22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0" name="Freeform 229"/>
            <p:cNvSpPr/>
            <p:nvPr/>
          </p:nvSpPr>
          <p:spPr bwMode="auto">
            <a:xfrm>
              <a:off x="2158499" y="1673896"/>
              <a:ext cx="550509" cy="16090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31" name="Freeform 23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32" name="Freeform 23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33" name="Freeform 23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234" name="Straight Connector 233"/>
            <p:cNvCxnSpPr>
              <a:cxnSpLocks noChangeShapeType="1"/>
              <a:endCxn id="22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" name="Straight Connector 23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53110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0" name="Straight Connector 379"/>
          <p:cNvCxnSpPr/>
          <p:nvPr/>
        </p:nvCxnSpPr>
        <p:spPr bwMode="auto">
          <a:xfrm rot="16200000" flipH="1">
            <a:off x="5844712" y="2092789"/>
            <a:ext cx="557213" cy="292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/>
          <p:cNvCxnSpPr/>
          <p:nvPr/>
        </p:nvCxnSpPr>
        <p:spPr bwMode="auto">
          <a:xfrm rot="5400000">
            <a:off x="6267385" y="1973727"/>
            <a:ext cx="444500" cy="380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/>
          <p:cNvCxnSpPr/>
          <p:nvPr/>
        </p:nvCxnSpPr>
        <p:spPr bwMode="auto">
          <a:xfrm>
            <a:off x="5463779" y="2374900"/>
            <a:ext cx="5073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516" name="Group 347"/>
          <p:cNvGrpSpPr>
            <a:grpSpLocks/>
          </p:cNvGrpSpPr>
          <p:nvPr/>
        </p:nvGrpSpPr>
        <p:grpSpPr bwMode="auto">
          <a:xfrm>
            <a:off x="5897167" y="2192338"/>
            <a:ext cx="883973" cy="449262"/>
            <a:chOff x="1871277" y="1576300"/>
            <a:chExt cx="1128371" cy="437861"/>
          </a:xfrm>
        </p:grpSpPr>
        <p:sp>
          <p:nvSpPr>
            <p:cNvPr id="129" name="Oval 128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1871277" y="1740305"/>
              <a:ext cx="1128371" cy="116041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31" name="Oval 13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2" name="Freeform 131"/>
            <p:cNvSpPr/>
            <p:nvPr/>
          </p:nvSpPr>
          <p:spPr bwMode="auto">
            <a:xfrm>
              <a:off x="2158857" y="1673774"/>
              <a:ext cx="548819" cy="16091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33" name="Freeform 13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34" name="Freeform 133"/>
            <p:cNvSpPr>
              <a:spLocks/>
            </p:cNvSpPr>
            <p:nvPr/>
          </p:nvSpPr>
          <p:spPr bwMode="auto">
            <a:xfrm>
              <a:off x="2553833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35" name="Freeform 13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36" name="Straight Connector 135"/>
            <p:cNvCxnSpPr>
              <a:cxnSpLocks noChangeShapeType="1"/>
              <a:endCxn id="13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7" name="Straight Connector 13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4517" name="Group 347"/>
          <p:cNvGrpSpPr>
            <a:grpSpLocks/>
          </p:cNvGrpSpPr>
          <p:nvPr/>
        </p:nvGrpSpPr>
        <p:grpSpPr bwMode="auto">
          <a:xfrm>
            <a:off x="8253281" y="2201863"/>
            <a:ext cx="883973" cy="449262"/>
            <a:chOff x="1871277" y="1576300"/>
            <a:chExt cx="1128371" cy="437861"/>
          </a:xfrm>
        </p:grpSpPr>
        <p:sp>
          <p:nvSpPr>
            <p:cNvPr id="119" name="Oval 118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0" name="Rectangle 119"/>
            <p:cNvSpPr/>
            <p:nvPr/>
          </p:nvSpPr>
          <p:spPr bwMode="auto">
            <a:xfrm>
              <a:off x="1871277" y="1740305"/>
              <a:ext cx="1128371" cy="116041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1" name="Oval 12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2" name="Freeform 121"/>
            <p:cNvSpPr/>
            <p:nvPr/>
          </p:nvSpPr>
          <p:spPr bwMode="auto">
            <a:xfrm>
              <a:off x="2158857" y="1673774"/>
              <a:ext cx="548819" cy="16091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3" name="Freeform 12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24" name="Freeform 123"/>
            <p:cNvSpPr>
              <a:spLocks/>
            </p:cNvSpPr>
            <p:nvPr/>
          </p:nvSpPr>
          <p:spPr bwMode="auto">
            <a:xfrm>
              <a:off x="2553833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25" name="Freeform 12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26" name="Straight Connector 125"/>
            <p:cNvCxnSpPr>
              <a:cxnSpLocks noChangeShapeType="1"/>
              <a:endCxn id="12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7" name="Straight Connector 12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88" name="Straight Connector 387"/>
          <p:cNvCxnSpPr/>
          <p:nvPr/>
        </p:nvCxnSpPr>
        <p:spPr bwMode="auto">
          <a:xfrm rot="16200000" flipV="1">
            <a:off x="8531027" y="4467424"/>
            <a:ext cx="557212" cy="1599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Connector 388"/>
          <p:cNvCxnSpPr/>
          <p:nvPr/>
        </p:nvCxnSpPr>
        <p:spPr bwMode="auto">
          <a:xfrm rot="5400000" flipH="1" flipV="1">
            <a:off x="8258705" y="4455981"/>
            <a:ext cx="501650" cy="127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520" name="Group 347"/>
          <p:cNvGrpSpPr>
            <a:grpSpLocks/>
          </p:cNvGrpSpPr>
          <p:nvPr/>
        </p:nvGrpSpPr>
        <p:grpSpPr bwMode="auto">
          <a:xfrm>
            <a:off x="8306594" y="3878263"/>
            <a:ext cx="883973" cy="449262"/>
            <a:chOff x="1871277" y="1576300"/>
            <a:chExt cx="1128371" cy="437861"/>
          </a:xfrm>
        </p:grpSpPr>
        <p:sp>
          <p:nvSpPr>
            <p:cNvPr id="109" name="Oval 108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0" name="Rectangle 109"/>
            <p:cNvSpPr/>
            <p:nvPr/>
          </p:nvSpPr>
          <p:spPr bwMode="auto">
            <a:xfrm>
              <a:off x="1871277" y="1740305"/>
              <a:ext cx="1128371" cy="116041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1" name="Oval 11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2" name="Freeform 111"/>
            <p:cNvSpPr/>
            <p:nvPr/>
          </p:nvSpPr>
          <p:spPr bwMode="auto">
            <a:xfrm>
              <a:off x="2158859" y="1673774"/>
              <a:ext cx="548819" cy="16091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14" name="Freeform 113"/>
            <p:cNvSpPr>
              <a:spLocks/>
            </p:cNvSpPr>
            <p:nvPr/>
          </p:nvSpPr>
          <p:spPr bwMode="auto">
            <a:xfrm>
              <a:off x="2553833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15" name="Freeform 11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16" name="Straight Connector 115"/>
            <p:cNvCxnSpPr>
              <a:cxnSpLocks noChangeShapeType="1"/>
              <a:endCxn id="11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7" name="Straight Connector 11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4521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64522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503900" y="274639"/>
            <a:ext cx="8420100" cy="719137"/>
          </a:xfrm>
        </p:spPr>
        <p:txBody>
          <a:bodyPr/>
          <a:lstStyle/>
          <a:p>
            <a:pPr eaLnBrk="1" hangingPunct="1"/>
            <a:r>
              <a:rPr lang="en-US" altLang="en-US" sz="4000" dirty="0">
                <a:ea typeface="ＭＳ Ｐゴシック" pitchFamily="34" charset="-128"/>
              </a:rPr>
              <a:t>Network core: </a:t>
            </a:r>
            <a:r>
              <a:rPr lang="en-US" altLang="en-US" sz="4000" dirty="0">
                <a:solidFill>
                  <a:srgbClr val="0054FD"/>
                </a:solidFill>
                <a:ea typeface="ＭＳ Ｐゴシック" pitchFamily="34" charset="-128"/>
              </a:rPr>
              <a:t>circuit switching</a:t>
            </a:r>
            <a:endParaRPr lang="en-US" altLang="en-US" dirty="0">
              <a:solidFill>
                <a:srgbClr val="0054FD"/>
              </a:solidFill>
              <a:ea typeface="ＭＳ Ｐゴシック" pitchFamily="34" charset="-128"/>
            </a:endParaRPr>
          </a:p>
        </p:txBody>
      </p:sp>
      <p:sp>
        <p:nvSpPr>
          <p:cNvPr id="77827" name="Rectangle 1027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0585" y="1236663"/>
            <a:ext cx="4837775" cy="464820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en-US" altLang="en-US" dirty="0">
                <a:solidFill>
                  <a:srgbClr val="CC0000"/>
                </a:solidFill>
                <a:ea typeface="ＭＳ Ｐゴシック" pitchFamily="34" charset="-128"/>
              </a:rPr>
              <a:t>end-end resources allocated to, reserved for </a:t>
            </a:r>
            <a:r>
              <a:rPr lang="ja-JP" altLang="en-US">
                <a:solidFill>
                  <a:srgbClr val="CC0000"/>
                </a:solidFill>
                <a:ea typeface="ＭＳ Ｐゴシック" pitchFamily="34" charset="-128"/>
              </a:rPr>
              <a:t>“</a:t>
            </a:r>
            <a:r>
              <a:rPr lang="en-US" altLang="ja-JP" dirty="0">
                <a:solidFill>
                  <a:srgbClr val="CC0000"/>
                </a:solidFill>
                <a:ea typeface="ＭＳ Ｐゴシック" pitchFamily="34" charset="-128"/>
              </a:rPr>
              <a:t>call</a:t>
            </a:r>
            <a:r>
              <a:rPr lang="ja-JP" altLang="en-US">
                <a:solidFill>
                  <a:srgbClr val="CC0000"/>
                </a:solidFill>
                <a:ea typeface="ＭＳ Ｐゴシック" pitchFamily="34" charset="-128"/>
              </a:rPr>
              <a:t>”</a:t>
            </a:r>
            <a:r>
              <a:rPr lang="en-US" altLang="ja-JP" dirty="0">
                <a:solidFill>
                  <a:srgbClr val="CC0000"/>
                </a:solidFill>
                <a:ea typeface="ＭＳ Ｐゴシック" pitchFamily="34" charset="-128"/>
              </a:rPr>
              <a:t> between source &amp; </a:t>
            </a:r>
            <a:r>
              <a:rPr lang="en-US" altLang="ja-JP" dirty="0" err="1">
                <a:solidFill>
                  <a:srgbClr val="CC0000"/>
                </a:solidFill>
                <a:ea typeface="ＭＳ Ｐゴシック" pitchFamily="34" charset="-128"/>
              </a:rPr>
              <a:t>dest</a:t>
            </a:r>
            <a:r>
              <a:rPr lang="en-US" altLang="ja-JP" dirty="0">
                <a:solidFill>
                  <a:srgbClr val="CC0000"/>
                </a:solidFill>
                <a:ea typeface="ＭＳ Ｐゴシック" pitchFamily="34" charset="-128"/>
              </a:rPr>
              <a:t>:</a:t>
            </a:r>
          </a:p>
          <a:p>
            <a:pPr eaLnBrk="1" hangingPunct="1"/>
            <a:r>
              <a:rPr lang="en-US" altLang="en-US" sz="2400" dirty="0">
                <a:ea typeface="ＭＳ Ｐゴシック" pitchFamily="34" charset="-128"/>
              </a:rPr>
              <a:t>in diagram, each link has four circuits. </a:t>
            </a:r>
          </a:p>
          <a:p>
            <a:pPr marL="682625" lvl="1" indent="-225425" eaLnBrk="1" hangingPunct="1"/>
            <a:r>
              <a:rPr lang="en-US" altLang="en-US" dirty="0">
                <a:ea typeface="ＭＳ Ｐゴシック" pitchFamily="34" charset="-128"/>
              </a:rPr>
              <a:t>call gets 2</a:t>
            </a:r>
            <a:r>
              <a:rPr lang="en-US" altLang="en-US" baseline="30000" dirty="0">
                <a:ea typeface="ＭＳ Ｐゴシック" pitchFamily="34" charset="-128"/>
              </a:rPr>
              <a:t>nd</a:t>
            </a:r>
            <a:r>
              <a:rPr lang="en-US" altLang="en-US" dirty="0">
                <a:ea typeface="ＭＳ Ｐゴシック" pitchFamily="34" charset="-128"/>
              </a:rPr>
              <a:t> circuit in top link and 1</a:t>
            </a:r>
            <a:r>
              <a:rPr lang="en-US" altLang="en-US" baseline="30000" dirty="0">
                <a:ea typeface="ＭＳ Ｐゴシック" pitchFamily="34" charset="-128"/>
              </a:rPr>
              <a:t>st</a:t>
            </a:r>
            <a:r>
              <a:rPr lang="en-US" altLang="en-US" dirty="0">
                <a:ea typeface="ＭＳ Ｐゴシック" pitchFamily="34" charset="-128"/>
              </a:rPr>
              <a:t> circuit in right link.</a:t>
            </a:r>
          </a:p>
          <a:p>
            <a:pPr eaLnBrk="1" hangingPunct="1"/>
            <a:r>
              <a:rPr lang="en-US" altLang="en-US" sz="2400" dirty="0">
                <a:ea typeface="ＭＳ Ｐゴシック" pitchFamily="34" charset="-128"/>
              </a:rPr>
              <a:t>dedicated resources: </a:t>
            </a:r>
            <a:r>
              <a:rPr lang="en-US" altLang="en-US" sz="2400" dirty="0">
                <a:solidFill>
                  <a:srgbClr val="0054FD"/>
                </a:solidFill>
                <a:ea typeface="ＭＳ Ｐゴシック" pitchFamily="34" charset="-128"/>
              </a:rPr>
              <a:t>no sharing</a:t>
            </a:r>
          </a:p>
          <a:p>
            <a:pPr marL="682625" lvl="1" indent="-225425" eaLnBrk="1" hangingPunct="1"/>
            <a:r>
              <a:rPr lang="en-US" altLang="en-US" dirty="0">
                <a:ea typeface="Arial" pitchFamily="34" charset="0"/>
              </a:rPr>
              <a:t>circuit-like (guaranteed) performance</a:t>
            </a:r>
          </a:p>
          <a:p>
            <a:pPr eaLnBrk="1" hangingPunct="1"/>
            <a:r>
              <a:rPr lang="en-US" altLang="en-US" sz="2400" dirty="0">
                <a:ea typeface="ＭＳ Ｐゴシック" pitchFamily="34" charset="-128"/>
              </a:rPr>
              <a:t>circuit segment idle if not used by call </a:t>
            </a:r>
            <a:r>
              <a:rPr lang="en-US" altLang="en-US" sz="2400" i="1" dirty="0">
                <a:solidFill>
                  <a:srgbClr val="000099"/>
                </a:solidFill>
                <a:ea typeface="ＭＳ Ｐゴシック" pitchFamily="34" charset="-128"/>
              </a:rPr>
              <a:t>(no sharing)</a:t>
            </a:r>
          </a:p>
          <a:p>
            <a:pPr eaLnBrk="1" hangingPunct="1"/>
            <a:r>
              <a:rPr lang="en-US" altLang="en-US" sz="2400" dirty="0">
                <a:ea typeface="ＭＳ Ｐゴシック" pitchFamily="34" charset="-128"/>
              </a:rPr>
              <a:t>commonly used in traditional telephone networks</a:t>
            </a:r>
          </a:p>
        </p:txBody>
      </p:sp>
      <p:pic>
        <p:nvPicPr>
          <p:cNvPr id="64524" name="Picture 69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91" y="887254"/>
            <a:ext cx="7427781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2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49F8E5B9-85E0-4D15-B027-63E33B2F3643}" type="slidenum">
              <a:rPr lang="en-US" altLang="en-US" sz="1200">
                <a:latin typeface="Tahoma" pitchFamily="34" charset="0"/>
              </a:rPr>
              <a:pPr/>
              <a:t>33</a:t>
            </a:fld>
            <a:endParaRPr lang="en-US" altLang="en-US" sz="1200">
              <a:latin typeface="Tahoma" pitchFamily="34" charset="0"/>
            </a:endParaRPr>
          </a:p>
        </p:txBody>
      </p:sp>
      <p:grpSp>
        <p:nvGrpSpPr>
          <p:cNvPr id="64526" name="Group 100"/>
          <p:cNvGrpSpPr>
            <a:grpSpLocks/>
          </p:cNvGrpSpPr>
          <p:nvPr/>
        </p:nvGrpSpPr>
        <p:grpSpPr bwMode="auto">
          <a:xfrm>
            <a:off x="5145617" y="1371600"/>
            <a:ext cx="684477" cy="503238"/>
            <a:chOff x="-44" y="1473"/>
            <a:chExt cx="981" cy="1105"/>
          </a:xfrm>
        </p:grpSpPr>
        <p:pic>
          <p:nvPicPr>
            <p:cNvPr id="64582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83" name="Freeform 10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50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64527" name="Group 100"/>
          <p:cNvGrpSpPr>
            <a:grpSpLocks/>
          </p:cNvGrpSpPr>
          <p:nvPr/>
        </p:nvGrpSpPr>
        <p:grpSpPr bwMode="auto">
          <a:xfrm>
            <a:off x="9207765" y="4603750"/>
            <a:ext cx="684477" cy="503238"/>
            <a:chOff x="-44" y="1473"/>
            <a:chExt cx="981" cy="1105"/>
          </a:xfrm>
        </p:grpSpPr>
        <p:pic>
          <p:nvPicPr>
            <p:cNvPr id="64580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81" name="Freeform 10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50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65" name="Rectangle 364"/>
          <p:cNvSpPr/>
          <p:nvPr/>
        </p:nvSpPr>
        <p:spPr bwMode="auto">
          <a:xfrm>
            <a:off x="6796617" y="2319338"/>
            <a:ext cx="1458383" cy="55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66" name="Rectangle 365"/>
          <p:cNvSpPr/>
          <p:nvPr/>
        </p:nvSpPr>
        <p:spPr bwMode="auto">
          <a:xfrm>
            <a:off x="6796617" y="2374901"/>
            <a:ext cx="1458383" cy="5556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67" name="Rectangle 366"/>
          <p:cNvSpPr/>
          <p:nvPr/>
        </p:nvSpPr>
        <p:spPr bwMode="auto">
          <a:xfrm>
            <a:off x="6796617" y="2430463"/>
            <a:ext cx="1458383" cy="55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68" name="Rectangle 367"/>
          <p:cNvSpPr/>
          <p:nvPr/>
        </p:nvSpPr>
        <p:spPr bwMode="auto">
          <a:xfrm>
            <a:off x="6796617" y="2486026"/>
            <a:ext cx="1458383" cy="555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grpSp>
        <p:nvGrpSpPr>
          <p:cNvPr id="64532" name="Group 142"/>
          <p:cNvGrpSpPr>
            <a:grpSpLocks/>
          </p:cNvGrpSpPr>
          <p:nvPr/>
        </p:nvGrpSpPr>
        <p:grpSpPr bwMode="auto">
          <a:xfrm>
            <a:off x="6034749" y="3878263"/>
            <a:ext cx="823780" cy="390525"/>
            <a:chOff x="2356" y="1300"/>
            <a:chExt cx="555" cy="194"/>
          </a:xfrm>
        </p:grpSpPr>
        <p:sp>
          <p:nvSpPr>
            <p:cNvPr id="64572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64573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64574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grpSp>
          <p:nvGrpSpPr>
            <p:cNvPr id="64575" name="Group 146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64578" name="Freeform 14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579" name="Freeform 14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4576" name="Line 149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577" name="Line 150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4533" name="Group 75"/>
          <p:cNvGrpSpPr>
            <a:grpSpLocks/>
          </p:cNvGrpSpPr>
          <p:nvPr/>
        </p:nvGrpSpPr>
        <p:grpSpPr bwMode="auto">
          <a:xfrm rot="5400000">
            <a:off x="5774266" y="3110443"/>
            <a:ext cx="1281113" cy="254529"/>
            <a:chOff x="4876800" y="1143000"/>
            <a:chExt cx="1752600" cy="304800"/>
          </a:xfrm>
        </p:grpSpPr>
        <p:sp>
          <p:nvSpPr>
            <p:cNvPr id="402" name="Rectangle 401"/>
            <p:cNvSpPr/>
            <p:nvPr/>
          </p:nvSpPr>
          <p:spPr>
            <a:xfrm>
              <a:off x="4865941" y="1169772"/>
              <a:ext cx="1752599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3" name="Rectangle 402"/>
            <p:cNvSpPr/>
            <p:nvPr/>
          </p:nvSpPr>
          <p:spPr>
            <a:xfrm>
              <a:off x="4865941" y="1245972"/>
              <a:ext cx="1752599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4" name="Rectangle 403"/>
            <p:cNvSpPr/>
            <p:nvPr/>
          </p:nvSpPr>
          <p:spPr>
            <a:xfrm>
              <a:off x="4865941" y="1322172"/>
              <a:ext cx="1752599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5" name="Rectangle 404"/>
            <p:cNvSpPr/>
            <p:nvPr/>
          </p:nvSpPr>
          <p:spPr>
            <a:xfrm>
              <a:off x="4865941" y="1398372"/>
              <a:ext cx="1752599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64534" name="Group 80"/>
          <p:cNvGrpSpPr>
            <a:grpSpLocks/>
          </p:cNvGrpSpPr>
          <p:nvPr/>
        </p:nvGrpSpPr>
        <p:grpSpPr bwMode="auto">
          <a:xfrm>
            <a:off x="6879167" y="3990975"/>
            <a:ext cx="1439466" cy="222250"/>
            <a:chOff x="4876800" y="1143000"/>
            <a:chExt cx="1752600" cy="304800"/>
          </a:xfrm>
        </p:grpSpPr>
        <p:sp>
          <p:nvSpPr>
            <p:cNvPr id="398" name="Rectangle 397"/>
            <p:cNvSpPr/>
            <p:nvPr/>
          </p:nvSpPr>
          <p:spPr>
            <a:xfrm>
              <a:off x="4876800" y="1143000"/>
              <a:ext cx="1752600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99" name="Rectangle 398"/>
            <p:cNvSpPr/>
            <p:nvPr/>
          </p:nvSpPr>
          <p:spPr>
            <a:xfrm>
              <a:off x="4876800" y="1219201"/>
              <a:ext cx="1752600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4876800" y="1295400"/>
              <a:ext cx="1752600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1" name="Rectangle 400"/>
            <p:cNvSpPr/>
            <p:nvPr/>
          </p:nvSpPr>
          <p:spPr>
            <a:xfrm>
              <a:off x="4876800" y="1371601"/>
              <a:ext cx="1752600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374" name="Rectangle 373"/>
          <p:cNvSpPr/>
          <p:nvPr/>
        </p:nvSpPr>
        <p:spPr bwMode="auto">
          <a:xfrm rot="5400000">
            <a:off x="8155318" y="3205891"/>
            <a:ext cx="1281113" cy="636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75" name="Rectangle 374"/>
          <p:cNvSpPr/>
          <p:nvPr/>
        </p:nvSpPr>
        <p:spPr bwMode="auto">
          <a:xfrm rot="5400000">
            <a:off x="8091687" y="3205891"/>
            <a:ext cx="1281113" cy="636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76" name="Rectangle 375"/>
          <p:cNvSpPr/>
          <p:nvPr/>
        </p:nvSpPr>
        <p:spPr bwMode="auto">
          <a:xfrm rot="5400000">
            <a:off x="8028054" y="3205891"/>
            <a:ext cx="1281113" cy="636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77" name="Rectangle 376"/>
          <p:cNvSpPr/>
          <p:nvPr/>
        </p:nvSpPr>
        <p:spPr bwMode="auto">
          <a:xfrm rot="5400000">
            <a:off x="7964422" y="3205891"/>
            <a:ext cx="1281113" cy="6363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78" name="Rectangle 377"/>
          <p:cNvSpPr/>
          <p:nvPr/>
        </p:nvSpPr>
        <p:spPr bwMode="auto">
          <a:xfrm rot="3198033">
            <a:off x="5638073" y="1952559"/>
            <a:ext cx="654050" cy="6363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79" name="Rectangle 378"/>
          <p:cNvSpPr/>
          <p:nvPr/>
        </p:nvSpPr>
        <p:spPr bwMode="auto">
          <a:xfrm rot="3198033">
            <a:off x="8939147" y="4460016"/>
            <a:ext cx="652463" cy="6363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cxnSp>
        <p:nvCxnSpPr>
          <p:cNvPr id="383" name="Straight Connector 382"/>
          <p:cNvCxnSpPr>
            <a:endCxn id="64576" idx="0"/>
          </p:cNvCxnSpPr>
          <p:nvPr/>
        </p:nvCxnSpPr>
        <p:spPr bwMode="auto">
          <a:xfrm>
            <a:off x="5463779" y="3990975"/>
            <a:ext cx="572690" cy="11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/>
          <p:cNvCxnSpPr>
            <a:endCxn id="64574" idx="1"/>
          </p:cNvCxnSpPr>
          <p:nvPr/>
        </p:nvCxnSpPr>
        <p:spPr bwMode="auto">
          <a:xfrm>
            <a:off x="5652956" y="3600451"/>
            <a:ext cx="500459" cy="315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Connector 384"/>
          <p:cNvCxnSpPr>
            <a:endCxn id="64572" idx="3"/>
          </p:cNvCxnSpPr>
          <p:nvPr/>
        </p:nvCxnSpPr>
        <p:spPr bwMode="auto">
          <a:xfrm flipV="1">
            <a:off x="5589323" y="4237038"/>
            <a:ext cx="565812" cy="311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Connector 385"/>
          <p:cNvCxnSpPr/>
          <p:nvPr/>
        </p:nvCxnSpPr>
        <p:spPr bwMode="auto">
          <a:xfrm rot="5400000" flipH="1" flipV="1">
            <a:off x="5973962" y="4456841"/>
            <a:ext cx="501650" cy="125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Connector 386"/>
          <p:cNvCxnSpPr/>
          <p:nvPr/>
        </p:nvCxnSpPr>
        <p:spPr bwMode="auto">
          <a:xfrm rot="10800000">
            <a:off x="9144133" y="4102100"/>
            <a:ext cx="7618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/>
          <p:cNvCxnSpPr/>
          <p:nvPr/>
        </p:nvCxnSpPr>
        <p:spPr bwMode="auto">
          <a:xfrm rot="16200000" flipH="1">
            <a:off x="8372806" y="1913401"/>
            <a:ext cx="557212" cy="292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547" name="Group 100"/>
          <p:cNvGrpSpPr>
            <a:grpSpLocks/>
          </p:cNvGrpSpPr>
          <p:nvPr/>
        </p:nvGrpSpPr>
        <p:grpSpPr bwMode="auto">
          <a:xfrm>
            <a:off x="8636794" y="1371600"/>
            <a:ext cx="682758" cy="503238"/>
            <a:chOff x="-44" y="1473"/>
            <a:chExt cx="981" cy="1105"/>
          </a:xfrm>
        </p:grpSpPr>
        <p:pic>
          <p:nvPicPr>
            <p:cNvPr id="64562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63" name="Freeform 10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50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cxnSp>
        <p:nvCxnSpPr>
          <p:cNvPr id="392" name="Straight Connector 391"/>
          <p:cNvCxnSpPr/>
          <p:nvPr/>
        </p:nvCxnSpPr>
        <p:spPr bwMode="auto">
          <a:xfrm rot="5400000">
            <a:off x="8862285" y="1733881"/>
            <a:ext cx="500062" cy="4454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3" name="Rectangle 392"/>
          <p:cNvSpPr/>
          <p:nvPr/>
        </p:nvSpPr>
        <p:spPr bwMode="auto">
          <a:xfrm rot="1015003">
            <a:off x="6137937" y="2289175"/>
            <a:ext cx="651801" cy="587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94" name="Rectangle 393"/>
          <p:cNvSpPr/>
          <p:nvPr/>
        </p:nvSpPr>
        <p:spPr bwMode="auto">
          <a:xfrm rot="2465437" flipV="1">
            <a:off x="8537046" y="4048125"/>
            <a:ext cx="565812" cy="571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95" name="Rectangle 394"/>
          <p:cNvSpPr/>
          <p:nvPr/>
        </p:nvSpPr>
        <p:spPr bwMode="auto">
          <a:xfrm rot="2177866" flipV="1">
            <a:off x="8239523" y="2474913"/>
            <a:ext cx="414469" cy="698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grpSp>
        <p:nvGrpSpPr>
          <p:cNvPr id="64552" name="Group 347"/>
          <p:cNvGrpSpPr>
            <a:grpSpLocks/>
          </p:cNvGrpSpPr>
          <p:nvPr/>
        </p:nvGrpSpPr>
        <p:grpSpPr bwMode="auto">
          <a:xfrm>
            <a:off x="5990035" y="3871913"/>
            <a:ext cx="883973" cy="449262"/>
            <a:chOff x="1871277" y="1576300"/>
            <a:chExt cx="1128371" cy="437861"/>
          </a:xfrm>
        </p:grpSpPr>
        <p:sp>
          <p:nvSpPr>
            <p:cNvPr id="89" name="Oval 88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1871277" y="1740305"/>
              <a:ext cx="1128371" cy="116041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1" name="Oval 9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2" name="Freeform 91"/>
            <p:cNvSpPr/>
            <p:nvPr/>
          </p:nvSpPr>
          <p:spPr bwMode="auto">
            <a:xfrm>
              <a:off x="2158857" y="1673774"/>
              <a:ext cx="548819" cy="16091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auto">
            <a:xfrm>
              <a:off x="2553833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95" name="Freeform 9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96" name="Straight Connector 95"/>
            <p:cNvCxnSpPr>
              <a:cxnSpLocks noChangeShapeType="1"/>
              <a:endCxn id="9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" name="Straight Connector 9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2939488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pic>
        <p:nvPicPr>
          <p:cNvPr id="66562" name="Picture 10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760" y="760414"/>
            <a:ext cx="7923080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7524" y="71439"/>
            <a:ext cx="9334156" cy="947737"/>
          </a:xfrm>
        </p:spPr>
        <p:txBody>
          <a:bodyPr/>
          <a:lstStyle/>
          <a:p>
            <a:pPr eaLnBrk="1" hangingPunct="1"/>
            <a:r>
              <a:rPr lang="en-US" altLang="en-US" sz="4000" dirty="0">
                <a:ea typeface="ＭＳ Ｐゴシック" pitchFamily="34" charset="-128"/>
              </a:rPr>
              <a:t>Circuit switching: FDM </a:t>
            </a:r>
            <a:r>
              <a:rPr lang="en-US" altLang="en-US" sz="3600" dirty="0">
                <a:ea typeface="ＭＳ Ｐゴシック" pitchFamily="34" charset="-128"/>
              </a:rPr>
              <a:t>versus</a:t>
            </a:r>
            <a:r>
              <a:rPr lang="en-US" altLang="en-US" sz="4000" dirty="0">
                <a:ea typeface="ＭＳ Ｐゴシック" pitchFamily="34" charset="-128"/>
              </a:rPr>
              <a:t> TDM</a:t>
            </a:r>
            <a:endParaRPr lang="fr-FR" altLang="en-US" sz="4000" dirty="0">
              <a:ea typeface="ＭＳ Ｐゴシック" pitchFamily="34" charset="-128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26508" y="1585913"/>
            <a:ext cx="7842250" cy="2443163"/>
            <a:chOff x="288" y="1007"/>
            <a:chExt cx="4560" cy="1539"/>
          </a:xfrm>
        </p:grpSpPr>
        <p:sp>
          <p:nvSpPr>
            <p:cNvPr id="66659" name="Text Box 4"/>
            <p:cNvSpPr txBox="1">
              <a:spLocks noChangeArrowheads="1"/>
            </p:cNvSpPr>
            <p:nvPr/>
          </p:nvSpPr>
          <p:spPr bwMode="auto">
            <a:xfrm>
              <a:off x="288" y="1007"/>
              <a:ext cx="49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en-US"/>
                <a:t>FDM</a:t>
              </a:r>
              <a:endParaRPr lang="fr-FR" altLang="en-US"/>
            </a:p>
          </p:txBody>
        </p:sp>
        <p:grpSp>
          <p:nvGrpSpPr>
            <p:cNvPr id="66660" name="Group 5"/>
            <p:cNvGrpSpPr>
              <a:grpSpLocks/>
            </p:cNvGrpSpPr>
            <p:nvPr/>
          </p:nvGrpSpPr>
          <p:grpSpPr bwMode="auto">
            <a:xfrm>
              <a:off x="720" y="1392"/>
              <a:ext cx="4128" cy="1154"/>
              <a:chOff x="720" y="1392"/>
              <a:chExt cx="4128" cy="1154"/>
            </a:xfrm>
          </p:grpSpPr>
          <p:sp>
            <p:nvSpPr>
              <p:cNvPr id="66661" name="Line 6"/>
              <p:cNvSpPr>
                <a:spLocks noChangeShapeType="1"/>
              </p:cNvSpPr>
              <p:nvPr/>
            </p:nvSpPr>
            <p:spPr bwMode="auto">
              <a:xfrm flipV="1">
                <a:off x="1728" y="1392"/>
                <a:ext cx="0" cy="81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662" name="Text Box 7"/>
              <p:cNvSpPr txBox="1">
                <a:spLocks noChangeArrowheads="1"/>
              </p:cNvSpPr>
              <p:nvPr/>
            </p:nvSpPr>
            <p:spPr bwMode="auto">
              <a:xfrm>
                <a:off x="720" y="1680"/>
                <a:ext cx="894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en-US" altLang="en-US"/>
                  <a:t>frequency</a:t>
                </a:r>
                <a:endParaRPr lang="fr-FR" altLang="en-US"/>
              </a:p>
            </p:txBody>
          </p:sp>
          <p:sp>
            <p:nvSpPr>
              <p:cNvPr id="66663" name="Line 8"/>
              <p:cNvSpPr>
                <a:spLocks noChangeShapeType="1"/>
              </p:cNvSpPr>
              <p:nvPr/>
            </p:nvSpPr>
            <p:spPr bwMode="auto">
              <a:xfrm>
                <a:off x="1728" y="2208"/>
                <a:ext cx="312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664" name="Text Box 9"/>
              <p:cNvSpPr txBox="1">
                <a:spLocks noChangeArrowheads="1"/>
              </p:cNvSpPr>
              <p:nvPr/>
            </p:nvSpPr>
            <p:spPr bwMode="auto">
              <a:xfrm>
                <a:off x="3048" y="2255"/>
                <a:ext cx="446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en-US" altLang="en-US"/>
                  <a:t>time</a:t>
                </a:r>
                <a:endParaRPr lang="fr-FR" altLang="en-US"/>
              </a:p>
            </p:txBody>
          </p:sp>
          <p:sp>
            <p:nvSpPr>
              <p:cNvPr id="66665" name="Rectangle 10"/>
              <p:cNvSpPr>
                <a:spLocks noChangeArrowheads="1"/>
              </p:cNvSpPr>
              <p:nvPr/>
            </p:nvSpPr>
            <p:spPr bwMode="auto">
              <a:xfrm>
                <a:off x="1776" y="1584"/>
                <a:ext cx="2880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</p:grpSp>
      </p:grpSp>
      <p:sp>
        <p:nvSpPr>
          <p:cNvPr id="55307" name="Rectangle 11"/>
          <p:cNvSpPr>
            <a:spLocks noChangeArrowheads="1"/>
          </p:cNvSpPr>
          <p:nvPr/>
        </p:nvSpPr>
        <p:spPr bwMode="auto">
          <a:xfrm>
            <a:off x="2971800" y="2514600"/>
            <a:ext cx="4953000" cy="2286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latin typeface="Times New Roman" pitchFamily="18" charset="0"/>
            </a:endParaRPr>
          </a:p>
        </p:txBody>
      </p:sp>
      <p:sp>
        <p:nvSpPr>
          <p:cNvPr id="55308" name="Rectangle 12"/>
          <p:cNvSpPr>
            <a:spLocks noChangeArrowheads="1"/>
          </p:cNvSpPr>
          <p:nvPr/>
        </p:nvSpPr>
        <p:spPr bwMode="auto">
          <a:xfrm>
            <a:off x="2971800" y="2743200"/>
            <a:ext cx="4953000" cy="228600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latin typeface="Times New Roman" pitchFamily="18" charset="0"/>
            </a:endParaRPr>
          </a:p>
        </p:txBody>
      </p:sp>
      <p:sp>
        <p:nvSpPr>
          <p:cNvPr id="55309" name="Rectangle 13"/>
          <p:cNvSpPr>
            <a:spLocks noChangeArrowheads="1"/>
          </p:cNvSpPr>
          <p:nvPr/>
        </p:nvSpPr>
        <p:spPr bwMode="auto">
          <a:xfrm>
            <a:off x="2971800" y="2971800"/>
            <a:ext cx="4953000" cy="2286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latin typeface="Times New Roman" pitchFamily="18" charset="0"/>
            </a:endParaRPr>
          </a:p>
        </p:txBody>
      </p:sp>
      <p:sp>
        <p:nvSpPr>
          <p:cNvPr id="55310" name="Rectangle 14"/>
          <p:cNvSpPr>
            <a:spLocks noChangeArrowheads="1"/>
          </p:cNvSpPr>
          <p:nvPr/>
        </p:nvSpPr>
        <p:spPr bwMode="auto">
          <a:xfrm>
            <a:off x="2971800" y="3200400"/>
            <a:ext cx="4953000" cy="228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latin typeface="Times New Roman" pitchFamily="18" charset="0"/>
            </a:endParaRPr>
          </a:p>
        </p:txBody>
      </p: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412750" y="3748088"/>
            <a:ext cx="7842250" cy="2520949"/>
            <a:chOff x="288" y="2543"/>
            <a:chExt cx="4560" cy="1588"/>
          </a:xfrm>
        </p:grpSpPr>
        <p:sp>
          <p:nvSpPr>
            <p:cNvPr id="66653" name="Text Box 16"/>
            <p:cNvSpPr txBox="1">
              <a:spLocks noChangeArrowheads="1"/>
            </p:cNvSpPr>
            <p:nvPr/>
          </p:nvSpPr>
          <p:spPr bwMode="auto">
            <a:xfrm>
              <a:off x="288" y="2543"/>
              <a:ext cx="49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en-US"/>
                <a:t>TDM</a:t>
              </a:r>
              <a:endParaRPr lang="fr-FR" altLang="en-US"/>
            </a:p>
          </p:txBody>
        </p:sp>
        <p:sp>
          <p:nvSpPr>
            <p:cNvPr id="66654" name="Line 17"/>
            <p:cNvSpPr>
              <a:spLocks noChangeShapeType="1"/>
            </p:cNvSpPr>
            <p:nvPr/>
          </p:nvSpPr>
          <p:spPr bwMode="auto">
            <a:xfrm flipV="1">
              <a:off x="1728" y="2977"/>
              <a:ext cx="0" cy="8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55" name="Text Box 18"/>
            <p:cNvSpPr txBox="1">
              <a:spLocks noChangeArrowheads="1"/>
            </p:cNvSpPr>
            <p:nvPr/>
          </p:nvSpPr>
          <p:spPr bwMode="auto">
            <a:xfrm>
              <a:off x="720" y="3265"/>
              <a:ext cx="89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en-US"/>
                <a:t>frequency</a:t>
              </a:r>
              <a:endParaRPr lang="fr-FR" altLang="en-US"/>
            </a:p>
          </p:txBody>
        </p:sp>
        <p:sp>
          <p:nvSpPr>
            <p:cNvPr id="66656" name="Line 19"/>
            <p:cNvSpPr>
              <a:spLocks noChangeShapeType="1"/>
            </p:cNvSpPr>
            <p:nvPr/>
          </p:nvSpPr>
          <p:spPr bwMode="auto">
            <a:xfrm>
              <a:off x="1728" y="3793"/>
              <a:ext cx="31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57" name="Text Box 20"/>
            <p:cNvSpPr txBox="1">
              <a:spLocks noChangeArrowheads="1"/>
            </p:cNvSpPr>
            <p:nvPr/>
          </p:nvSpPr>
          <p:spPr bwMode="auto">
            <a:xfrm>
              <a:off x="3048" y="3840"/>
              <a:ext cx="44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en-US"/>
                <a:t>time</a:t>
              </a:r>
              <a:endParaRPr lang="fr-FR" altLang="en-US"/>
            </a:p>
          </p:txBody>
        </p:sp>
        <p:sp>
          <p:nvSpPr>
            <p:cNvPr id="66658" name="Rectangle 21"/>
            <p:cNvSpPr>
              <a:spLocks noChangeArrowheads="1"/>
            </p:cNvSpPr>
            <p:nvPr/>
          </p:nvSpPr>
          <p:spPr bwMode="auto">
            <a:xfrm>
              <a:off x="1776" y="3168"/>
              <a:ext cx="2880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</p:grp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2971800" y="4740275"/>
            <a:ext cx="4210050" cy="914400"/>
            <a:chOff x="1776" y="3168"/>
            <a:chExt cx="2448" cy="576"/>
          </a:xfrm>
        </p:grpSpPr>
        <p:sp>
          <p:nvSpPr>
            <p:cNvPr id="66648" name="Rectangle 23"/>
            <p:cNvSpPr>
              <a:spLocks noChangeArrowheads="1"/>
            </p:cNvSpPr>
            <p:nvPr/>
          </p:nvSpPr>
          <p:spPr bwMode="auto">
            <a:xfrm>
              <a:off x="1776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66649" name="Rectangle 24"/>
            <p:cNvSpPr>
              <a:spLocks noChangeArrowheads="1"/>
            </p:cNvSpPr>
            <p:nvPr/>
          </p:nvSpPr>
          <p:spPr bwMode="auto">
            <a:xfrm>
              <a:off x="2352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66650" name="Rectangle 25"/>
            <p:cNvSpPr>
              <a:spLocks noChangeArrowheads="1"/>
            </p:cNvSpPr>
            <p:nvPr/>
          </p:nvSpPr>
          <p:spPr bwMode="auto">
            <a:xfrm>
              <a:off x="2928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66651" name="Rectangle 26"/>
            <p:cNvSpPr>
              <a:spLocks noChangeArrowheads="1"/>
            </p:cNvSpPr>
            <p:nvPr/>
          </p:nvSpPr>
          <p:spPr bwMode="auto">
            <a:xfrm>
              <a:off x="3504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66652" name="Rectangle 27"/>
            <p:cNvSpPr>
              <a:spLocks noChangeArrowheads="1"/>
            </p:cNvSpPr>
            <p:nvPr/>
          </p:nvSpPr>
          <p:spPr bwMode="auto">
            <a:xfrm>
              <a:off x="4080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</p:grpSp>
      <p:grpSp>
        <p:nvGrpSpPr>
          <p:cNvPr id="6" name="Group 28"/>
          <p:cNvGrpSpPr>
            <a:grpSpLocks/>
          </p:cNvGrpSpPr>
          <p:nvPr/>
        </p:nvGrpSpPr>
        <p:grpSpPr bwMode="auto">
          <a:xfrm>
            <a:off x="3219450" y="4740275"/>
            <a:ext cx="4210050" cy="914400"/>
            <a:chOff x="1920" y="3168"/>
            <a:chExt cx="2448" cy="576"/>
          </a:xfrm>
        </p:grpSpPr>
        <p:sp>
          <p:nvSpPr>
            <p:cNvPr id="66643" name="Rectangle 29"/>
            <p:cNvSpPr>
              <a:spLocks noChangeArrowheads="1"/>
            </p:cNvSpPr>
            <p:nvPr/>
          </p:nvSpPr>
          <p:spPr bwMode="auto">
            <a:xfrm>
              <a:off x="1920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66644" name="Rectangle 30"/>
            <p:cNvSpPr>
              <a:spLocks noChangeArrowheads="1"/>
            </p:cNvSpPr>
            <p:nvPr/>
          </p:nvSpPr>
          <p:spPr bwMode="auto">
            <a:xfrm>
              <a:off x="2496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66645" name="Rectangle 31"/>
            <p:cNvSpPr>
              <a:spLocks noChangeArrowheads="1"/>
            </p:cNvSpPr>
            <p:nvPr/>
          </p:nvSpPr>
          <p:spPr bwMode="auto">
            <a:xfrm>
              <a:off x="3072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66646" name="Rectangle 32"/>
            <p:cNvSpPr>
              <a:spLocks noChangeArrowheads="1"/>
            </p:cNvSpPr>
            <p:nvPr/>
          </p:nvSpPr>
          <p:spPr bwMode="auto">
            <a:xfrm>
              <a:off x="3648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66647" name="Rectangle 33"/>
            <p:cNvSpPr>
              <a:spLocks noChangeArrowheads="1"/>
            </p:cNvSpPr>
            <p:nvPr/>
          </p:nvSpPr>
          <p:spPr bwMode="auto">
            <a:xfrm>
              <a:off x="4224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</p:grp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3467100" y="4740275"/>
            <a:ext cx="4210050" cy="914400"/>
            <a:chOff x="2064" y="3168"/>
            <a:chExt cx="2448" cy="576"/>
          </a:xfrm>
        </p:grpSpPr>
        <p:sp>
          <p:nvSpPr>
            <p:cNvPr id="66638" name="Rectangle 35"/>
            <p:cNvSpPr>
              <a:spLocks noChangeArrowheads="1"/>
            </p:cNvSpPr>
            <p:nvPr/>
          </p:nvSpPr>
          <p:spPr bwMode="auto">
            <a:xfrm>
              <a:off x="2064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66639" name="Rectangle 36"/>
            <p:cNvSpPr>
              <a:spLocks noChangeArrowheads="1"/>
            </p:cNvSpPr>
            <p:nvPr/>
          </p:nvSpPr>
          <p:spPr bwMode="auto">
            <a:xfrm>
              <a:off x="2640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66640" name="Rectangle 37"/>
            <p:cNvSpPr>
              <a:spLocks noChangeArrowheads="1"/>
            </p:cNvSpPr>
            <p:nvPr/>
          </p:nvSpPr>
          <p:spPr bwMode="auto">
            <a:xfrm>
              <a:off x="3216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66641" name="Rectangle 38"/>
            <p:cNvSpPr>
              <a:spLocks noChangeArrowheads="1"/>
            </p:cNvSpPr>
            <p:nvPr/>
          </p:nvSpPr>
          <p:spPr bwMode="auto">
            <a:xfrm>
              <a:off x="3792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66642" name="Rectangle 39"/>
            <p:cNvSpPr>
              <a:spLocks noChangeArrowheads="1"/>
            </p:cNvSpPr>
            <p:nvPr/>
          </p:nvSpPr>
          <p:spPr bwMode="auto">
            <a:xfrm>
              <a:off x="4368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</p:grpSp>
      <p:grpSp>
        <p:nvGrpSpPr>
          <p:cNvPr id="8" name="Group 40"/>
          <p:cNvGrpSpPr>
            <a:grpSpLocks/>
          </p:cNvGrpSpPr>
          <p:nvPr/>
        </p:nvGrpSpPr>
        <p:grpSpPr bwMode="auto">
          <a:xfrm>
            <a:off x="3714750" y="4740275"/>
            <a:ext cx="4210050" cy="914400"/>
            <a:chOff x="2208" y="3168"/>
            <a:chExt cx="2448" cy="576"/>
          </a:xfrm>
        </p:grpSpPr>
        <p:sp>
          <p:nvSpPr>
            <p:cNvPr id="66633" name="Rectangle 41"/>
            <p:cNvSpPr>
              <a:spLocks noChangeArrowheads="1"/>
            </p:cNvSpPr>
            <p:nvPr/>
          </p:nvSpPr>
          <p:spPr bwMode="auto">
            <a:xfrm>
              <a:off x="2208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66634" name="Rectangle 42"/>
            <p:cNvSpPr>
              <a:spLocks noChangeArrowheads="1"/>
            </p:cNvSpPr>
            <p:nvPr/>
          </p:nvSpPr>
          <p:spPr bwMode="auto">
            <a:xfrm>
              <a:off x="2784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66635" name="Rectangle 43"/>
            <p:cNvSpPr>
              <a:spLocks noChangeArrowheads="1"/>
            </p:cNvSpPr>
            <p:nvPr/>
          </p:nvSpPr>
          <p:spPr bwMode="auto">
            <a:xfrm>
              <a:off x="3360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66636" name="Rectangle 44"/>
            <p:cNvSpPr>
              <a:spLocks noChangeArrowheads="1"/>
            </p:cNvSpPr>
            <p:nvPr/>
          </p:nvSpPr>
          <p:spPr bwMode="auto">
            <a:xfrm>
              <a:off x="3936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66637" name="Rectangle 45"/>
            <p:cNvSpPr>
              <a:spLocks noChangeArrowheads="1"/>
            </p:cNvSpPr>
            <p:nvPr/>
          </p:nvSpPr>
          <p:spPr bwMode="auto">
            <a:xfrm>
              <a:off x="4512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</p:grpSp>
      <p:grpSp>
        <p:nvGrpSpPr>
          <p:cNvPr id="9" name="Group 46"/>
          <p:cNvGrpSpPr>
            <a:grpSpLocks/>
          </p:cNvGrpSpPr>
          <p:nvPr/>
        </p:nvGrpSpPr>
        <p:grpSpPr bwMode="auto">
          <a:xfrm>
            <a:off x="2971800" y="2743200"/>
            <a:ext cx="4953000" cy="457200"/>
            <a:chOff x="1776" y="1728"/>
            <a:chExt cx="2880" cy="288"/>
          </a:xfrm>
        </p:grpSpPr>
        <p:sp>
          <p:nvSpPr>
            <p:cNvPr id="66630" name="Line 47"/>
            <p:cNvSpPr>
              <a:spLocks noChangeShapeType="1"/>
            </p:cNvSpPr>
            <p:nvPr/>
          </p:nvSpPr>
          <p:spPr bwMode="auto">
            <a:xfrm flipV="1">
              <a:off x="1776" y="172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31" name="Line 48"/>
            <p:cNvSpPr>
              <a:spLocks noChangeShapeType="1"/>
            </p:cNvSpPr>
            <p:nvPr/>
          </p:nvSpPr>
          <p:spPr bwMode="auto">
            <a:xfrm flipV="1">
              <a:off x="1776" y="1872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32" name="Line 49"/>
            <p:cNvSpPr>
              <a:spLocks noChangeShapeType="1"/>
            </p:cNvSpPr>
            <p:nvPr/>
          </p:nvSpPr>
          <p:spPr bwMode="auto">
            <a:xfrm flipV="1">
              <a:off x="1776" y="201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50"/>
          <p:cNvGrpSpPr>
            <a:grpSpLocks/>
          </p:cNvGrpSpPr>
          <p:nvPr/>
        </p:nvGrpSpPr>
        <p:grpSpPr bwMode="auto">
          <a:xfrm>
            <a:off x="3219450" y="4740275"/>
            <a:ext cx="4457700" cy="914400"/>
            <a:chOff x="1920" y="3168"/>
            <a:chExt cx="2592" cy="576"/>
          </a:xfrm>
        </p:grpSpPr>
        <p:sp>
          <p:nvSpPr>
            <p:cNvPr id="66611" name="Line 51"/>
            <p:cNvSpPr>
              <a:spLocks noChangeShapeType="1"/>
            </p:cNvSpPr>
            <p:nvPr/>
          </p:nvSpPr>
          <p:spPr bwMode="auto">
            <a:xfrm>
              <a:off x="19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12" name="Line 52"/>
            <p:cNvSpPr>
              <a:spLocks noChangeShapeType="1"/>
            </p:cNvSpPr>
            <p:nvPr/>
          </p:nvSpPr>
          <p:spPr bwMode="auto">
            <a:xfrm>
              <a:off x="20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13" name="Line 53"/>
            <p:cNvSpPr>
              <a:spLocks noChangeShapeType="1"/>
            </p:cNvSpPr>
            <p:nvPr/>
          </p:nvSpPr>
          <p:spPr bwMode="auto">
            <a:xfrm>
              <a:off x="22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14" name="Line 54"/>
            <p:cNvSpPr>
              <a:spLocks noChangeShapeType="1"/>
            </p:cNvSpPr>
            <p:nvPr/>
          </p:nvSpPr>
          <p:spPr bwMode="auto">
            <a:xfrm>
              <a:off x="23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15" name="Line 55"/>
            <p:cNvSpPr>
              <a:spLocks noChangeShapeType="1"/>
            </p:cNvSpPr>
            <p:nvPr/>
          </p:nvSpPr>
          <p:spPr bwMode="auto">
            <a:xfrm>
              <a:off x="24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16" name="Line 56"/>
            <p:cNvSpPr>
              <a:spLocks noChangeShapeType="1"/>
            </p:cNvSpPr>
            <p:nvPr/>
          </p:nvSpPr>
          <p:spPr bwMode="auto">
            <a:xfrm>
              <a:off x="26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17" name="Line 57"/>
            <p:cNvSpPr>
              <a:spLocks noChangeShapeType="1"/>
            </p:cNvSpPr>
            <p:nvPr/>
          </p:nvSpPr>
          <p:spPr bwMode="auto">
            <a:xfrm>
              <a:off x="27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18" name="Line 58"/>
            <p:cNvSpPr>
              <a:spLocks noChangeShapeType="1"/>
            </p:cNvSpPr>
            <p:nvPr/>
          </p:nvSpPr>
          <p:spPr bwMode="auto">
            <a:xfrm>
              <a:off x="292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19" name="Line 59"/>
            <p:cNvSpPr>
              <a:spLocks noChangeShapeType="1"/>
            </p:cNvSpPr>
            <p:nvPr/>
          </p:nvSpPr>
          <p:spPr bwMode="auto">
            <a:xfrm>
              <a:off x="307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20" name="Line 60"/>
            <p:cNvSpPr>
              <a:spLocks noChangeShapeType="1"/>
            </p:cNvSpPr>
            <p:nvPr/>
          </p:nvSpPr>
          <p:spPr bwMode="auto">
            <a:xfrm>
              <a:off x="321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21" name="Line 61"/>
            <p:cNvSpPr>
              <a:spLocks noChangeShapeType="1"/>
            </p:cNvSpPr>
            <p:nvPr/>
          </p:nvSpPr>
          <p:spPr bwMode="auto">
            <a:xfrm>
              <a:off x="336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22" name="Line 62"/>
            <p:cNvSpPr>
              <a:spLocks noChangeShapeType="1"/>
            </p:cNvSpPr>
            <p:nvPr/>
          </p:nvSpPr>
          <p:spPr bwMode="auto">
            <a:xfrm>
              <a:off x="350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23" name="Line 63"/>
            <p:cNvSpPr>
              <a:spLocks noChangeShapeType="1"/>
            </p:cNvSpPr>
            <p:nvPr/>
          </p:nvSpPr>
          <p:spPr bwMode="auto">
            <a:xfrm>
              <a:off x="36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24" name="Line 64"/>
            <p:cNvSpPr>
              <a:spLocks noChangeShapeType="1"/>
            </p:cNvSpPr>
            <p:nvPr/>
          </p:nvSpPr>
          <p:spPr bwMode="auto">
            <a:xfrm>
              <a:off x="37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25" name="Line 65"/>
            <p:cNvSpPr>
              <a:spLocks noChangeShapeType="1"/>
            </p:cNvSpPr>
            <p:nvPr/>
          </p:nvSpPr>
          <p:spPr bwMode="auto">
            <a:xfrm>
              <a:off x="39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26" name="Line 66"/>
            <p:cNvSpPr>
              <a:spLocks noChangeShapeType="1"/>
            </p:cNvSpPr>
            <p:nvPr/>
          </p:nvSpPr>
          <p:spPr bwMode="auto">
            <a:xfrm>
              <a:off x="40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27" name="Line 67"/>
            <p:cNvSpPr>
              <a:spLocks noChangeShapeType="1"/>
            </p:cNvSpPr>
            <p:nvPr/>
          </p:nvSpPr>
          <p:spPr bwMode="auto">
            <a:xfrm>
              <a:off x="42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28" name="Line 68"/>
            <p:cNvSpPr>
              <a:spLocks noChangeShapeType="1"/>
            </p:cNvSpPr>
            <p:nvPr/>
          </p:nvSpPr>
          <p:spPr bwMode="auto">
            <a:xfrm>
              <a:off x="43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29" name="Line 69"/>
            <p:cNvSpPr>
              <a:spLocks noChangeShapeType="1"/>
            </p:cNvSpPr>
            <p:nvPr/>
          </p:nvSpPr>
          <p:spPr bwMode="auto">
            <a:xfrm>
              <a:off x="45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70"/>
          <p:cNvGrpSpPr>
            <a:grpSpLocks/>
          </p:cNvGrpSpPr>
          <p:nvPr/>
        </p:nvGrpSpPr>
        <p:grpSpPr bwMode="auto">
          <a:xfrm>
            <a:off x="2971800" y="2628900"/>
            <a:ext cx="4953000" cy="685800"/>
            <a:chOff x="1776" y="1656"/>
            <a:chExt cx="2880" cy="432"/>
          </a:xfrm>
        </p:grpSpPr>
        <p:sp>
          <p:nvSpPr>
            <p:cNvPr id="66607" name="Line 71"/>
            <p:cNvSpPr>
              <a:spLocks noChangeShapeType="1"/>
            </p:cNvSpPr>
            <p:nvPr/>
          </p:nvSpPr>
          <p:spPr bwMode="auto">
            <a:xfrm>
              <a:off x="1776" y="165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08" name="Line 72"/>
            <p:cNvSpPr>
              <a:spLocks noChangeShapeType="1"/>
            </p:cNvSpPr>
            <p:nvPr/>
          </p:nvSpPr>
          <p:spPr bwMode="auto">
            <a:xfrm>
              <a:off x="1776" y="1800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09" name="Line 73"/>
            <p:cNvSpPr>
              <a:spLocks noChangeShapeType="1"/>
            </p:cNvSpPr>
            <p:nvPr/>
          </p:nvSpPr>
          <p:spPr bwMode="auto">
            <a:xfrm>
              <a:off x="1776" y="1944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10" name="Line 74"/>
            <p:cNvSpPr>
              <a:spLocks noChangeShapeType="1"/>
            </p:cNvSpPr>
            <p:nvPr/>
          </p:nvSpPr>
          <p:spPr bwMode="auto">
            <a:xfrm>
              <a:off x="1776" y="208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75"/>
          <p:cNvGrpSpPr>
            <a:grpSpLocks/>
          </p:cNvGrpSpPr>
          <p:nvPr/>
        </p:nvGrpSpPr>
        <p:grpSpPr bwMode="auto">
          <a:xfrm>
            <a:off x="3095625" y="4740275"/>
            <a:ext cx="4705350" cy="914400"/>
            <a:chOff x="1848" y="3168"/>
            <a:chExt cx="2736" cy="576"/>
          </a:xfrm>
        </p:grpSpPr>
        <p:sp>
          <p:nvSpPr>
            <p:cNvPr id="66587" name="Line 76"/>
            <p:cNvSpPr>
              <a:spLocks noChangeShapeType="1"/>
            </p:cNvSpPr>
            <p:nvPr/>
          </p:nvSpPr>
          <p:spPr bwMode="auto">
            <a:xfrm>
              <a:off x="18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88" name="Line 77"/>
            <p:cNvSpPr>
              <a:spLocks noChangeShapeType="1"/>
            </p:cNvSpPr>
            <p:nvPr/>
          </p:nvSpPr>
          <p:spPr bwMode="auto">
            <a:xfrm>
              <a:off x="19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89" name="Line 78"/>
            <p:cNvSpPr>
              <a:spLocks noChangeShapeType="1"/>
            </p:cNvSpPr>
            <p:nvPr/>
          </p:nvSpPr>
          <p:spPr bwMode="auto">
            <a:xfrm>
              <a:off x="21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0" name="Line 79"/>
            <p:cNvSpPr>
              <a:spLocks noChangeShapeType="1"/>
            </p:cNvSpPr>
            <p:nvPr/>
          </p:nvSpPr>
          <p:spPr bwMode="auto">
            <a:xfrm>
              <a:off x="22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1" name="Line 80"/>
            <p:cNvSpPr>
              <a:spLocks noChangeShapeType="1"/>
            </p:cNvSpPr>
            <p:nvPr/>
          </p:nvSpPr>
          <p:spPr bwMode="auto">
            <a:xfrm>
              <a:off x="24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2" name="Line 81"/>
            <p:cNvSpPr>
              <a:spLocks noChangeShapeType="1"/>
            </p:cNvSpPr>
            <p:nvPr/>
          </p:nvSpPr>
          <p:spPr bwMode="auto">
            <a:xfrm>
              <a:off x="25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3" name="Line 82"/>
            <p:cNvSpPr>
              <a:spLocks noChangeShapeType="1"/>
            </p:cNvSpPr>
            <p:nvPr/>
          </p:nvSpPr>
          <p:spPr bwMode="auto">
            <a:xfrm>
              <a:off x="27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4" name="Line 83"/>
            <p:cNvSpPr>
              <a:spLocks noChangeShapeType="1"/>
            </p:cNvSpPr>
            <p:nvPr/>
          </p:nvSpPr>
          <p:spPr bwMode="auto">
            <a:xfrm>
              <a:off x="285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5" name="Line 84"/>
            <p:cNvSpPr>
              <a:spLocks noChangeShapeType="1"/>
            </p:cNvSpPr>
            <p:nvPr/>
          </p:nvSpPr>
          <p:spPr bwMode="auto">
            <a:xfrm>
              <a:off x="300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6" name="Line 85"/>
            <p:cNvSpPr>
              <a:spLocks noChangeShapeType="1"/>
            </p:cNvSpPr>
            <p:nvPr/>
          </p:nvSpPr>
          <p:spPr bwMode="auto">
            <a:xfrm>
              <a:off x="314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7" name="Line 86"/>
            <p:cNvSpPr>
              <a:spLocks noChangeShapeType="1"/>
            </p:cNvSpPr>
            <p:nvPr/>
          </p:nvSpPr>
          <p:spPr bwMode="auto">
            <a:xfrm>
              <a:off x="328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8" name="Line 87"/>
            <p:cNvSpPr>
              <a:spLocks noChangeShapeType="1"/>
            </p:cNvSpPr>
            <p:nvPr/>
          </p:nvSpPr>
          <p:spPr bwMode="auto">
            <a:xfrm>
              <a:off x="343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9" name="Line 88"/>
            <p:cNvSpPr>
              <a:spLocks noChangeShapeType="1"/>
            </p:cNvSpPr>
            <p:nvPr/>
          </p:nvSpPr>
          <p:spPr bwMode="auto">
            <a:xfrm>
              <a:off x="357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00" name="Line 89"/>
            <p:cNvSpPr>
              <a:spLocks noChangeShapeType="1"/>
            </p:cNvSpPr>
            <p:nvPr/>
          </p:nvSpPr>
          <p:spPr bwMode="auto">
            <a:xfrm>
              <a:off x="37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01" name="Line 90"/>
            <p:cNvSpPr>
              <a:spLocks noChangeShapeType="1"/>
            </p:cNvSpPr>
            <p:nvPr/>
          </p:nvSpPr>
          <p:spPr bwMode="auto">
            <a:xfrm>
              <a:off x="38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02" name="Line 91"/>
            <p:cNvSpPr>
              <a:spLocks noChangeShapeType="1"/>
            </p:cNvSpPr>
            <p:nvPr/>
          </p:nvSpPr>
          <p:spPr bwMode="auto">
            <a:xfrm>
              <a:off x="40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03" name="Line 92"/>
            <p:cNvSpPr>
              <a:spLocks noChangeShapeType="1"/>
            </p:cNvSpPr>
            <p:nvPr/>
          </p:nvSpPr>
          <p:spPr bwMode="auto">
            <a:xfrm>
              <a:off x="41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04" name="Line 93"/>
            <p:cNvSpPr>
              <a:spLocks noChangeShapeType="1"/>
            </p:cNvSpPr>
            <p:nvPr/>
          </p:nvSpPr>
          <p:spPr bwMode="auto">
            <a:xfrm>
              <a:off x="42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05" name="Line 94"/>
            <p:cNvSpPr>
              <a:spLocks noChangeShapeType="1"/>
            </p:cNvSpPr>
            <p:nvPr/>
          </p:nvSpPr>
          <p:spPr bwMode="auto">
            <a:xfrm>
              <a:off x="44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06" name="Line 95"/>
            <p:cNvSpPr>
              <a:spLocks noChangeShapeType="1"/>
            </p:cNvSpPr>
            <p:nvPr/>
          </p:nvSpPr>
          <p:spPr bwMode="auto">
            <a:xfrm>
              <a:off x="45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99"/>
          <p:cNvGrpSpPr>
            <a:grpSpLocks/>
          </p:cNvGrpSpPr>
          <p:nvPr/>
        </p:nvGrpSpPr>
        <p:grpSpPr bwMode="auto">
          <a:xfrm>
            <a:off x="5816336" y="1257300"/>
            <a:ext cx="2935685" cy="957263"/>
            <a:chOff x="3477" y="216"/>
            <a:chExt cx="1707" cy="603"/>
          </a:xfrm>
        </p:grpSpPr>
        <p:grpSp>
          <p:nvGrpSpPr>
            <p:cNvPr id="66580" name="Group 100"/>
            <p:cNvGrpSpPr>
              <a:grpSpLocks/>
            </p:cNvGrpSpPr>
            <p:nvPr/>
          </p:nvGrpSpPr>
          <p:grpSpPr bwMode="auto">
            <a:xfrm>
              <a:off x="3477" y="528"/>
              <a:ext cx="1707" cy="291"/>
              <a:chOff x="3477" y="288"/>
              <a:chExt cx="1707" cy="291"/>
            </a:xfrm>
          </p:grpSpPr>
          <p:sp>
            <p:nvSpPr>
              <p:cNvPr id="66582" name="Text Box 101"/>
              <p:cNvSpPr txBox="1">
                <a:spLocks noChangeArrowheads="1"/>
              </p:cNvSpPr>
              <p:nvPr/>
            </p:nvSpPr>
            <p:spPr bwMode="auto">
              <a:xfrm>
                <a:off x="3477" y="288"/>
                <a:ext cx="695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en-US" altLang="en-US"/>
                  <a:t>4 users</a:t>
                </a:r>
                <a:endParaRPr lang="fr-FR" altLang="en-US"/>
              </a:p>
            </p:txBody>
          </p:sp>
          <p:sp>
            <p:nvSpPr>
              <p:cNvPr id="66583" name="Rectangle 102"/>
              <p:cNvSpPr>
                <a:spLocks noChangeArrowheads="1"/>
              </p:cNvSpPr>
              <p:nvPr/>
            </p:nvSpPr>
            <p:spPr bwMode="auto">
              <a:xfrm>
                <a:off x="4464" y="352"/>
                <a:ext cx="144" cy="144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66584" name="Rectangle 103"/>
              <p:cNvSpPr>
                <a:spLocks noChangeArrowheads="1"/>
              </p:cNvSpPr>
              <p:nvPr/>
            </p:nvSpPr>
            <p:spPr bwMode="auto">
              <a:xfrm>
                <a:off x="4656" y="352"/>
                <a:ext cx="144" cy="144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66585" name="Rectangle 104"/>
              <p:cNvSpPr>
                <a:spLocks noChangeArrowheads="1"/>
              </p:cNvSpPr>
              <p:nvPr/>
            </p:nvSpPr>
            <p:spPr bwMode="auto">
              <a:xfrm>
                <a:off x="4848" y="352"/>
                <a:ext cx="144" cy="144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66586" name="Rectangle 105"/>
              <p:cNvSpPr>
                <a:spLocks noChangeArrowheads="1"/>
              </p:cNvSpPr>
              <p:nvPr/>
            </p:nvSpPr>
            <p:spPr bwMode="auto">
              <a:xfrm>
                <a:off x="5040" y="352"/>
                <a:ext cx="144" cy="144"/>
              </a:xfrm>
              <a:prstGeom prst="rect">
                <a:avLst/>
              </a:prstGeom>
              <a:solidFill>
                <a:srgbClr val="FF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</p:grpSp>
        <p:sp>
          <p:nvSpPr>
            <p:cNvPr id="66581" name="Text Box 106"/>
            <p:cNvSpPr txBox="1">
              <a:spLocks noChangeArrowheads="1"/>
            </p:cNvSpPr>
            <p:nvPr/>
          </p:nvSpPr>
          <p:spPr bwMode="auto">
            <a:xfrm>
              <a:off x="3480" y="216"/>
              <a:ext cx="85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en-US"/>
                <a:t>Example:</a:t>
              </a:r>
              <a:endParaRPr lang="fr-FR" altLang="en-US"/>
            </a:p>
          </p:txBody>
        </p:sp>
      </p:grpSp>
      <p:sp>
        <p:nvSpPr>
          <p:cNvPr id="6657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A786DAE0-C269-43A1-B0CA-958ED612D561}" type="slidenum">
              <a:rPr lang="en-US" altLang="en-US" sz="1200">
                <a:latin typeface="Tahoma" pitchFamily="34" charset="0"/>
              </a:rPr>
              <a:pPr/>
              <a:t>34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61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5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5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5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5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7" grpId="0" animBg="1"/>
      <p:bldP spid="55308" grpId="0" animBg="1"/>
      <p:bldP spid="55309" grpId="0" animBg="1"/>
      <p:bldP spid="553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609" name="Group 347"/>
          <p:cNvGrpSpPr>
            <a:grpSpLocks/>
          </p:cNvGrpSpPr>
          <p:nvPr/>
        </p:nvGrpSpPr>
        <p:grpSpPr bwMode="auto">
          <a:xfrm>
            <a:off x="6855089" y="2809876"/>
            <a:ext cx="1258888" cy="714375"/>
            <a:chOff x="1871277" y="1576300"/>
            <a:chExt cx="1128371" cy="437861"/>
          </a:xfrm>
        </p:grpSpPr>
        <p:sp>
          <p:nvSpPr>
            <p:cNvPr id="42" name="Oval 41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1871277" y="1739768"/>
              <a:ext cx="1128371" cy="11579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4" name="Oval 4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Freeform 44"/>
            <p:cNvSpPr/>
            <p:nvPr/>
          </p:nvSpPr>
          <p:spPr bwMode="auto">
            <a:xfrm>
              <a:off x="2159536" y="1673602"/>
              <a:ext cx="548771" cy="160549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9" name="Straight Connector 48"/>
            <p:cNvCxnSpPr>
              <a:cxnSpLocks noChangeShapeType="1"/>
              <a:endCxn id="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Straight Connector 4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8610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pic>
        <p:nvPicPr>
          <p:cNvPr id="68611" name="Picture 3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040" y="789146"/>
            <a:ext cx="8416660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3582" y="209074"/>
            <a:ext cx="9290314" cy="768350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ea typeface="ＭＳ Ｐゴシック" pitchFamily="34" charset="-128"/>
              </a:rPr>
              <a:t>Packet switching versus circuit switching</a:t>
            </a:r>
            <a:endParaRPr lang="en-US" altLang="en-US" dirty="0">
              <a:ea typeface="ＭＳ Ｐゴシック" pitchFamily="34" charset="-128"/>
            </a:endParaRPr>
          </a:p>
        </p:txBody>
      </p:sp>
      <p:sp>
        <p:nvSpPr>
          <p:cNvPr id="6861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77850" y="1981200"/>
            <a:ext cx="4127500" cy="4648200"/>
          </a:xfrm>
        </p:spPr>
        <p:txBody>
          <a:bodyPr>
            <a:normAutofit lnSpcReduction="10000"/>
          </a:bodyPr>
          <a:lstStyle/>
          <a:p>
            <a:pPr marL="231775" indent="-231775" eaLnBrk="1" hangingPunct="1">
              <a:buSzPct val="75000"/>
              <a:buFont typeface="Wingdings" pitchFamily="2" charset="2"/>
              <a:buNone/>
              <a:tabLst>
                <a:tab pos="566738" algn="l"/>
              </a:tabLst>
            </a:pPr>
            <a:r>
              <a:rPr lang="en-US" altLang="en-US" sz="2400" dirty="0">
                <a:solidFill>
                  <a:srgbClr val="000099"/>
                </a:solidFill>
                <a:ea typeface="ＭＳ Ｐゴシック" pitchFamily="34" charset="-128"/>
              </a:rPr>
              <a:t>example:</a:t>
            </a:r>
          </a:p>
          <a:p>
            <a:pPr marL="231775" indent="-231775" eaLnBrk="1" hangingPunct="1">
              <a:buSzTx/>
              <a:tabLst>
                <a:tab pos="566738" algn="l"/>
              </a:tabLst>
            </a:pPr>
            <a:r>
              <a:rPr lang="en-US" altLang="en-US" sz="2400" dirty="0">
                <a:ea typeface="ＭＳ Ｐゴシック" pitchFamily="34" charset="-128"/>
              </a:rPr>
              <a:t>1 Mb/s link</a:t>
            </a:r>
          </a:p>
          <a:p>
            <a:pPr marL="231775" indent="-231775" eaLnBrk="1" hangingPunct="1">
              <a:buSzTx/>
              <a:tabLst>
                <a:tab pos="566738" algn="l"/>
              </a:tabLst>
            </a:pPr>
            <a:r>
              <a:rPr lang="en-US" altLang="en-US" sz="2400" dirty="0">
                <a:ea typeface="ＭＳ Ｐゴシック" pitchFamily="34" charset="-128"/>
              </a:rPr>
              <a:t>each user: </a:t>
            </a:r>
          </a:p>
          <a:p>
            <a:pPr marL="566738" lvl="1" indent="-219075" eaLnBrk="1" hangingPunct="1">
              <a:buClr>
                <a:schemeClr val="tx1"/>
              </a:buClr>
              <a:buFontTx/>
              <a:buChar char="•"/>
              <a:tabLst>
                <a:tab pos="566738" algn="l"/>
              </a:tabLst>
            </a:pPr>
            <a:r>
              <a:rPr lang="en-US" altLang="en-US" sz="2000" dirty="0">
                <a:ea typeface="Arial" pitchFamily="34" charset="0"/>
              </a:rPr>
              <a:t>100 kb/s when </a:t>
            </a:r>
            <a:r>
              <a:rPr lang="ja-JP" altLang="en-US" sz="2000" dirty="0">
                <a:ea typeface="ＭＳ Ｐゴシック" pitchFamily="34" charset="-128"/>
              </a:rPr>
              <a:t>“</a:t>
            </a:r>
            <a:r>
              <a:rPr lang="en-US" altLang="ja-JP" sz="2000" dirty="0">
                <a:ea typeface="ＭＳ Ｐゴシック" pitchFamily="34" charset="-128"/>
              </a:rPr>
              <a:t>active</a:t>
            </a:r>
            <a:r>
              <a:rPr lang="ja-JP" altLang="en-US" sz="2000" dirty="0">
                <a:ea typeface="ＭＳ Ｐゴシック" pitchFamily="34" charset="-128"/>
              </a:rPr>
              <a:t>”</a:t>
            </a:r>
            <a:endParaRPr lang="en-US" altLang="ja-JP" sz="2000" dirty="0">
              <a:ea typeface="ＭＳ Ｐゴシック" pitchFamily="34" charset="-128"/>
            </a:endParaRPr>
          </a:p>
          <a:p>
            <a:pPr marL="566738" lvl="1" indent="-219075" eaLnBrk="1" hangingPunct="1">
              <a:buClr>
                <a:schemeClr val="tx1"/>
              </a:buClr>
              <a:buFontTx/>
              <a:buChar char="•"/>
              <a:tabLst>
                <a:tab pos="566738" algn="l"/>
              </a:tabLst>
            </a:pPr>
            <a:r>
              <a:rPr lang="en-US" altLang="en-US" sz="2000" dirty="0">
                <a:ea typeface="Arial" pitchFamily="34" charset="0"/>
              </a:rPr>
              <a:t>active 10% of time</a:t>
            </a:r>
          </a:p>
          <a:p>
            <a:pPr marL="566738" lvl="1" indent="-219075" eaLnBrk="1" hangingPunct="1">
              <a:tabLst>
                <a:tab pos="566738" algn="l"/>
              </a:tabLst>
            </a:pPr>
            <a:endParaRPr lang="en-US" altLang="en-US" sz="2000" dirty="0">
              <a:ea typeface="Arial" pitchFamily="34" charset="0"/>
            </a:endParaRPr>
          </a:p>
          <a:p>
            <a:pPr marL="231775" indent="-231775" eaLnBrk="1" hangingPunct="1">
              <a:tabLst>
                <a:tab pos="566738" algn="l"/>
              </a:tabLst>
            </a:pPr>
            <a:r>
              <a:rPr lang="en-US" altLang="en-US" sz="2400" i="1" dirty="0">
                <a:solidFill>
                  <a:srgbClr val="CC0000"/>
                </a:solidFill>
                <a:ea typeface="ＭＳ Ｐゴシック" pitchFamily="34" charset="-128"/>
              </a:rPr>
              <a:t>circuit-switching:</a:t>
            </a:r>
            <a:r>
              <a:rPr lang="en-US" altLang="en-US" sz="2400" dirty="0">
                <a:ea typeface="ＭＳ Ｐゴシック" pitchFamily="34" charset="-128"/>
              </a:rPr>
              <a:t> </a:t>
            </a:r>
          </a:p>
          <a:p>
            <a:pPr marL="566738" lvl="1" indent="-219075" eaLnBrk="1" hangingPunct="1">
              <a:tabLst>
                <a:tab pos="566738" algn="l"/>
              </a:tabLst>
            </a:pPr>
            <a:r>
              <a:rPr lang="en-US" altLang="en-US" sz="2000" dirty="0">
                <a:solidFill>
                  <a:srgbClr val="0054FD"/>
                </a:solidFill>
                <a:ea typeface="Arial" pitchFamily="34" charset="0"/>
              </a:rPr>
              <a:t>10 </a:t>
            </a:r>
            <a:r>
              <a:rPr lang="en-US" altLang="en-US" sz="2000" dirty="0">
                <a:ea typeface="Arial" pitchFamily="34" charset="0"/>
              </a:rPr>
              <a:t>users</a:t>
            </a:r>
          </a:p>
          <a:p>
            <a:pPr marL="231775" indent="-231775" eaLnBrk="1" hangingPunct="1">
              <a:tabLst>
                <a:tab pos="566738" algn="l"/>
              </a:tabLst>
            </a:pPr>
            <a:r>
              <a:rPr lang="en-US" altLang="en-US" sz="2400" i="1" dirty="0">
                <a:solidFill>
                  <a:srgbClr val="CC0000"/>
                </a:solidFill>
                <a:ea typeface="ＭＳ Ｐゴシック" pitchFamily="34" charset="-128"/>
              </a:rPr>
              <a:t>packet switching:</a:t>
            </a:r>
            <a:r>
              <a:rPr lang="en-US" altLang="en-US" sz="2400" dirty="0">
                <a:ea typeface="ＭＳ Ｐゴシック" pitchFamily="34" charset="-128"/>
              </a:rPr>
              <a:t> </a:t>
            </a:r>
          </a:p>
          <a:p>
            <a:pPr marL="566738" lvl="1" indent="-219075" eaLnBrk="1" hangingPunct="1">
              <a:tabLst>
                <a:tab pos="566738" algn="l"/>
              </a:tabLst>
            </a:pPr>
            <a:r>
              <a:rPr lang="en-US" altLang="en-US" sz="2000" dirty="0">
                <a:ea typeface="Arial" pitchFamily="34" charset="0"/>
              </a:rPr>
              <a:t>with </a:t>
            </a:r>
            <a:r>
              <a:rPr lang="en-US" altLang="en-US" sz="2000" dirty="0">
                <a:solidFill>
                  <a:srgbClr val="0054FD"/>
                </a:solidFill>
                <a:ea typeface="Arial" pitchFamily="34" charset="0"/>
              </a:rPr>
              <a:t>35</a:t>
            </a:r>
            <a:r>
              <a:rPr lang="en-US" altLang="en-US" sz="2000" dirty="0">
                <a:ea typeface="Arial" pitchFamily="34" charset="0"/>
              </a:rPr>
              <a:t> users, probability &gt; 10 active at same time is less than .0004 *</a:t>
            </a:r>
          </a:p>
          <a:p>
            <a:pPr marL="231775" indent="-231775" eaLnBrk="1" hangingPunct="1">
              <a:tabLst>
                <a:tab pos="566738" algn="l"/>
              </a:tabLst>
            </a:pPr>
            <a:endParaRPr lang="en-US" altLang="en-US" sz="2400" dirty="0">
              <a:ea typeface="ＭＳ Ｐゴシック" pitchFamily="34" charset="-128"/>
            </a:endParaRPr>
          </a:p>
        </p:txBody>
      </p:sp>
      <p:sp>
        <p:nvSpPr>
          <p:cNvPr id="68614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98992" y="1122363"/>
            <a:ext cx="9441656" cy="6096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en-US" i="1">
                <a:solidFill>
                  <a:srgbClr val="CC0000"/>
                </a:solidFill>
                <a:ea typeface="ＭＳ Ｐゴシック" pitchFamily="34" charset="-128"/>
              </a:rPr>
              <a:t>packet switching allows more users to use network!</a:t>
            </a:r>
          </a:p>
        </p:txBody>
      </p:sp>
      <p:sp>
        <p:nvSpPr>
          <p:cNvPr id="68615" name="Line 15"/>
          <p:cNvSpPr>
            <a:spLocks noChangeShapeType="1"/>
          </p:cNvSpPr>
          <p:nvPr/>
        </p:nvSpPr>
        <p:spPr bwMode="auto">
          <a:xfrm>
            <a:off x="5828375" y="2562225"/>
            <a:ext cx="908050" cy="45720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6" name="Line 16"/>
          <p:cNvSpPr>
            <a:spLocks noChangeShapeType="1"/>
          </p:cNvSpPr>
          <p:nvPr/>
        </p:nvSpPr>
        <p:spPr bwMode="auto">
          <a:xfrm>
            <a:off x="6736424" y="3019425"/>
            <a:ext cx="2208213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7" name="Line 17"/>
          <p:cNvSpPr>
            <a:spLocks noChangeShapeType="1"/>
          </p:cNvSpPr>
          <p:nvPr/>
        </p:nvSpPr>
        <p:spPr bwMode="auto">
          <a:xfrm>
            <a:off x="6736424" y="3171825"/>
            <a:ext cx="2208213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8" name="Line 18"/>
          <p:cNvSpPr>
            <a:spLocks noChangeShapeType="1"/>
          </p:cNvSpPr>
          <p:nvPr/>
        </p:nvSpPr>
        <p:spPr bwMode="auto">
          <a:xfrm flipV="1">
            <a:off x="5910924" y="3171825"/>
            <a:ext cx="825500" cy="60960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9" name="Text Box 19"/>
          <p:cNvSpPr txBox="1">
            <a:spLocks noChangeArrowheads="1"/>
          </p:cNvSpPr>
          <p:nvPr/>
        </p:nvSpPr>
        <p:spPr bwMode="auto">
          <a:xfrm>
            <a:off x="5601347" y="2740026"/>
            <a:ext cx="73609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en-US" sz="2000" i="1">
                <a:solidFill>
                  <a:srgbClr val="000099"/>
                </a:solidFill>
                <a:latin typeface="Gill Sans MT" pitchFamily="34" charset="0"/>
              </a:rPr>
              <a:t>N</a:t>
            </a:r>
            <a:r>
              <a:rPr lang="en-US" altLang="en-US" sz="2000">
                <a:solidFill>
                  <a:srgbClr val="000099"/>
                </a:solidFill>
                <a:latin typeface="Gill Sans MT" pitchFamily="34" charset="0"/>
              </a:rPr>
              <a:t> </a:t>
            </a:r>
          </a:p>
          <a:p>
            <a:pPr algn="ctr">
              <a:lnSpc>
                <a:spcPct val="80000"/>
              </a:lnSpc>
            </a:pPr>
            <a:r>
              <a:rPr lang="en-US" altLang="en-US" sz="2000">
                <a:solidFill>
                  <a:srgbClr val="000099"/>
                </a:solidFill>
                <a:latin typeface="Gill Sans MT" pitchFamily="34" charset="0"/>
              </a:rPr>
              <a:t>users</a:t>
            </a:r>
          </a:p>
        </p:txBody>
      </p:sp>
      <p:sp>
        <p:nvSpPr>
          <p:cNvPr id="68620" name="Text Box 20"/>
          <p:cNvSpPr txBox="1">
            <a:spLocks noChangeArrowheads="1"/>
          </p:cNvSpPr>
          <p:nvPr/>
        </p:nvSpPr>
        <p:spPr bwMode="auto">
          <a:xfrm>
            <a:off x="8170731" y="3303589"/>
            <a:ext cx="14814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000"/>
              <a:t>1 Mbps link</a:t>
            </a:r>
          </a:p>
        </p:txBody>
      </p:sp>
      <p:sp>
        <p:nvSpPr>
          <p:cNvPr id="68621" name="Line 47"/>
          <p:cNvSpPr>
            <a:spLocks noChangeShapeType="1"/>
          </p:cNvSpPr>
          <p:nvPr/>
        </p:nvSpPr>
        <p:spPr bwMode="auto">
          <a:xfrm>
            <a:off x="8115697" y="3100388"/>
            <a:ext cx="15271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8622" name="Group 35"/>
          <p:cNvGrpSpPr>
            <a:grpSpLocks/>
          </p:cNvGrpSpPr>
          <p:nvPr/>
        </p:nvGrpSpPr>
        <p:grpSpPr bwMode="auto">
          <a:xfrm>
            <a:off x="5112942" y="4767262"/>
            <a:ext cx="4199731" cy="990599"/>
            <a:chOff x="3016" y="3097"/>
            <a:chExt cx="2442" cy="624"/>
          </a:xfrm>
        </p:grpSpPr>
        <p:sp>
          <p:nvSpPr>
            <p:cNvPr id="68632" name="Text Box 48"/>
            <p:cNvSpPr txBox="1">
              <a:spLocks noChangeArrowheads="1"/>
            </p:cNvSpPr>
            <p:nvPr/>
          </p:nvSpPr>
          <p:spPr bwMode="auto">
            <a:xfrm>
              <a:off x="3016" y="3097"/>
              <a:ext cx="244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i="1">
                  <a:solidFill>
                    <a:srgbClr val="CC0000"/>
                  </a:solidFill>
                  <a:latin typeface="Gill Sans MT" pitchFamily="34" charset="0"/>
                </a:rPr>
                <a:t>Q:</a:t>
              </a:r>
              <a:r>
                <a:rPr lang="en-US" altLang="en-US">
                  <a:latin typeface="Gill Sans MT" pitchFamily="34" charset="0"/>
                </a:rPr>
                <a:t> how did we get value 0.0004?</a:t>
              </a:r>
            </a:p>
          </p:txBody>
        </p:sp>
        <p:sp>
          <p:nvSpPr>
            <p:cNvPr id="68633" name="Text Box 48"/>
            <p:cNvSpPr txBox="1">
              <a:spLocks noChangeArrowheads="1"/>
            </p:cNvSpPr>
            <p:nvPr/>
          </p:nvSpPr>
          <p:spPr bwMode="auto">
            <a:xfrm>
              <a:off x="3031" y="3430"/>
              <a:ext cx="235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i="1">
                  <a:solidFill>
                    <a:srgbClr val="CC0000"/>
                  </a:solidFill>
                  <a:latin typeface="Gill Sans MT" pitchFamily="34" charset="0"/>
                </a:rPr>
                <a:t>Q:</a:t>
              </a:r>
              <a:r>
                <a:rPr lang="en-US" altLang="en-US">
                  <a:latin typeface="Gill Sans MT" pitchFamily="34" charset="0"/>
                </a:rPr>
                <a:t> what happens if &gt; 35 users ?</a:t>
              </a:r>
            </a:p>
          </p:txBody>
        </p:sp>
      </p:grpSp>
      <p:sp>
        <p:nvSpPr>
          <p:cNvPr id="68623" name="Text Box 34"/>
          <p:cNvSpPr txBox="1">
            <a:spLocks noChangeArrowheads="1"/>
          </p:cNvSpPr>
          <p:nvPr/>
        </p:nvSpPr>
        <p:spPr bwMode="auto">
          <a:xfrm rot="5273514">
            <a:off x="5218928" y="2778453"/>
            <a:ext cx="7425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800" b="1"/>
              <a:t>…..</a:t>
            </a:r>
          </a:p>
        </p:txBody>
      </p:sp>
      <p:grpSp>
        <p:nvGrpSpPr>
          <p:cNvPr id="68624" name="Group 37"/>
          <p:cNvGrpSpPr>
            <a:grpSpLocks/>
          </p:cNvGrpSpPr>
          <p:nvPr/>
        </p:nvGrpSpPr>
        <p:grpSpPr bwMode="auto">
          <a:xfrm>
            <a:off x="5033831" y="2066925"/>
            <a:ext cx="844417" cy="679450"/>
            <a:chOff x="-44" y="1473"/>
            <a:chExt cx="981" cy="1105"/>
          </a:xfrm>
        </p:grpSpPr>
        <p:pic>
          <p:nvPicPr>
            <p:cNvPr id="68630" name="Picture 38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631" name="Freeform 3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68625" name="Group 40"/>
          <p:cNvGrpSpPr>
            <a:grpSpLocks/>
          </p:cNvGrpSpPr>
          <p:nvPr/>
        </p:nvGrpSpPr>
        <p:grpSpPr bwMode="auto">
          <a:xfrm>
            <a:off x="5038990" y="3392488"/>
            <a:ext cx="844418" cy="679450"/>
            <a:chOff x="-44" y="1473"/>
            <a:chExt cx="981" cy="1105"/>
          </a:xfrm>
        </p:grpSpPr>
        <p:pic>
          <p:nvPicPr>
            <p:cNvPr id="68628" name="Picture 4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629" name="Freeform 4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6862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5E74D8E2-9319-4D25-9D22-2668F5D6F869}" type="slidenum">
              <a:rPr lang="en-US" altLang="en-US" sz="1200">
                <a:latin typeface="Tahoma" pitchFamily="34" charset="0"/>
              </a:rPr>
              <a:pPr/>
              <a:t>35</a:t>
            </a:fld>
            <a:endParaRPr lang="en-US" altLang="en-US" sz="1200">
              <a:latin typeface="Tahoma" pitchFamily="34" charset="0"/>
            </a:endParaRPr>
          </a:p>
        </p:txBody>
      </p:sp>
      <p:sp>
        <p:nvSpPr>
          <p:cNvPr id="68627" name="TextBox 1"/>
          <p:cNvSpPr txBox="1">
            <a:spLocks noChangeArrowheads="1"/>
          </p:cNvSpPr>
          <p:nvPr/>
        </p:nvSpPr>
        <p:spPr bwMode="auto">
          <a:xfrm>
            <a:off x="457465" y="6127751"/>
            <a:ext cx="990944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400" dirty="0"/>
              <a:t>* Check out the online interactive exercises for more examples: h</a:t>
            </a:r>
            <a:r>
              <a:rPr lang="en-US" altLang="en-US" sz="1200" dirty="0"/>
              <a:t>ttp://</a:t>
            </a:r>
            <a:r>
              <a:rPr lang="en-US" altLang="en-US" sz="1200" dirty="0" err="1"/>
              <a:t>gaia.cs.umass.edu</a:t>
            </a:r>
            <a:r>
              <a:rPr lang="en-US" altLang="en-US" sz="1200" dirty="0"/>
              <a:t>/</a:t>
            </a:r>
            <a:r>
              <a:rPr lang="en-US" altLang="en-US" sz="1200" dirty="0" err="1"/>
              <a:t>kurose_ross</a:t>
            </a:r>
            <a:r>
              <a:rPr lang="en-US" altLang="en-US" sz="1200" dirty="0"/>
              <a:t>/interactive/</a:t>
            </a:r>
          </a:p>
        </p:txBody>
      </p:sp>
    </p:spTree>
    <p:extLst>
      <p:ext uri="{BB962C8B-B14F-4D97-AF65-F5344CB8AC3E}">
        <p14:creationId xmlns:p14="http://schemas.microsoft.com/office/powerpoint/2010/main" val="33757101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70658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67784" y="1720850"/>
            <a:ext cx="8879285" cy="4648200"/>
          </a:xfrm>
        </p:spPr>
        <p:txBody>
          <a:bodyPr>
            <a:normAutofit/>
          </a:bodyPr>
          <a:lstStyle/>
          <a:p>
            <a:pPr marL="287338" indent="-287338" eaLnBrk="1" hangingPunct="1"/>
            <a:r>
              <a:rPr lang="en-US" altLang="en-US" sz="2000" dirty="0">
                <a:ea typeface="ＭＳ Ｐゴシック" pitchFamily="34" charset="-128"/>
              </a:rPr>
              <a:t>great for </a:t>
            </a:r>
            <a:r>
              <a:rPr lang="en-US" altLang="en-US" sz="2000" dirty="0" err="1">
                <a:ea typeface="ＭＳ Ｐゴシック" pitchFamily="34" charset="-128"/>
              </a:rPr>
              <a:t>bursty</a:t>
            </a:r>
            <a:r>
              <a:rPr lang="en-US" altLang="en-US" sz="2000" dirty="0">
                <a:ea typeface="ＭＳ Ｐゴシック" pitchFamily="34" charset="-128"/>
              </a:rPr>
              <a:t> data</a:t>
            </a:r>
          </a:p>
          <a:p>
            <a:pPr marL="682625" lvl="1" indent="-225425" eaLnBrk="1" hangingPunct="1"/>
            <a:r>
              <a:rPr lang="en-US" altLang="en-US" sz="2400" dirty="0">
                <a:ea typeface="Arial" pitchFamily="34" charset="0"/>
              </a:rPr>
              <a:t>resource sharing</a:t>
            </a:r>
          </a:p>
          <a:p>
            <a:pPr marL="682625" lvl="1" indent="-225425" eaLnBrk="1" hangingPunct="1"/>
            <a:r>
              <a:rPr lang="en-US" altLang="en-US" sz="2400" dirty="0">
                <a:ea typeface="Arial" pitchFamily="34" charset="0"/>
              </a:rPr>
              <a:t>simpler, no call setup</a:t>
            </a:r>
            <a:endParaRPr lang="en-US" altLang="en-US" sz="1800" dirty="0">
              <a:ea typeface="Arial" pitchFamily="34" charset="0"/>
            </a:endParaRPr>
          </a:p>
          <a:p>
            <a:pPr marL="287338" indent="-287338" eaLnBrk="1" hangingPunct="1"/>
            <a:r>
              <a:rPr lang="en-US" altLang="en-US" sz="2000" dirty="0">
                <a:solidFill>
                  <a:srgbClr val="CC0000"/>
                </a:solidFill>
                <a:ea typeface="ＭＳ Ｐゴシック" pitchFamily="34" charset="-128"/>
              </a:rPr>
              <a:t>excessive congestion possible:</a:t>
            </a:r>
            <a:r>
              <a:rPr lang="en-US" altLang="en-US" sz="2000" dirty="0">
                <a:ea typeface="ＭＳ Ｐゴシック" pitchFamily="34" charset="-128"/>
              </a:rPr>
              <a:t> packet delay and loss</a:t>
            </a:r>
          </a:p>
          <a:p>
            <a:pPr marL="682625" lvl="1" indent="-225425" eaLnBrk="1" hangingPunct="1"/>
            <a:r>
              <a:rPr lang="en-US" altLang="en-US" sz="2400" dirty="0">
                <a:ea typeface="Arial" pitchFamily="34" charset="0"/>
              </a:rPr>
              <a:t>protocols needed for reliable data transfer, congestion control</a:t>
            </a:r>
            <a:endParaRPr lang="en-US" altLang="en-US" sz="1800" dirty="0">
              <a:ea typeface="Arial" pitchFamily="34" charset="0"/>
            </a:endParaRPr>
          </a:p>
          <a:p>
            <a:pPr marL="287338" indent="-287338" eaLnBrk="1" hangingPunct="1"/>
            <a:r>
              <a:rPr lang="en-US" altLang="en-US" sz="2000" i="1" dirty="0">
                <a:solidFill>
                  <a:srgbClr val="CC0000"/>
                </a:solidFill>
                <a:ea typeface="ＭＳ Ｐゴシック" pitchFamily="34" charset="-128"/>
              </a:rPr>
              <a:t>Q:</a:t>
            </a:r>
            <a:r>
              <a:rPr lang="en-US" altLang="en-US" sz="2000" dirty="0">
                <a:solidFill>
                  <a:srgbClr val="CC0000"/>
                </a:solidFill>
                <a:ea typeface="ＭＳ Ｐゴシック" pitchFamily="34" charset="-128"/>
              </a:rPr>
              <a:t> How to provide circuit-like behavior?</a:t>
            </a:r>
          </a:p>
          <a:p>
            <a:pPr marL="682625" lvl="1" indent="-225425" eaLnBrk="1" hangingPunct="1"/>
            <a:r>
              <a:rPr lang="en-US" altLang="en-US" sz="2400" dirty="0">
                <a:ea typeface="Arial" pitchFamily="34" charset="0"/>
              </a:rPr>
              <a:t>bandwidth guarantees needed for audio/video apps</a:t>
            </a:r>
          </a:p>
          <a:p>
            <a:pPr marL="682625" lvl="1" indent="-225425" eaLnBrk="1" hangingPunct="1"/>
            <a:r>
              <a:rPr lang="en-US" altLang="en-US" sz="2400" dirty="0">
                <a:ea typeface="Arial" pitchFamily="34" charset="0"/>
              </a:rPr>
              <a:t>still an unsolved problem (chapter 7)</a:t>
            </a:r>
            <a:endParaRPr lang="en-US" altLang="en-US" sz="1800" dirty="0">
              <a:ea typeface="Arial" pitchFamily="34" charset="0"/>
            </a:endParaRPr>
          </a:p>
        </p:txBody>
      </p:sp>
      <p:sp>
        <p:nvSpPr>
          <p:cNvPr id="7065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97525" y="1196975"/>
            <a:ext cx="8255000" cy="6096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en-US" dirty="0">
                <a:solidFill>
                  <a:srgbClr val="CC0000"/>
                </a:solidFill>
                <a:ea typeface="ＭＳ Ｐゴシック" pitchFamily="34" charset="-128"/>
              </a:rPr>
              <a:t>is packet switching a </a:t>
            </a:r>
            <a:r>
              <a:rPr lang="ja-JP" altLang="en-US">
                <a:solidFill>
                  <a:srgbClr val="CC0000"/>
                </a:solidFill>
                <a:ea typeface="ＭＳ Ｐゴシック" pitchFamily="34" charset="-128"/>
              </a:rPr>
              <a:t>“</a:t>
            </a:r>
            <a:r>
              <a:rPr lang="en-US" altLang="ja-JP" dirty="0">
                <a:solidFill>
                  <a:srgbClr val="CC0000"/>
                </a:solidFill>
                <a:ea typeface="ＭＳ Ｐゴシック" pitchFamily="34" charset="-128"/>
              </a:rPr>
              <a:t>slam dunk winner?</a:t>
            </a:r>
            <a:r>
              <a:rPr lang="ja-JP" altLang="en-US">
                <a:solidFill>
                  <a:srgbClr val="CC0000"/>
                </a:solidFill>
                <a:ea typeface="ＭＳ Ｐゴシック" pitchFamily="34" charset="-128"/>
              </a:rPr>
              <a:t>”</a:t>
            </a:r>
            <a:endParaRPr lang="en-US" altLang="en-US" dirty="0">
              <a:solidFill>
                <a:srgbClr val="CC0000"/>
              </a:solidFill>
              <a:ea typeface="ＭＳ Ｐゴシック" pitchFamily="34" charset="-128"/>
            </a:endParaRPr>
          </a:p>
        </p:txBody>
      </p:sp>
      <p:sp>
        <p:nvSpPr>
          <p:cNvPr id="70660" name="Text Box 20"/>
          <p:cNvSpPr txBox="1">
            <a:spLocks noChangeArrowheads="1"/>
          </p:cNvSpPr>
          <p:nvPr/>
        </p:nvSpPr>
        <p:spPr bwMode="auto">
          <a:xfrm>
            <a:off x="381794" y="5472114"/>
            <a:ext cx="892056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i="1">
                <a:solidFill>
                  <a:srgbClr val="CC0000"/>
                </a:solidFill>
                <a:latin typeface="Gill Sans MT" pitchFamily="34" charset="0"/>
              </a:rPr>
              <a:t>Q:</a:t>
            </a:r>
            <a:r>
              <a:rPr lang="en-US" altLang="en-US">
                <a:latin typeface="Gill Sans MT" pitchFamily="34" charset="0"/>
              </a:rPr>
              <a:t>  human analogies of reserved resources (circuit switching) versus on-demand allocation (packet-switching)?</a:t>
            </a:r>
          </a:p>
        </p:txBody>
      </p:sp>
      <p:pic>
        <p:nvPicPr>
          <p:cNvPr id="70661" name="Picture 10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23" y="874712"/>
            <a:ext cx="8416660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2" name="Rectangle 2"/>
          <p:cNvSpPr>
            <a:spLocks noChangeArrowheads="1"/>
          </p:cNvSpPr>
          <p:nvPr/>
        </p:nvSpPr>
        <p:spPr bwMode="auto">
          <a:xfrm>
            <a:off x="1033278" y="279400"/>
            <a:ext cx="866775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3600" dirty="0">
                <a:solidFill>
                  <a:srgbClr val="000099"/>
                </a:solidFill>
                <a:latin typeface="Gill Sans MT" pitchFamily="34" charset="0"/>
              </a:rPr>
              <a:t>Packet switching versus circuit switching</a:t>
            </a:r>
            <a:endParaRPr lang="en-US" altLang="en-US" sz="4400" dirty="0">
              <a:solidFill>
                <a:srgbClr val="000099"/>
              </a:solidFill>
              <a:latin typeface="Gill Sans MT" pitchFamily="34" charset="0"/>
            </a:endParaRPr>
          </a:p>
        </p:txBody>
      </p:sp>
      <p:sp>
        <p:nvSpPr>
          <p:cNvPr id="7066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3C070FE7-1EDB-4F9B-BC72-4813C8CBE262}" type="slidenum">
              <a:rPr lang="en-US" altLang="en-US" sz="1200">
                <a:latin typeface="Tahoma" pitchFamily="34" charset="0"/>
              </a:rPr>
              <a:pPr/>
              <a:t>36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6458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Rectangle 2"/>
          <p:cNvSpPr>
            <a:spLocks noGrp="1" noChangeArrowheads="1"/>
          </p:cNvSpPr>
          <p:nvPr>
            <p:ph type="title"/>
          </p:nvPr>
        </p:nvSpPr>
        <p:spPr>
          <a:xfrm>
            <a:off x="290644" y="228600"/>
            <a:ext cx="9351195" cy="1143000"/>
          </a:xfrm>
        </p:spPr>
        <p:txBody>
          <a:bodyPr/>
          <a:lstStyle/>
          <a:p>
            <a:pPr>
              <a:defRPr/>
            </a:pPr>
            <a:r>
              <a:rPr lang="pt-BR" sz="3200" dirty="0"/>
              <a:t>Computer networks: examples</a:t>
            </a:r>
            <a:endParaRPr lang="en-US" altLang="en-US" dirty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050793" y="1462088"/>
            <a:ext cx="3678634" cy="5010150"/>
          </a:xfrm>
        </p:spPr>
        <p:txBody>
          <a:bodyPr/>
          <a:lstStyle/>
          <a:p>
            <a:r>
              <a:rPr lang="en-US" altLang="en-US" sz="2400" dirty="0"/>
              <a:t>Backbone networks</a:t>
            </a:r>
          </a:p>
          <a:p>
            <a:r>
              <a:rPr lang="en-US" altLang="en-US" sz="2400" dirty="0"/>
              <a:t>Residence networks</a:t>
            </a:r>
          </a:p>
          <a:p>
            <a:pPr>
              <a:spcAft>
                <a:spcPct val="30000"/>
              </a:spcAft>
            </a:pPr>
            <a:r>
              <a:rPr lang="en-US" altLang="en-US" sz="2400" dirty="0"/>
              <a:t>Wireless networks</a:t>
            </a:r>
          </a:p>
          <a:p>
            <a:pPr>
              <a:spcAft>
                <a:spcPct val="30000"/>
              </a:spcAft>
            </a:pPr>
            <a:r>
              <a:rPr lang="en-US" altLang="en-US" sz="2400" dirty="0"/>
              <a:t>Home networks</a:t>
            </a:r>
          </a:p>
          <a:p>
            <a:pPr>
              <a:spcAft>
                <a:spcPct val="30000"/>
              </a:spcAft>
            </a:pPr>
            <a:r>
              <a:rPr lang="en-US" altLang="en-US" sz="2400" dirty="0"/>
              <a:t>Mobile networks 4G/5G</a:t>
            </a:r>
          </a:p>
          <a:p>
            <a:pPr>
              <a:spcAft>
                <a:spcPct val="30000"/>
              </a:spcAft>
            </a:pPr>
            <a:r>
              <a:rPr lang="en-US" altLang="en-US" sz="2400" dirty="0" err="1"/>
              <a:t>IoT</a:t>
            </a:r>
            <a:endParaRPr lang="en-US" altLang="en-US" sz="2400" dirty="0"/>
          </a:p>
        </p:txBody>
      </p:sp>
      <p:sp>
        <p:nvSpPr>
          <p:cNvPr id="24580" name="Freeform 20"/>
          <p:cNvSpPr>
            <a:spLocks/>
          </p:cNvSpPr>
          <p:nvPr/>
        </p:nvSpPr>
        <p:spPr bwMode="auto">
          <a:xfrm>
            <a:off x="6769100" y="1800226"/>
            <a:ext cx="1616604" cy="2009775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1" name="Freeform 21"/>
          <p:cNvSpPr>
            <a:spLocks/>
          </p:cNvSpPr>
          <p:nvPr/>
        </p:nvSpPr>
        <p:spPr bwMode="auto">
          <a:xfrm>
            <a:off x="5078545" y="1628775"/>
            <a:ext cx="1678517" cy="1906588"/>
          </a:xfrm>
          <a:custGeom>
            <a:avLst/>
            <a:gdLst>
              <a:gd name="T0" fmla="*/ 2147483647 w 1340"/>
              <a:gd name="T1" fmla="*/ 2147483647 h 1191"/>
              <a:gd name="T2" fmla="*/ 2147483647 w 1340"/>
              <a:gd name="T3" fmla="*/ 2147483647 h 1191"/>
              <a:gd name="T4" fmla="*/ 2147483647 w 1340"/>
              <a:gd name="T5" fmla="*/ 2147483647 h 1191"/>
              <a:gd name="T6" fmla="*/ 2147483647 w 1340"/>
              <a:gd name="T7" fmla="*/ 2147483647 h 1191"/>
              <a:gd name="T8" fmla="*/ 2147483647 w 1340"/>
              <a:gd name="T9" fmla="*/ 2147483647 h 1191"/>
              <a:gd name="T10" fmla="*/ 2147483647 w 1340"/>
              <a:gd name="T11" fmla="*/ 2147483647 h 1191"/>
              <a:gd name="T12" fmla="*/ 2147483647 w 1340"/>
              <a:gd name="T13" fmla="*/ 2147483647 h 1191"/>
              <a:gd name="T14" fmla="*/ 2147483647 w 1340"/>
              <a:gd name="T15" fmla="*/ 2147483647 h 1191"/>
              <a:gd name="T16" fmla="*/ 2147483647 w 1340"/>
              <a:gd name="T17" fmla="*/ 2147483647 h 1191"/>
              <a:gd name="T18" fmla="*/ 2147483647 w 1340"/>
              <a:gd name="T19" fmla="*/ 2147483647 h 1191"/>
              <a:gd name="T20" fmla="*/ 2147483647 w 1340"/>
              <a:gd name="T21" fmla="*/ 2147483647 h 1191"/>
              <a:gd name="T22" fmla="*/ 2147483647 w 1340"/>
              <a:gd name="T23" fmla="*/ 2147483647 h 119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340" h="1191">
                <a:moveTo>
                  <a:pt x="550" y="42"/>
                </a:moveTo>
                <a:cubicBezTo>
                  <a:pt x="437" y="4"/>
                  <a:pt x="164" y="0"/>
                  <a:pt x="82" y="60"/>
                </a:cubicBezTo>
                <a:cubicBezTo>
                  <a:pt x="0" y="120"/>
                  <a:pt x="67" y="292"/>
                  <a:pt x="58" y="402"/>
                </a:cubicBezTo>
                <a:cubicBezTo>
                  <a:pt x="49" y="512"/>
                  <a:pt x="19" y="642"/>
                  <a:pt x="28" y="720"/>
                </a:cubicBezTo>
                <a:cubicBezTo>
                  <a:pt x="37" y="798"/>
                  <a:pt x="27" y="844"/>
                  <a:pt x="112" y="870"/>
                </a:cubicBezTo>
                <a:cubicBezTo>
                  <a:pt x="197" y="896"/>
                  <a:pt x="450" y="833"/>
                  <a:pt x="538" y="876"/>
                </a:cubicBezTo>
                <a:cubicBezTo>
                  <a:pt x="626" y="919"/>
                  <a:pt x="524" y="1091"/>
                  <a:pt x="640" y="1128"/>
                </a:cubicBezTo>
                <a:cubicBezTo>
                  <a:pt x="756" y="1165"/>
                  <a:pt x="1128" y="1191"/>
                  <a:pt x="1234" y="1098"/>
                </a:cubicBezTo>
                <a:cubicBezTo>
                  <a:pt x="1340" y="1005"/>
                  <a:pt x="1281" y="696"/>
                  <a:pt x="1276" y="570"/>
                </a:cubicBezTo>
                <a:cubicBezTo>
                  <a:pt x="1271" y="444"/>
                  <a:pt x="1290" y="389"/>
                  <a:pt x="1204" y="342"/>
                </a:cubicBezTo>
                <a:cubicBezTo>
                  <a:pt x="1118" y="295"/>
                  <a:pt x="868" y="338"/>
                  <a:pt x="760" y="288"/>
                </a:cubicBezTo>
                <a:cubicBezTo>
                  <a:pt x="652" y="238"/>
                  <a:pt x="663" y="80"/>
                  <a:pt x="550" y="42"/>
                </a:cubicBezTo>
                <a:close/>
              </a:path>
            </a:pathLst>
          </a:cu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2" name="Freeform 22"/>
          <p:cNvSpPr>
            <a:spLocks/>
          </p:cNvSpPr>
          <p:nvPr/>
        </p:nvSpPr>
        <p:spPr bwMode="auto">
          <a:xfrm>
            <a:off x="5401866" y="3357564"/>
            <a:ext cx="2674276" cy="2662237"/>
          </a:xfrm>
          <a:custGeom>
            <a:avLst/>
            <a:gdLst>
              <a:gd name="T0" fmla="*/ 2147483647 w 2135"/>
              <a:gd name="T1" fmla="*/ 2147483647 h 1662"/>
              <a:gd name="T2" fmla="*/ 2147483647 w 2135"/>
              <a:gd name="T3" fmla="*/ 2147483647 h 1662"/>
              <a:gd name="T4" fmla="*/ 2147483647 w 2135"/>
              <a:gd name="T5" fmla="*/ 2147483647 h 1662"/>
              <a:gd name="T6" fmla="*/ 2147483647 w 2135"/>
              <a:gd name="T7" fmla="*/ 2147483647 h 1662"/>
              <a:gd name="T8" fmla="*/ 2147483647 w 2135"/>
              <a:gd name="T9" fmla="*/ 2147483647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147483647 w 2135"/>
              <a:gd name="T15" fmla="*/ 2147483647 h 1662"/>
              <a:gd name="T16" fmla="*/ 2147483647 w 2135"/>
              <a:gd name="T17" fmla="*/ 2147483647 h 1662"/>
              <a:gd name="T18" fmla="*/ 2147483647 w 2135"/>
              <a:gd name="T19" fmla="*/ 2147483647 h 1662"/>
              <a:gd name="T20" fmla="*/ 2147483647 w 2135"/>
              <a:gd name="T21" fmla="*/ 2147483647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4583" name="Object 24"/>
          <p:cNvGraphicFramePr>
            <a:graphicFrameLocks noChangeAspect="1"/>
          </p:cNvGraphicFramePr>
          <p:nvPr/>
        </p:nvGraphicFramePr>
        <p:xfrm>
          <a:off x="5185173" y="1790700"/>
          <a:ext cx="374915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307263" imgH="1084139" progId="MS_ClipArt_Gallery.2">
                  <p:embed/>
                </p:oleObj>
              </mc:Choice>
              <mc:Fallback>
                <p:oleObj name="Clip" r:id="rId3" imgW="1307263" imgH="1084139" progId="MS_ClipArt_Gallery.2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5173" y="1790700"/>
                        <a:ext cx="374915" cy="382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4" name="Object 25"/>
          <p:cNvGraphicFramePr>
            <a:graphicFrameLocks noChangeAspect="1"/>
          </p:cNvGraphicFramePr>
          <p:nvPr/>
        </p:nvGraphicFramePr>
        <p:xfrm>
          <a:off x="5592763" y="1931988"/>
          <a:ext cx="251090" cy="22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5" imgW="681706" imgH="480401" progId="MS_ClipArt_Gallery.2">
                  <p:embed/>
                </p:oleObj>
              </mc:Choice>
              <mc:Fallback>
                <p:oleObj name="Clip" r:id="rId5" imgW="681706" imgH="480401" progId="MS_ClipArt_Gallery.2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2763" y="1931988"/>
                        <a:ext cx="251090" cy="222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5" name="Line 26"/>
          <p:cNvSpPr>
            <a:spLocks noChangeShapeType="1"/>
          </p:cNvSpPr>
          <p:nvPr/>
        </p:nvSpPr>
        <p:spPr bwMode="auto">
          <a:xfrm flipV="1">
            <a:off x="5549768" y="2081213"/>
            <a:ext cx="103188" cy="31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4586" name="Object 28"/>
          <p:cNvGraphicFramePr>
            <a:graphicFrameLocks noChangeAspect="1"/>
          </p:cNvGraphicFramePr>
          <p:nvPr/>
        </p:nvGraphicFramePr>
        <p:xfrm>
          <a:off x="5185173" y="2505075"/>
          <a:ext cx="374915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7" imgW="1307263" imgH="1084139" progId="MS_ClipArt_Gallery.2">
                  <p:embed/>
                </p:oleObj>
              </mc:Choice>
              <mc:Fallback>
                <p:oleObj name="Clip" r:id="rId7" imgW="1307263" imgH="1084139" progId="MS_ClipArt_Gallery.2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5173" y="2505075"/>
                        <a:ext cx="374915" cy="382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7" name="Object 29"/>
          <p:cNvGraphicFramePr>
            <a:graphicFrameLocks noChangeAspect="1"/>
          </p:cNvGraphicFramePr>
          <p:nvPr/>
        </p:nvGraphicFramePr>
        <p:xfrm>
          <a:off x="5592763" y="2646363"/>
          <a:ext cx="251090" cy="22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8" imgW="681706" imgH="480401" progId="MS_ClipArt_Gallery.2">
                  <p:embed/>
                </p:oleObj>
              </mc:Choice>
              <mc:Fallback>
                <p:oleObj name="Clip" r:id="rId8" imgW="681706" imgH="480401" progId="MS_ClipArt_Gallery.2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2763" y="2646363"/>
                        <a:ext cx="251090" cy="222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8" name="Line 30"/>
          <p:cNvSpPr>
            <a:spLocks noChangeShapeType="1"/>
          </p:cNvSpPr>
          <p:nvPr/>
        </p:nvSpPr>
        <p:spPr bwMode="auto">
          <a:xfrm flipV="1">
            <a:off x="5549768" y="2795589"/>
            <a:ext cx="103188" cy="31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4589" name="Group 31"/>
          <p:cNvGrpSpPr>
            <a:grpSpLocks/>
          </p:cNvGrpSpPr>
          <p:nvPr/>
        </p:nvGrpSpPr>
        <p:grpSpPr bwMode="auto">
          <a:xfrm>
            <a:off x="5522252" y="2249489"/>
            <a:ext cx="63632" cy="257175"/>
            <a:chOff x="3842" y="406"/>
            <a:chExt cx="51" cy="167"/>
          </a:xfrm>
        </p:grpSpPr>
        <p:sp>
          <p:nvSpPr>
            <p:cNvPr id="24814" name="Oval 32"/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815" name="Oval 33"/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816" name="Oval 34"/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</p:grpSp>
      <p:grpSp>
        <p:nvGrpSpPr>
          <p:cNvPr id="24590" name="Group 35"/>
          <p:cNvGrpSpPr>
            <a:grpSpLocks/>
          </p:cNvGrpSpPr>
          <p:nvPr/>
        </p:nvGrpSpPr>
        <p:grpSpPr bwMode="auto">
          <a:xfrm>
            <a:off x="5945321" y="2852738"/>
            <a:ext cx="187457" cy="474662"/>
            <a:chOff x="4180" y="783"/>
            <a:chExt cx="150" cy="307"/>
          </a:xfrm>
        </p:grpSpPr>
        <p:sp>
          <p:nvSpPr>
            <p:cNvPr id="24806" name="AutoShape 36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807" name="Rectangle 37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808" name="Rectangle 38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809" name="AutoShape 39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810" name="Line 40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11" name="Line 41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12" name="Rectangle 42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813" name="Rectangle 43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</p:grpSp>
      <p:grpSp>
        <p:nvGrpSpPr>
          <p:cNvPr id="24591" name="Group 44"/>
          <p:cNvGrpSpPr>
            <a:grpSpLocks/>
          </p:cNvGrpSpPr>
          <p:nvPr/>
        </p:nvGrpSpPr>
        <p:grpSpPr bwMode="auto">
          <a:xfrm rot="16200000">
            <a:off x="6215063" y="2981987"/>
            <a:ext cx="96838" cy="209815"/>
            <a:chOff x="3842" y="406"/>
            <a:chExt cx="51" cy="167"/>
          </a:xfrm>
        </p:grpSpPr>
        <p:sp>
          <p:nvSpPr>
            <p:cNvPr id="24803" name="Oval 45"/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804" name="Oval 46"/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805" name="Oval 47"/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</p:grpSp>
      <p:sp>
        <p:nvSpPr>
          <p:cNvPr id="24592" name="Line 48"/>
          <p:cNvSpPr>
            <a:spLocks noChangeShapeType="1"/>
          </p:cNvSpPr>
          <p:nvPr/>
        </p:nvSpPr>
        <p:spPr bwMode="auto">
          <a:xfrm>
            <a:off x="6069145" y="2743200"/>
            <a:ext cx="445426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3" name="Line 49"/>
          <p:cNvSpPr>
            <a:spLocks noChangeShapeType="1"/>
          </p:cNvSpPr>
          <p:nvPr/>
        </p:nvSpPr>
        <p:spPr bwMode="auto">
          <a:xfrm>
            <a:off x="6070865" y="2738438"/>
            <a:ext cx="1720" cy="1143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4" name="Line 50"/>
          <p:cNvSpPr>
            <a:spLocks noChangeShapeType="1"/>
          </p:cNvSpPr>
          <p:nvPr/>
        </p:nvSpPr>
        <p:spPr bwMode="auto">
          <a:xfrm>
            <a:off x="6516292" y="2736851"/>
            <a:ext cx="1719" cy="10001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5" name="Line 51"/>
          <p:cNvSpPr>
            <a:spLocks noChangeShapeType="1"/>
          </p:cNvSpPr>
          <p:nvPr/>
        </p:nvSpPr>
        <p:spPr bwMode="auto">
          <a:xfrm>
            <a:off x="5799138" y="2095500"/>
            <a:ext cx="259689" cy="3175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6" name="Line 52"/>
          <p:cNvSpPr>
            <a:spLocks noChangeShapeType="1"/>
          </p:cNvSpPr>
          <p:nvPr/>
        </p:nvSpPr>
        <p:spPr bwMode="auto">
          <a:xfrm flipV="1">
            <a:off x="5809456" y="2438400"/>
            <a:ext cx="249370" cy="3952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7" name="Line 53"/>
          <p:cNvSpPr>
            <a:spLocks noChangeShapeType="1"/>
          </p:cNvSpPr>
          <p:nvPr/>
        </p:nvSpPr>
        <p:spPr bwMode="auto">
          <a:xfrm flipV="1">
            <a:off x="6284119" y="2541588"/>
            <a:ext cx="1720" cy="19526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4598" name="Group 54"/>
          <p:cNvGrpSpPr>
            <a:grpSpLocks/>
          </p:cNvGrpSpPr>
          <p:nvPr/>
        </p:nvGrpSpPr>
        <p:grpSpPr bwMode="auto">
          <a:xfrm>
            <a:off x="6390746" y="2827339"/>
            <a:ext cx="189177" cy="473075"/>
            <a:chOff x="4180" y="783"/>
            <a:chExt cx="150" cy="307"/>
          </a:xfrm>
        </p:grpSpPr>
        <p:sp>
          <p:nvSpPr>
            <p:cNvPr id="24795" name="AutoShape 55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796" name="Rectangle 56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797" name="Rectangle 57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798" name="AutoShape 58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799" name="Line 59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00" name="Line 60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01" name="Rectangle 61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802" name="Rectangle 62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</p:grpSp>
      <p:graphicFrame>
        <p:nvGraphicFramePr>
          <p:cNvPr id="24599" name="Object 64"/>
          <p:cNvGraphicFramePr>
            <a:graphicFrameLocks noChangeAspect="1"/>
          </p:cNvGraphicFramePr>
          <p:nvPr/>
        </p:nvGraphicFramePr>
        <p:xfrm>
          <a:off x="5530850" y="3570289"/>
          <a:ext cx="374915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9" imgW="1307263" imgH="1084139" progId="MS_ClipArt_Gallery.2">
                  <p:embed/>
                </p:oleObj>
              </mc:Choice>
              <mc:Fallback>
                <p:oleObj name="Clip" r:id="rId9" imgW="1307263" imgH="1084139" progId="MS_ClipArt_Gallery.2">
                  <p:embed/>
                  <p:pic>
                    <p:nvPicPr>
                      <p:cNvPr id="0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0850" y="3570289"/>
                        <a:ext cx="374915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00" name="Line 65"/>
          <p:cNvSpPr>
            <a:spLocks noChangeShapeType="1"/>
          </p:cNvSpPr>
          <p:nvPr/>
        </p:nvSpPr>
        <p:spPr bwMode="auto">
          <a:xfrm flipV="1">
            <a:off x="5897167" y="3865564"/>
            <a:ext cx="65352" cy="793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4601" name="Object 66"/>
          <p:cNvGraphicFramePr>
            <a:graphicFrameLocks noChangeAspect="1"/>
          </p:cNvGraphicFramePr>
          <p:nvPr/>
        </p:nvGraphicFramePr>
        <p:xfrm>
          <a:off x="5530850" y="4283076"/>
          <a:ext cx="374915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0" imgW="1307263" imgH="1084139" progId="MS_ClipArt_Gallery.2">
                  <p:embed/>
                </p:oleObj>
              </mc:Choice>
              <mc:Fallback>
                <p:oleObj name="Clip" r:id="rId10" imgW="1307263" imgH="1084139" progId="MS_ClipArt_Gallery.2">
                  <p:embed/>
                  <p:pic>
                    <p:nvPicPr>
                      <p:cNvPr id="0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0850" y="4283076"/>
                        <a:ext cx="374915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02" name="Line 67"/>
          <p:cNvSpPr>
            <a:spLocks noChangeShapeType="1"/>
          </p:cNvSpPr>
          <p:nvPr/>
        </p:nvSpPr>
        <p:spPr bwMode="auto">
          <a:xfrm flipV="1">
            <a:off x="5897167" y="4584701"/>
            <a:ext cx="65352" cy="31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4603" name="Group 68"/>
          <p:cNvGrpSpPr>
            <a:grpSpLocks/>
          </p:cNvGrpSpPr>
          <p:nvPr/>
        </p:nvGrpSpPr>
        <p:grpSpPr bwMode="auto">
          <a:xfrm>
            <a:off x="5642638" y="3979863"/>
            <a:ext cx="65352" cy="266700"/>
            <a:chOff x="3842" y="406"/>
            <a:chExt cx="51" cy="167"/>
          </a:xfrm>
        </p:grpSpPr>
        <p:sp>
          <p:nvSpPr>
            <p:cNvPr id="24792" name="Oval 69"/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793" name="Oval 70"/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794" name="Oval 71"/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</p:grpSp>
      <p:sp>
        <p:nvSpPr>
          <p:cNvPr id="24604" name="Line 72"/>
          <p:cNvSpPr>
            <a:spLocks noChangeShapeType="1"/>
          </p:cNvSpPr>
          <p:nvPr/>
        </p:nvSpPr>
        <p:spPr bwMode="auto">
          <a:xfrm>
            <a:off x="5955639" y="3862389"/>
            <a:ext cx="0" cy="7207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4605" name="Object 73"/>
          <p:cNvGraphicFramePr>
            <a:graphicFrameLocks noChangeAspect="1"/>
          </p:cNvGraphicFramePr>
          <p:nvPr/>
        </p:nvGraphicFramePr>
        <p:xfrm>
          <a:off x="6311636" y="4781551"/>
          <a:ext cx="374915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1" imgW="1307263" imgH="1084139" progId="MS_ClipArt_Gallery.2">
                  <p:embed/>
                </p:oleObj>
              </mc:Choice>
              <mc:Fallback>
                <p:oleObj name="Clip" r:id="rId11" imgW="1307263" imgH="1084139" progId="MS_ClipArt_Gallery.2">
                  <p:embed/>
                  <p:pic>
                    <p:nvPicPr>
                      <p:cNvPr id="0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1636" y="4781551"/>
                        <a:ext cx="374915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06" name="Object 74"/>
          <p:cNvGraphicFramePr>
            <a:graphicFrameLocks noChangeAspect="1"/>
          </p:cNvGraphicFramePr>
          <p:nvPr/>
        </p:nvGraphicFramePr>
        <p:xfrm>
          <a:off x="5759584" y="4767264"/>
          <a:ext cx="373194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2" imgW="1307263" imgH="1084139" progId="MS_ClipArt_Gallery.2">
                  <p:embed/>
                </p:oleObj>
              </mc:Choice>
              <mc:Fallback>
                <p:oleObj name="Clip" r:id="rId12" imgW="1307263" imgH="1084139" progId="MS_ClipArt_Gallery.2">
                  <p:embed/>
                  <p:pic>
                    <p:nvPicPr>
                      <p:cNvPr id="0" name="Object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9584" y="4767264"/>
                        <a:ext cx="373194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07" name="Line 78"/>
          <p:cNvSpPr>
            <a:spLocks noChangeShapeType="1"/>
          </p:cNvSpPr>
          <p:nvPr/>
        </p:nvSpPr>
        <p:spPr bwMode="auto">
          <a:xfrm rot="16200000">
            <a:off x="6503856" y="4752976"/>
            <a:ext cx="730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8" name="Line 79"/>
          <p:cNvSpPr>
            <a:spLocks noChangeShapeType="1"/>
          </p:cNvSpPr>
          <p:nvPr/>
        </p:nvSpPr>
        <p:spPr bwMode="auto">
          <a:xfrm rot="5400000" flipH="1">
            <a:off x="5939896" y="4741863"/>
            <a:ext cx="76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9" name="Line 80"/>
          <p:cNvSpPr>
            <a:spLocks noChangeShapeType="1"/>
          </p:cNvSpPr>
          <p:nvPr/>
        </p:nvSpPr>
        <p:spPr bwMode="auto">
          <a:xfrm rot="16200000" flipV="1">
            <a:off x="6261762" y="4428067"/>
            <a:ext cx="0" cy="56409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10" name="Line 81"/>
          <p:cNvSpPr>
            <a:spLocks noChangeShapeType="1"/>
          </p:cNvSpPr>
          <p:nvPr/>
        </p:nvSpPr>
        <p:spPr bwMode="auto">
          <a:xfrm>
            <a:off x="5953919" y="4256088"/>
            <a:ext cx="91150" cy="476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11" name="Line 82"/>
          <p:cNvSpPr>
            <a:spLocks noChangeShapeType="1"/>
          </p:cNvSpPr>
          <p:nvPr/>
        </p:nvSpPr>
        <p:spPr bwMode="auto">
          <a:xfrm>
            <a:off x="6502533" y="4316413"/>
            <a:ext cx="271727" cy="463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12" name="Line 83"/>
          <p:cNvSpPr>
            <a:spLocks noChangeShapeType="1"/>
          </p:cNvSpPr>
          <p:nvPr/>
        </p:nvSpPr>
        <p:spPr bwMode="auto">
          <a:xfrm flipH="1">
            <a:off x="7216246" y="4313238"/>
            <a:ext cx="252810" cy="469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4613" name="Object 84"/>
          <p:cNvGraphicFramePr>
            <a:graphicFrameLocks noChangeAspect="1"/>
          </p:cNvGraphicFramePr>
          <p:nvPr/>
        </p:nvGraphicFramePr>
        <p:xfrm>
          <a:off x="7376187" y="3775076"/>
          <a:ext cx="184017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3" imgW="982811" imgH="1208363" progId="MS_ClipArt_Gallery.2">
                  <p:embed/>
                </p:oleObj>
              </mc:Choice>
              <mc:Fallback>
                <p:oleObj name="Clip" r:id="rId13" imgW="982811" imgH="1208363" progId="MS_ClipArt_Gallery.2">
                  <p:embed/>
                  <p:pic>
                    <p:nvPicPr>
                      <p:cNvPr id="0" name="Object 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6187" y="3775076"/>
                        <a:ext cx="184017" cy="290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14" name="Object 85"/>
          <p:cNvGraphicFramePr>
            <a:graphicFrameLocks noChangeAspect="1"/>
          </p:cNvGraphicFramePr>
          <p:nvPr/>
        </p:nvGraphicFramePr>
        <p:xfrm>
          <a:off x="6175773" y="3871914"/>
          <a:ext cx="182298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5" imgW="982811" imgH="1208363" progId="MS_ClipArt_Gallery.2">
                  <p:embed/>
                </p:oleObj>
              </mc:Choice>
              <mc:Fallback>
                <p:oleObj name="Clip" r:id="rId15" imgW="982811" imgH="1208363" progId="MS_ClipArt_Gallery.2">
                  <p:embed/>
                  <p:pic>
                    <p:nvPicPr>
                      <p:cNvPr id="0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5773" y="3871914"/>
                        <a:ext cx="182298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15" name="Freeform 86"/>
          <p:cNvSpPr>
            <a:spLocks/>
          </p:cNvSpPr>
          <p:nvPr/>
        </p:nvSpPr>
        <p:spPr bwMode="auto">
          <a:xfrm>
            <a:off x="6248003" y="3602038"/>
            <a:ext cx="1217613" cy="365125"/>
          </a:xfrm>
          <a:custGeom>
            <a:avLst/>
            <a:gdLst>
              <a:gd name="T0" fmla="*/ 0 w 972"/>
              <a:gd name="T1" fmla="*/ 2147483647 h 228"/>
              <a:gd name="T2" fmla="*/ 2147483647 w 972"/>
              <a:gd name="T3" fmla="*/ 2147483647 h 228"/>
              <a:gd name="T4" fmla="*/ 2147483647 w 972"/>
              <a:gd name="T5" fmla="*/ 2147483647 h 2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972" h="228">
                <a:moveTo>
                  <a:pt x="0" y="228"/>
                </a:moveTo>
                <a:cubicBezTo>
                  <a:pt x="135" y="123"/>
                  <a:pt x="270" y="18"/>
                  <a:pt x="432" y="9"/>
                </a:cubicBezTo>
                <a:cubicBezTo>
                  <a:pt x="594" y="0"/>
                  <a:pt x="783" y="85"/>
                  <a:pt x="972" y="171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4616" name="Object 88"/>
          <p:cNvGraphicFramePr>
            <a:graphicFrameLocks noChangeAspect="1"/>
          </p:cNvGraphicFramePr>
          <p:nvPr/>
        </p:nvGraphicFramePr>
        <p:xfrm>
          <a:off x="6488775" y="5308600"/>
          <a:ext cx="340519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6" imgW="826829" imgH="840406" progId="MS_ClipArt_Gallery.2">
                  <p:embed/>
                </p:oleObj>
              </mc:Choice>
              <mc:Fallback>
                <p:oleObj name="Clip" r:id="rId16" imgW="826829" imgH="840406" progId="MS_ClipArt_Gallery.2">
                  <p:embed/>
                  <p:pic>
                    <p:nvPicPr>
                      <p:cNvPr id="0" name="Object 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8775" y="5308600"/>
                        <a:ext cx="340519" cy="45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17" name="Object 89"/>
          <p:cNvGraphicFramePr>
            <a:graphicFrameLocks noChangeAspect="1"/>
          </p:cNvGraphicFramePr>
          <p:nvPr/>
        </p:nvGraphicFramePr>
        <p:xfrm>
          <a:off x="6542087" y="5443539"/>
          <a:ext cx="311283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8" imgW="1268295" imgH="1199426" progId="MS_ClipArt_Gallery.2">
                  <p:embed/>
                </p:oleObj>
              </mc:Choice>
              <mc:Fallback>
                <p:oleObj name="Clip" r:id="rId18" imgW="1268295" imgH="1199426" progId="MS_ClipArt_Gallery.2">
                  <p:embed/>
                  <p:pic>
                    <p:nvPicPr>
                      <p:cNvPr id="0" name="Object 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2087" y="5443539"/>
                        <a:ext cx="311283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618" name="Group 90"/>
          <p:cNvGrpSpPr>
            <a:grpSpLocks/>
          </p:cNvGrpSpPr>
          <p:nvPr/>
        </p:nvGrpSpPr>
        <p:grpSpPr bwMode="auto">
          <a:xfrm>
            <a:off x="7187010" y="5346701"/>
            <a:ext cx="364596" cy="512763"/>
            <a:chOff x="2870" y="1518"/>
            <a:chExt cx="292" cy="320"/>
          </a:xfrm>
        </p:grpSpPr>
        <p:graphicFrame>
          <p:nvGraphicFramePr>
            <p:cNvPr id="24790" name="Object 91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20" imgW="826829" imgH="840406" progId="MS_ClipArt_Gallery.2">
                    <p:embed/>
                  </p:oleObj>
                </mc:Choice>
                <mc:Fallback>
                  <p:oleObj name="Clip" r:id="rId20" imgW="826829" imgH="840406" progId="MS_ClipArt_Gallery.2">
                    <p:embed/>
                    <p:pic>
                      <p:nvPicPr>
                        <p:cNvPr id="0" name="Object 9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791" name="Object 92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21" imgW="1268295" imgH="1199426" progId="MS_ClipArt_Gallery.2">
                    <p:embed/>
                  </p:oleObj>
                </mc:Choice>
                <mc:Fallback>
                  <p:oleObj name="Clip" r:id="rId21" imgW="1268295" imgH="1199426" progId="MS_ClipArt_Gallery.2">
                    <p:embed/>
                    <p:pic>
                      <p:nvPicPr>
                        <p:cNvPr id="0" name="Object 9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619" name="Group 93"/>
          <p:cNvGrpSpPr>
            <a:grpSpLocks/>
          </p:cNvGrpSpPr>
          <p:nvPr/>
        </p:nvGrpSpPr>
        <p:grpSpPr bwMode="auto">
          <a:xfrm>
            <a:off x="6813815" y="5005389"/>
            <a:ext cx="340519" cy="452437"/>
            <a:chOff x="4733" y="2082"/>
            <a:chExt cx="272" cy="282"/>
          </a:xfrm>
        </p:grpSpPr>
        <p:graphicFrame>
          <p:nvGraphicFramePr>
            <p:cNvPr id="24788" name="Object 94"/>
            <p:cNvGraphicFramePr>
              <a:graphicFrameLocks noChangeAspect="1"/>
            </p:cNvGraphicFramePr>
            <p:nvPr/>
          </p:nvGraphicFramePr>
          <p:xfrm>
            <a:off x="4733" y="2082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22" imgW="826829" imgH="840406" progId="MS_ClipArt_Gallery.2">
                    <p:embed/>
                  </p:oleObj>
                </mc:Choice>
                <mc:Fallback>
                  <p:oleObj name="Clip" r:id="rId22" imgW="826829" imgH="840406" progId="MS_ClipArt_Gallery.2">
                    <p:embed/>
                    <p:pic>
                      <p:nvPicPr>
                        <p:cNvPr id="0" name="Object 9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33" y="2082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789" name="Rectangle 95"/>
            <p:cNvSpPr>
              <a:spLocks noChangeArrowheads="1"/>
            </p:cNvSpPr>
            <p:nvPr/>
          </p:nvSpPr>
          <p:spPr bwMode="auto">
            <a:xfrm>
              <a:off x="4812" y="2181"/>
              <a:ext cx="192" cy="183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</p:grpSp>
      <p:grpSp>
        <p:nvGrpSpPr>
          <p:cNvPr id="24620" name="Group 97"/>
          <p:cNvGrpSpPr>
            <a:grpSpLocks/>
          </p:cNvGrpSpPr>
          <p:nvPr/>
        </p:nvGrpSpPr>
        <p:grpSpPr bwMode="auto">
          <a:xfrm>
            <a:off x="7737344" y="4198939"/>
            <a:ext cx="187457" cy="490537"/>
            <a:chOff x="4180" y="783"/>
            <a:chExt cx="150" cy="307"/>
          </a:xfrm>
        </p:grpSpPr>
        <p:sp>
          <p:nvSpPr>
            <p:cNvPr id="24780" name="AutoShape 98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781" name="Rectangle 99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782" name="Rectangle 100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783" name="AutoShape 101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784" name="Line 102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85" name="Line 103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86" name="Rectangle 104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787" name="Rectangle 105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</p:grpSp>
      <p:grpSp>
        <p:nvGrpSpPr>
          <p:cNvPr id="24621" name="Group 106"/>
          <p:cNvGrpSpPr>
            <a:grpSpLocks/>
          </p:cNvGrpSpPr>
          <p:nvPr/>
        </p:nvGrpSpPr>
        <p:grpSpPr bwMode="auto">
          <a:xfrm>
            <a:off x="7727024" y="4732339"/>
            <a:ext cx="185738" cy="490537"/>
            <a:chOff x="4180" y="783"/>
            <a:chExt cx="150" cy="307"/>
          </a:xfrm>
        </p:grpSpPr>
        <p:sp>
          <p:nvSpPr>
            <p:cNvPr id="24772" name="AutoShape 107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773" name="Rectangle 108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774" name="Rectangle 109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775" name="AutoShape 110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776" name="Line 111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77" name="Line 112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78" name="Rectangle 113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779" name="Rectangle 114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</p:grpSp>
      <p:sp>
        <p:nvSpPr>
          <p:cNvPr id="24622" name="Line 115"/>
          <p:cNvSpPr>
            <a:spLocks noChangeShapeType="1"/>
          </p:cNvSpPr>
          <p:nvPr/>
        </p:nvSpPr>
        <p:spPr bwMode="auto">
          <a:xfrm rot="5400000" flipH="1">
            <a:off x="7298400" y="4646613"/>
            <a:ext cx="7334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23" name="Line 116"/>
          <p:cNvSpPr>
            <a:spLocks noChangeShapeType="1"/>
          </p:cNvSpPr>
          <p:nvPr/>
        </p:nvSpPr>
        <p:spPr bwMode="auto">
          <a:xfrm rot="16200000">
            <a:off x="7708107" y="4965304"/>
            <a:ext cx="0" cy="9286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24" name="Line 117"/>
          <p:cNvSpPr>
            <a:spLocks noChangeShapeType="1"/>
          </p:cNvSpPr>
          <p:nvPr/>
        </p:nvSpPr>
        <p:spPr bwMode="auto">
          <a:xfrm rot="16200000">
            <a:off x="7698648" y="4399823"/>
            <a:ext cx="0" cy="8083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25" name="Line 118"/>
          <p:cNvSpPr>
            <a:spLocks noChangeShapeType="1"/>
          </p:cNvSpPr>
          <p:nvPr/>
        </p:nvSpPr>
        <p:spPr bwMode="auto">
          <a:xfrm flipV="1">
            <a:off x="6512851" y="2155826"/>
            <a:ext cx="411030" cy="250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26" name="Line 119"/>
          <p:cNvSpPr>
            <a:spLocks noChangeShapeType="1"/>
          </p:cNvSpPr>
          <p:nvPr/>
        </p:nvSpPr>
        <p:spPr bwMode="auto">
          <a:xfrm>
            <a:off x="7352111" y="2136776"/>
            <a:ext cx="436827" cy="250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27" name="Line 120"/>
          <p:cNvSpPr>
            <a:spLocks noChangeShapeType="1"/>
          </p:cNvSpPr>
          <p:nvPr/>
        </p:nvSpPr>
        <p:spPr bwMode="auto">
          <a:xfrm flipH="1">
            <a:off x="7819894" y="2541589"/>
            <a:ext cx="216694" cy="815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28" name="Line 121"/>
          <p:cNvSpPr>
            <a:spLocks noChangeShapeType="1"/>
          </p:cNvSpPr>
          <p:nvPr/>
        </p:nvSpPr>
        <p:spPr bwMode="auto">
          <a:xfrm>
            <a:off x="7126817" y="2273301"/>
            <a:ext cx="0" cy="517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29" name="Line 122"/>
          <p:cNvSpPr>
            <a:spLocks noChangeShapeType="1"/>
          </p:cNvSpPr>
          <p:nvPr/>
        </p:nvSpPr>
        <p:spPr bwMode="auto">
          <a:xfrm>
            <a:off x="7149174" y="3049589"/>
            <a:ext cx="481542" cy="4413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30" name="Line 123"/>
          <p:cNvSpPr>
            <a:spLocks noChangeShapeType="1"/>
          </p:cNvSpPr>
          <p:nvPr/>
        </p:nvSpPr>
        <p:spPr bwMode="auto">
          <a:xfrm flipH="1">
            <a:off x="7563644" y="3608388"/>
            <a:ext cx="240771" cy="43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31" name="Line 124"/>
          <p:cNvSpPr>
            <a:spLocks noChangeShapeType="1"/>
          </p:cNvSpPr>
          <p:nvPr/>
        </p:nvSpPr>
        <p:spPr bwMode="auto">
          <a:xfrm flipH="1">
            <a:off x="7360708" y="2503489"/>
            <a:ext cx="502179" cy="460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32" name="Line 125"/>
          <p:cNvSpPr>
            <a:spLocks noChangeShapeType="1"/>
          </p:cNvSpPr>
          <p:nvPr/>
        </p:nvSpPr>
        <p:spPr bwMode="auto">
          <a:xfrm flipH="1">
            <a:off x="7367587" y="1830389"/>
            <a:ext cx="316442" cy="306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33" name="Line 126"/>
          <p:cNvSpPr>
            <a:spLocks noChangeShapeType="1"/>
          </p:cNvSpPr>
          <p:nvPr/>
        </p:nvSpPr>
        <p:spPr bwMode="auto">
          <a:xfrm flipH="1">
            <a:off x="8012510" y="2041526"/>
            <a:ext cx="182298" cy="212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4634" name="Group 127"/>
          <p:cNvGrpSpPr>
            <a:grpSpLocks/>
          </p:cNvGrpSpPr>
          <p:nvPr/>
        </p:nvGrpSpPr>
        <p:grpSpPr bwMode="auto">
          <a:xfrm>
            <a:off x="6045069" y="2273300"/>
            <a:ext cx="450585" cy="279400"/>
            <a:chOff x="3600" y="219"/>
            <a:chExt cx="360" cy="175"/>
          </a:xfrm>
        </p:grpSpPr>
        <p:sp>
          <p:nvSpPr>
            <p:cNvPr id="24759" name="Oval 128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760" name="Line 129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61" name="Line 130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62" name="Rectangle 131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noProof="1">
                <a:latin typeface="Times New Roman" pitchFamily="18" charset="0"/>
              </a:endParaRPr>
            </a:p>
          </p:txBody>
        </p:sp>
        <p:sp>
          <p:nvSpPr>
            <p:cNvPr id="24763" name="Oval 132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grpSp>
          <p:nvGrpSpPr>
            <p:cNvPr id="24764" name="Group 133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4769" name="Line 13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70" name="Line 13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71" name="Line 13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765" name="Group 137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4766" name="Line 13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67" name="Line 13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68" name="Line 14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4635" name="Group 141"/>
          <p:cNvGrpSpPr>
            <a:grpSpLocks/>
          </p:cNvGrpSpPr>
          <p:nvPr/>
        </p:nvGrpSpPr>
        <p:grpSpPr bwMode="auto">
          <a:xfrm>
            <a:off x="6901525" y="1998663"/>
            <a:ext cx="450585" cy="279400"/>
            <a:chOff x="3600" y="219"/>
            <a:chExt cx="360" cy="175"/>
          </a:xfrm>
        </p:grpSpPr>
        <p:sp>
          <p:nvSpPr>
            <p:cNvPr id="24746" name="Oval 142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747" name="Line 143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48" name="Line 144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49" name="Rectangle 145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noProof="1">
                <a:latin typeface="Times New Roman" pitchFamily="18" charset="0"/>
              </a:endParaRPr>
            </a:p>
          </p:txBody>
        </p:sp>
        <p:sp>
          <p:nvSpPr>
            <p:cNvPr id="24750" name="Oval 146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grpSp>
          <p:nvGrpSpPr>
            <p:cNvPr id="24751" name="Group 147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4756" name="Line 14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57" name="Line 14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58" name="Line 15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752" name="Group 151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4753" name="Line 15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54" name="Line 15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55" name="Line 15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4636" name="Group 155"/>
          <p:cNvGrpSpPr>
            <a:grpSpLocks/>
          </p:cNvGrpSpPr>
          <p:nvPr/>
        </p:nvGrpSpPr>
        <p:grpSpPr bwMode="auto">
          <a:xfrm>
            <a:off x="6917003" y="2786064"/>
            <a:ext cx="450585" cy="280987"/>
            <a:chOff x="3600" y="219"/>
            <a:chExt cx="360" cy="175"/>
          </a:xfrm>
        </p:grpSpPr>
        <p:sp>
          <p:nvSpPr>
            <p:cNvPr id="24733" name="Oval 156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734" name="Line 157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35" name="Line 158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36" name="Rectangle 159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noProof="1">
                <a:latin typeface="Times New Roman" pitchFamily="18" charset="0"/>
              </a:endParaRPr>
            </a:p>
          </p:txBody>
        </p:sp>
        <p:sp>
          <p:nvSpPr>
            <p:cNvPr id="24737" name="Oval 160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grpSp>
          <p:nvGrpSpPr>
            <p:cNvPr id="24738" name="Group 161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4743" name="Line 16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44" name="Line 16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45" name="Line 16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739" name="Group 165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4740" name="Line 16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41" name="Line 16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42" name="Line 16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4637" name="Group 169"/>
          <p:cNvGrpSpPr>
            <a:grpSpLocks/>
          </p:cNvGrpSpPr>
          <p:nvPr/>
        </p:nvGrpSpPr>
        <p:grpSpPr bwMode="auto">
          <a:xfrm>
            <a:off x="7788938" y="2247900"/>
            <a:ext cx="448865" cy="279400"/>
            <a:chOff x="3600" y="219"/>
            <a:chExt cx="360" cy="175"/>
          </a:xfrm>
        </p:grpSpPr>
        <p:sp>
          <p:nvSpPr>
            <p:cNvPr id="24720" name="Oval 170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721" name="Line 171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22" name="Line 172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23" name="Rectangle 173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noProof="1">
                <a:latin typeface="Times New Roman" pitchFamily="18" charset="0"/>
              </a:endParaRPr>
            </a:p>
          </p:txBody>
        </p:sp>
        <p:sp>
          <p:nvSpPr>
            <p:cNvPr id="24724" name="Oval 174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grpSp>
          <p:nvGrpSpPr>
            <p:cNvPr id="24725" name="Group 175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4730" name="Line 17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31" name="Line 17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32" name="Line 17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726" name="Group 179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4727" name="Line 18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28" name="Line 18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29" name="Line 18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4638" name="Group 183"/>
          <p:cNvGrpSpPr>
            <a:grpSpLocks/>
          </p:cNvGrpSpPr>
          <p:nvPr/>
        </p:nvGrpSpPr>
        <p:grpSpPr bwMode="auto">
          <a:xfrm>
            <a:off x="7615238" y="3324225"/>
            <a:ext cx="450585" cy="279400"/>
            <a:chOff x="3600" y="219"/>
            <a:chExt cx="360" cy="175"/>
          </a:xfrm>
        </p:grpSpPr>
        <p:sp>
          <p:nvSpPr>
            <p:cNvPr id="24707" name="Oval 184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708" name="Line 185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09" name="Line 186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10" name="Rectangle 187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noProof="1">
                <a:latin typeface="Times New Roman" pitchFamily="18" charset="0"/>
              </a:endParaRPr>
            </a:p>
          </p:txBody>
        </p:sp>
        <p:sp>
          <p:nvSpPr>
            <p:cNvPr id="24711" name="Oval 188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grpSp>
          <p:nvGrpSpPr>
            <p:cNvPr id="24712" name="Group 189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4717" name="Line 19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18" name="Line 19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19" name="Line 19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713" name="Group 193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4714" name="Line 19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15" name="Line 19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16" name="Line 19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4639" name="Group 197"/>
          <p:cNvGrpSpPr>
            <a:grpSpLocks/>
          </p:cNvGrpSpPr>
          <p:nvPr/>
        </p:nvGrpSpPr>
        <p:grpSpPr bwMode="auto">
          <a:xfrm>
            <a:off x="7314274" y="4024314"/>
            <a:ext cx="452305" cy="282575"/>
            <a:chOff x="3600" y="219"/>
            <a:chExt cx="360" cy="175"/>
          </a:xfrm>
        </p:grpSpPr>
        <p:sp>
          <p:nvSpPr>
            <p:cNvPr id="24694" name="Oval 198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695" name="Line 199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96" name="Line 200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97" name="Rectangle 201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noProof="1">
                <a:latin typeface="Times New Roman" pitchFamily="18" charset="0"/>
              </a:endParaRPr>
            </a:p>
          </p:txBody>
        </p:sp>
        <p:sp>
          <p:nvSpPr>
            <p:cNvPr id="24698" name="Oval 202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grpSp>
          <p:nvGrpSpPr>
            <p:cNvPr id="24699" name="Group 203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4704" name="Line 20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05" name="Line 20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06" name="Line 20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700" name="Group 207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4701" name="Line 20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02" name="Line 20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03" name="Line 21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4640" name="Group 211"/>
          <p:cNvGrpSpPr>
            <a:grpSpLocks/>
          </p:cNvGrpSpPr>
          <p:nvPr/>
        </p:nvGrpSpPr>
        <p:grpSpPr bwMode="auto">
          <a:xfrm>
            <a:off x="6767381" y="4611688"/>
            <a:ext cx="448865" cy="279400"/>
            <a:chOff x="3600" y="219"/>
            <a:chExt cx="360" cy="175"/>
          </a:xfrm>
        </p:grpSpPr>
        <p:sp>
          <p:nvSpPr>
            <p:cNvPr id="24681" name="Oval 212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682" name="Line 213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83" name="Line 214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84" name="Rectangle 215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noProof="1">
                <a:latin typeface="Times New Roman" pitchFamily="18" charset="0"/>
              </a:endParaRPr>
            </a:p>
          </p:txBody>
        </p:sp>
        <p:sp>
          <p:nvSpPr>
            <p:cNvPr id="24685" name="Oval 216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grpSp>
          <p:nvGrpSpPr>
            <p:cNvPr id="24686" name="Group 217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4691" name="Line 21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92" name="Line 21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93" name="Line 22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687" name="Group 221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4688" name="Line 22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89" name="Line 22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90" name="Line 22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4641" name="Group 225"/>
          <p:cNvGrpSpPr>
            <a:grpSpLocks/>
          </p:cNvGrpSpPr>
          <p:nvPr/>
        </p:nvGrpSpPr>
        <p:grpSpPr bwMode="auto">
          <a:xfrm>
            <a:off x="6045069" y="4160838"/>
            <a:ext cx="450585" cy="279400"/>
            <a:chOff x="3600" y="219"/>
            <a:chExt cx="360" cy="175"/>
          </a:xfrm>
        </p:grpSpPr>
        <p:sp>
          <p:nvSpPr>
            <p:cNvPr id="24668" name="Oval 226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669" name="Line 227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70" name="Line 228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71" name="Rectangle 229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noProof="1">
                <a:latin typeface="Times New Roman" pitchFamily="18" charset="0"/>
              </a:endParaRPr>
            </a:p>
          </p:txBody>
        </p:sp>
        <p:sp>
          <p:nvSpPr>
            <p:cNvPr id="24672" name="Oval 230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grpSp>
          <p:nvGrpSpPr>
            <p:cNvPr id="24673" name="Group 231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4678" name="Line 23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79" name="Line 23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80" name="Line 23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674" name="Group 235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4675" name="Line 23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76" name="Line 23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77" name="Line 23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4642" name="Line 239"/>
          <p:cNvSpPr>
            <a:spLocks noChangeShapeType="1"/>
          </p:cNvSpPr>
          <p:nvPr/>
        </p:nvSpPr>
        <p:spPr bwMode="auto">
          <a:xfrm>
            <a:off x="6270361" y="4430713"/>
            <a:ext cx="1720" cy="2730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4643" name="Group 248"/>
          <p:cNvGrpSpPr>
            <a:grpSpLocks/>
          </p:cNvGrpSpPr>
          <p:nvPr/>
        </p:nvGrpSpPr>
        <p:grpSpPr bwMode="auto">
          <a:xfrm>
            <a:off x="6132777" y="4889500"/>
            <a:ext cx="957925" cy="287338"/>
            <a:chOff x="3794" y="3080"/>
            <a:chExt cx="743" cy="181"/>
          </a:xfrm>
        </p:grpSpPr>
        <p:sp>
          <p:nvSpPr>
            <p:cNvPr id="24658" name="Oval 75"/>
            <p:cNvSpPr>
              <a:spLocks noChangeArrowheads="1"/>
            </p:cNvSpPr>
            <p:nvPr/>
          </p:nvSpPr>
          <p:spPr bwMode="auto">
            <a:xfrm rot="-5400000">
              <a:off x="3793" y="3084"/>
              <a:ext cx="47" cy="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659" name="Oval 76"/>
            <p:cNvSpPr>
              <a:spLocks noChangeArrowheads="1"/>
            </p:cNvSpPr>
            <p:nvPr/>
          </p:nvSpPr>
          <p:spPr bwMode="auto">
            <a:xfrm rot="-5400000">
              <a:off x="3852" y="3082"/>
              <a:ext cx="48" cy="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660" name="Oval 77"/>
            <p:cNvSpPr>
              <a:spLocks noChangeArrowheads="1"/>
            </p:cNvSpPr>
            <p:nvPr/>
          </p:nvSpPr>
          <p:spPr bwMode="auto">
            <a:xfrm rot="-5400000">
              <a:off x="3906" y="3086"/>
              <a:ext cx="47" cy="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661" name="Line 96"/>
            <p:cNvSpPr>
              <a:spLocks noChangeShapeType="1"/>
            </p:cNvSpPr>
            <p:nvPr/>
          </p:nvSpPr>
          <p:spPr bwMode="auto">
            <a:xfrm>
              <a:off x="4537" y="3080"/>
              <a:ext cx="0" cy="1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62" name="Freeform 240"/>
            <p:cNvSpPr>
              <a:spLocks/>
            </p:cNvSpPr>
            <p:nvPr/>
          </p:nvSpPr>
          <p:spPr bwMode="auto">
            <a:xfrm>
              <a:off x="4366" y="3174"/>
              <a:ext cx="41" cy="48"/>
            </a:xfrm>
            <a:custGeom>
              <a:avLst/>
              <a:gdLst>
                <a:gd name="T0" fmla="*/ 35 w 41"/>
                <a:gd name="T1" fmla="*/ 0 h 48"/>
                <a:gd name="T2" fmla="*/ 4 w 41"/>
                <a:gd name="T3" fmla="*/ 23 h 48"/>
                <a:gd name="T4" fmla="*/ 8 w 41"/>
                <a:gd name="T5" fmla="*/ 39 h 48"/>
                <a:gd name="T6" fmla="*/ 41 w 41"/>
                <a:gd name="T7" fmla="*/ 48 h 4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48">
                  <a:moveTo>
                    <a:pt x="35" y="0"/>
                  </a:moveTo>
                  <a:cubicBezTo>
                    <a:pt x="20" y="8"/>
                    <a:pt x="8" y="16"/>
                    <a:pt x="4" y="23"/>
                  </a:cubicBezTo>
                  <a:cubicBezTo>
                    <a:pt x="0" y="30"/>
                    <a:pt x="2" y="35"/>
                    <a:pt x="8" y="39"/>
                  </a:cubicBezTo>
                  <a:cubicBezTo>
                    <a:pt x="14" y="43"/>
                    <a:pt x="34" y="46"/>
                    <a:pt x="41" y="48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63" name="Freeform 242"/>
            <p:cNvSpPr>
              <a:spLocks/>
            </p:cNvSpPr>
            <p:nvPr/>
          </p:nvSpPr>
          <p:spPr bwMode="auto">
            <a:xfrm>
              <a:off x="4330" y="3158"/>
              <a:ext cx="58" cy="82"/>
            </a:xfrm>
            <a:custGeom>
              <a:avLst/>
              <a:gdLst>
                <a:gd name="T0" fmla="*/ 40 w 58"/>
                <a:gd name="T1" fmla="*/ 0 h 82"/>
                <a:gd name="T2" fmla="*/ 5 w 58"/>
                <a:gd name="T3" fmla="*/ 33 h 82"/>
                <a:gd name="T4" fmla="*/ 7 w 58"/>
                <a:gd name="T5" fmla="*/ 55 h 82"/>
                <a:gd name="T6" fmla="*/ 28 w 58"/>
                <a:gd name="T7" fmla="*/ 75 h 82"/>
                <a:gd name="T8" fmla="*/ 58 w 58"/>
                <a:gd name="T9" fmla="*/ 82 h 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8" h="82">
                  <a:moveTo>
                    <a:pt x="40" y="0"/>
                  </a:moveTo>
                  <a:cubicBezTo>
                    <a:pt x="34" y="5"/>
                    <a:pt x="10" y="24"/>
                    <a:pt x="5" y="33"/>
                  </a:cubicBezTo>
                  <a:cubicBezTo>
                    <a:pt x="0" y="42"/>
                    <a:pt x="3" y="48"/>
                    <a:pt x="7" y="55"/>
                  </a:cubicBezTo>
                  <a:cubicBezTo>
                    <a:pt x="11" y="62"/>
                    <a:pt x="20" y="71"/>
                    <a:pt x="28" y="75"/>
                  </a:cubicBezTo>
                  <a:cubicBezTo>
                    <a:pt x="36" y="79"/>
                    <a:pt x="52" y="81"/>
                    <a:pt x="58" y="82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64" name="Freeform 244"/>
            <p:cNvSpPr>
              <a:spLocks/>
            </p:cNvSpPr>
            <p:nvPr/>
          </p:nvSpPr>
          <p:spPr bwMode="auto">
            <a:xfrm>
              <a:off x="4295" y="3148"/>
              <a:ext cx="73" cy="113"/>
            </a:xfrm>
            <a:custGeom>
              <a:avLst/>
              <a:gdLst>
                <a:gd name="T0" fmla="*/ 46 w 73"/>
                <a:gd name="T1" fmla="*/ 0 h 113"/>
                <a:gd name="T2" fmla="*/ 11 w 73"/>
                <a:gd name="T3" fmla="*/ 33 h 113"/>
                <a:gd name="T4" fmla="*/ 3 w 73"/>
                <a:gd name="T5" fmla="*/ 67 h 113"/>
                <a:gd name="T6" fmla="*/ 27 w 73"/>
                <a:gd name="T7" fmla="*/ 95 h 113"/>
                <a:gd name="T8" fmla="*/ 73 w 73"/>
                <a:gd name="T9" fmla="*/ 113 h 1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" h="113">
                  <a:moveTo>
                    <a:pt x="46" y="0"/>
                  </a:moveTo>
                  <a:cubicBezTo>
                    <a:pt x="40" y="5"/>
                    <a:pt x="18" y="22"/>
                    <a:pt x="11" y="33"/>
                  </a:cubicBezTo>
                  <a:cubicBezTo>
                    <a:pt x="4" y="44"/>
                    <a:pt x="0" y="57"/>
                    <a:pt x="3" y="67"/>
                  </a:cubicBezTo>
                  <a:cubicBezTo>
                    <a:pt x="6" y="77"/>
                    <a:pt x="15" y="87"/>
                    <a:pt x="27" y="95"/>
                  </a:cubicBezTo>
                  <a:cubicBezTo>
                    <a:pt x="39" y="103"/>
                    <a:pt x="64" y="109"/>
                    <a:pt x="73" y="113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65" name="Freeform 245"/>
            <p:cNvSpPr>
              <a:spLocks/>
            </p:cNvSpPr>
            <p:nvPr/>
          </p:nvSpPr>
          <p:spPr bwMode="auto">
            <a:xfrm flipH="1" flipV="1">
              <a:off x="4423" y="3165"/>
              <a:ext cx="41" cy="48"/>
            </a:xfrm>
            <a:custGeom>
              <a:avLst/>
              <a:gdLst>
                <a:gd name="T0" fmla="*/ 35 w 41"/>
                <a:gd name="T1" fmla="*/ 0 h 48"/>
                <a:gd name="T2" fmla="*/ 4 w 41"/>
                <a:gd name="T3" fmla="*/ 23 h 48"/>
                <a:gd name="T4" fmla="*/ 8 w 41"/>
                <a:gd name="T5" fmla="*/ 39 h 48"/>
                <a:gd name="T6" fmla="*/ 41 w 41"/>
                <a:gd name="T7" fmla="*/ 48 h 4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48">
                  <a:moveTo>
                    <a:pt x="35" y="0"/>
                  </a:moveTo>
                  <a:cubicBezTo>
                    <a:pt x="20" y="8"/>
                    <a:pt x="8" y="16"/>
                    <a:pt x="4" y="23"/>
                  </a:cubicBezTo>
                  <a:cubicBezTo>
                    <a:pt x="0" y="30"/>
                    <a:pt x="2" y="35"/>
                    <a:pt x="8" y="39"/>
                  </a:cubicBezTo>
                  <a:cubicBezTo>
                    <a:pt x="14" y="43"/>
                    <a:pt x="34" y="46"/>
                    <a:pt x="41" y="48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66" name="Freeform 246"/>
            <p:cNvSpPr>
              <a:spLocks/>
            </p:cNvSpPr>
            <p:nvPr/>
          </p:nvSpPr>
          <p:spPr bwMode="auto">
            <a:xfrm flipH="1" flipV="1">
              <a:off x="4440" y="3149"/>
              <a:ext cx="58" cy="82"/>
            </a:xfrm>
            <a:custGeom>
              <a:avLst/>
              <a:gdLst>
                <a:gd name="T0" fmla="*/ 40 w 58"/>
                <a:gd name="T1" fmla="*/ 0 h 82"/>
                <a:gd name="T2" fmla="*/ 5 w 58"/>
                <a:gd name="T3" fmla="*/ 33 h 82"/>
                <a:gd name="T4" fmla="*/ 7 w 58"/>
                <a:gd name="T5" fmla="*/ 55 h 82"/>
                <a:gd name="T6" fmla="*/ 28 w 58"/>
                <a:gd name="T7" fmla="*/ 75 h 82"/>
                <a:gd name="T8" fmla="*/ 58 w 58"/>
                <a:gd name="T9" fmla="*/ 82 h 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8" h="82">
                  <a:moveTo>
                    <a:pt x="40" y="0"/>
                  </a:moveTo>
                  <a:cubicBezTo>
                    <a:pt x="34" y="5"/>
                    <a:pt x="10" y="24"/>
                    <a:pt x="5" y="33"/>
                  </a:cubicBezTo>
                  <a:cubicBezTo>
                    <a:pt x="0" y="42"/>
                    <a:pt x="3" y="48"/>
                    <a:pt x="7" y="55"/>
                  </a:cubicBezTo>
                  <a:cubicBezTo>
                    <a:pt x="11" y="62"/>
                    <a:pt x="20" y="71"/>
                    <a:pt x="28" y="75"/>
                  </a:cubicBezTo>
                  <a:cubicBezTo>
                    <a:pt x="36" y="79"/>
                    <a:pt x="52" y="81"/>
                    <a:pt x="58" y="82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67" name="Freeform 247"/>
            <p:cNvSpPr>
              <a:spLocks/>
            </p:cNvSpPr>
            <p:nvPr/>
          </p:nvSpPr>
          <p:spPr bwMode="auto">
            <a:xfrm flipH="1" flipV="1">
              <a:off x="4454" y="3127"/>
              <a:ext cx="73" cy="113"/>
            </a:xfrm>
            <a:custGeom>
              <a:avLst/>
              <a:gdLst>
                <a:gd name="T0" fmla="*/ 46 w 73"/>
                <a:gd name="T1" fmla="*/ 0 h 113"/>
                <a:gd name="T2" fmla="*/ 11 w 73"/>
                <a:gd name="T3" fmla="*/ 33 h 113"/>
                <a:gd name="T4" fmla="*/ 3 w 73"/>
                <a:gd name="T5" fmla="*/ 67 h 113"/>
                <a:gd name="T6" fmla="*/ 27 w 73"/>
                <a:gd name="T7" fmla="*/ 95 h 113"/>
                <a:gd name="T8" fmla="*/ 73 w 73"/>
                <a:gd name="T9" fmla="*/ 113 h 1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" h="113">
                  <a:moveTo>
                    <a:pt x="46" y="0"/>
                  </a:moveTo>
                  <a:cubicBezTo>
                    <a:pt x="40" y="5"/>
                    <a:pt x="18" y="22"/>
                    <a:pt x="11" y="33"/>
                  </a:cubicBezTo>
                  <a:cubicBezTo>
                    <a:pt x="4" y="44"/>
                    <a:pt x="0" y="57"/>
                    <a:pt x="3" y="67"/>
                  </a:cubicBezTo>
                  <a:cubicBezTo>
                    <a:pt x="6" y="77"/>
                    <a:pt x="15" y="87"/>
                    <a:pt x="27" y="95"/>
                  </a:cubicBezTo>
                  <a:cubicBezTo>
                    <a:pt x="39" y="103"/>
                    <a:pt x="64" y="109"/>
                    <a:pt x="73" y="113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4644" name="Group 260"/>
          <p:cNvGrpSpPr>
            <a:grpSpLocks/>
          </p:cNvGrpSpPr>
          <p:nvPr/>
        </p:nvGrpSpPr>
        <p:grpSpPr bwMode="auto">
          <a:xfrm>
            <a:off x="7173252" y="5316539"/>
            <a:ext cx="299244" cy="212725"/>
            <a:chOff x="3479" y="3685"/>
            <a:chExt cx="232" cy="134"/>
          </a:xfrm>
        </p:grpSpPr>
        <p:sp>
          <p:nvSpPr>
            <p:cNvPr id="24652" name="Freeform 254"/>
            <p:cNvSpPr>
              <a:spLocks/>
            </p:cNvSpPr>
            <p:nvPr/>
          </p:nvSpPr>
          <p:spPr bwMode="auto">
            <a:xfrm>
              <a:off x="3550" y="3732"/>
              <a:ext cx="41" cy="48"/>
            </a:xfrm>
            <a:custGeom>
              <a:avLst/>
              <a:gdLst>
                <a:gd name="T0" fmla="*/ 35 w 41"/>
                <a:gd name="T1" fmla="*/ 0 h 48"/>
                <a:gd name="T2" fmla="*/ 4 w 41"/>
                <a:gd name="T3" fmla="*/ 23 h 48"/>
                <a:gd name="T4" fmla="*/ 8 w 41"/>
                <a:gd name="T5" fmla="*/ 39 h 48"/>
                <a:gd name="T6" fmla="*/ 41 w 41"/>
                <a:gd name="T7" fmla="*/ 48 h 4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48">
                  <a:moveTo>
                    <a:pt x="35" y="0"/>
                  </a:moveTo>
                  <a:cubicBezTo>
                    <a:pt x="20" y="8"/>
                    <a:pt x="8" y="16"/>
                    <a:pt x="4" y="23"/>
                  </a:cubicBezTo>
                  <a:cubicBezTo>
                    <a:pt x="0" y="30"/>
                    <a:pt x="2" y="35"/>
                    <a:pt x="8" y="39"/>
                  </a:cubicBezTo>
                  <a:cubicBezTo>
                    <a:pt x="14" y="43"/>
                    <a:pt x="34" y="46"/>
                    <a:pt x="41" y="48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53" name="Freeform 255"/>
            <p:cNvSpPr>
              <a:spLocks/>
            </p:cNvSpPr>
            <p:nvPr/>
          </p:nvSpPr>
          <p:spPr bwMode="auto">
            <a:xfrm>
              <a:off x="3514" y="3716"/>
              <a:ext cx="58" cy="82"/>
            </a:xfrm>
            <a:custGeom>
              <a:avLst/>
              <a:gdLst>
                <a:gd name="T0" fmla="*/ 40 w 58"/>
                <a:gd name="T1" fmla="*/ 0 h 82"/>
                <a:gd name="T2" fmla="*/ 5 w 58"/>
                <a:gd name="T3" fmla="*/ 33 h 82"/>
                <a:gd name="T4" fmla="*/ 7 w 58"/>
                <a:gd name="T5" fmla="*/ 55 h 82"/>
                <a:gd name="T6" fmla="*/ 28 w 58"/>
                <a:gd name="T7" fmla="*/ 75 h 82"/>
                <a:gd name="T8" fmla="*/ 58 w 58"/>
                <a:gd name="T9" fmla="*/ 82 h 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8" h="82">
                  <a:moveTo>
                    <a:pt x="40" y="0"/>
                  </a:moveTo>
                  <a:cubicBezTo>
                    <a:pt x="34" y="5"/>
                    <a:pt x="10" y="24"/>
                    <a:pt x="5" y="33"/>
                  </a:cubicBezTo>
                  <a:cubicBezTo>
                    <a:pt x="0" y="42"/>
                    <a:pt x="3" y="48"/>
                    <a:pt x="7" y="55"/>
                  </a:cubicBezTo>
                  <a:cubicBezTo>
                    <a:pt x="11" y="62"/>
                    <a:pt x="20" y="71"/>
                    <a:pt x="28" y="75"/>
                  </a:cubicBezTo>
                  <a:cubicBezTo>
                    <a:pt x="36" y="79"/>
                    <a:pt x="52" y="81"/>
                    <a:pt x="58" y="82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54" name="Freeform 256"/>
            <p:cNvSpPr>
              <a:spLocks/>
            </p:cNvSpPr>
            <p:nvPr/>
          </p:nvSpPr>
          <p:spPr bwMode="auto">
            <a:xfrm>
              <a:off x="3479" y="3706"/>
              <a:ext cx="73" cy="113"/>
            </a:xfrm>
            <a:custGeom>
              <a:avLst/>
              <a:gdLst>
                <a:gd name="T0" fmla="*/ 46 w 73"/>
                <a:gd name="T1" fmla="*/ 0 h 113"/>
                <a:gd name="T2" fmla="*/ 11 w 73"/>
                <a:gd name="T3" fmla="*/ 33 h 113"/>
                <a:gd name="T4" fmla="*/ 3 w 73"/>
                <a:gd name="T5" fmla="*/ 67 h 113"/>
                <a:gd name="T6" fmla="*/ 27 w 73"/>
                <a:gd name="T7" fmla="*/ 95 h 113"/>
                <a:gd name="T8" fmla="*/ 73 w 73"/>
                <a:gd name="T9" fmla="*/ 113 h 1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" h="113">
                  <a:moveTo>
                    <a:pt x="46" y="0"/>
                  </a:moveTo>
                  <a:cubicBezTo>
                    <a:pt x="40" y="5"/>
                    <a:pt x="18" y="22"/>
                    <a:pt x="11" y="33"/>
                  </a:cubicBezTo>
                  <a:cubicBezTo>
                    <a:pt x="4" y="44"/>
                    <a:pt x="0" y="57"/>
                    <a:pt x="3" y="67"/>
                  </a:cubicBezTo>
                  <a:cubicBezTo>
                    <a:pt x="6" y="77"/>
                    <a:pt x="15" y="87"/>
                    <a:pt x="27" y="95"/>
                  </a:cubicBezTo>
                  <a:cubicBezTo>
                    <a:pt x="39" y="103"/>
                    <a:pt x="64" y="109"/>
                    <a:pt x="73" y="113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55" name="Freeform 257"/>
            <p:cNvSpPr>
              <a:spLocks/>
            </p:cNvSpPr>
            <p:nvPr/>
          </p:nvSpPr>
          <p:spPr bwMode="auto">
            <a:xfrm flipH="1" flipV="1">
              <a:off x="3607" y="3723"/>
              <a:ext cx="41" cy="48"/>
            </a:xfrm>
            <a:custGeom>
              <a:avLst/>
              <a:gdLst>
                <a:gd name="T0" fmla="*/ 35 w 41"/>
                <a:gd name="T1" fmla="*/ 0 h 48"/>
                <a:gd name="T2" fmla="*/ 4 w 41"/>
                <a:gd name="T3" fmla="*/ 23 h 48"/>
                <a:gd name="T4" fmla="*/ 8 w 41"/>
                <a:gd name="T5" fmla="*/ 39 h 48"/>
                <a:gd name="T6" fmla="*/ 41 w 41"/>
                <a:gd name="T7" fmla="*/ 48 h 4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48">
                  <a:moveTo>
                    <a:pt x="35" y="0"/>
                  </a:moveTo>
                  <a:cubicBezTo>
                    <a:pt x="20" y="8"/>
                    <a:pt x="8" y="16"/>
                    <a:pt x="4" y="23"/>
                  </a:cubicBezTo>
                  <a:cubicBezTo>
                    <a:pt x="0" y="30"/>
                    <a:pt x="2" y="35"/>
                    <a:pt x="8" y="39"/>
                  </a:cubicBezTo>
                  <a:cubicBezTo>
                    <a:pt x="14" y="43"/>
                    <a:pt x="34" y="46"/>
                    <a:pt x="41" y="48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56" name="Freeform 258"/>
            <p:cNvSpPr>
              <a:spLocks/>
            </p:cNvSpPr>
            <p:nvPr/>
          </p:nvSpPr>
          <p:spPr bwMode="auto">
            <a:xfrm flipH="1" flipV="1">
              <a:off x="3624" y="3707"/>
              <a:ext cx="58" cy="82"/>
            </a:xfrm>
            <a:custGeom>
              <a:avLst/>
              <a:gdLst>
                <a:gd name="T0" fmla="*/ 40 w 58"/>
                <a:gd name="T1" fmla="*/ 0 h 82"/>
                <a:gd name="T2" fmla="*/ 5 w 58"/>
                <a:gd name="T3" fmla="*/ 33 h 82"/>
                <a:gd name="T4" fmla="*/ 7 w 58"/>
                <a:gd name="T5" fmla="*/ 55 h 82"/>
                <a:gd name="T6" fmla="*/ 28 w 58"/>
                <a:gd name="T7" fmla="*/ 75 h 82"/>
                <a:gd name="T8" fmla="*/ 58 w 58"/>
                <a:gd name="T9" fmla="*/ 82 h 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8" h="82">
                  <a:moveTo>
                    <a:pt x="40" y="0"/>
                  </a:moveTo>
                  <a:cubicBezTo>
                    <a:pt x="34" y="5"/>
                    <a:pt x="10" y="24"/>
                    <a:pt x="5" y="33"/>
                  </a:cubicBezTo>
                  <a:cubicBezTo>
                    <a:pt x="0" y="42"/>
                    <a:pt x="3" y="48"/>
                    <a:pt x="7" y="55"/>
                  </a:cubicBezTo>
                  <a:cubicBezTo>
                    <a:pt x="11" y="62"/>
                    <a:pt x="20" y="71"/>
                    <a:pt x="28" y="75"/>
                  </a:cubicBezTo>
                  <a:cubicBezTo>
                    <a:pt x="36" y="79"/>
                    <a:pt x="52" y="81"/>
                    <a:pt x="58" y="82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57" name="Freeform 259"/>
            <p:cNvSpPr>
              <a:spLocks/>
            </p:cNvSpPr>
            <p:nvPr/>
          </p:nvSpPr>
          <p:spPr bwMode="auto">
            <a:xfrm flipH="1" flipV="1">
              <a:off x="3638" y="3685"/>
              <a:ext cx="73" cy="113"/>
            </a:xfrm>
            <a:custGeom>
              <a:avLst/>
              <a:gdLst>
                <a:gd name="T0" fmla="*/ 46 w 73"/>
                <a:gd name="T1" fmla="*/ 0 h 113"/>
                <a:gd name="T2" fmla="*/ 11 w 73"/>
                <a:gd name="T3" fmla="*/ 33 h 113"/>
                <a:gd name="T4" fmla="*/ 3 w 73"/>
                <a:gd name="T5" fmla="*/ 67 h 113"/>
                <a:gd name="T6" fmla="*/ 27 w 73"/>
                <a:gd name="T7" fmla="*/ 95 h 113"/>
                <a:gd name="T8" fmla="*/ 73 w 73"/>
                <a:gd name="T9" fmla="*/ 113 h 1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" h="113">
                  <a:moveTo>
                    <a:pt x="46" y="0"/>
                  </a:moveTo>
                  <a:cubicBezTo>
                    <a:pt x="40" y="5"/>
                    <a:pt x="18" y="22"/>
                    <a:pt x="11" y="33"/>
                  </a:cubicBezTo>
                  <a:cubicBezTo>
                    <a:pt x="4" y="44"/>
                    <a:pt x="0" y="57"/>
                    <a:pt x="3" y="67"/>
                  </a:cubicBezTo>
                  <a:cubicBezTo>
                    <a:pt x="6" y="77"/>
                    <a:pt x="15" y="87"/>
                    <a:pt x="27" y="95"/>
                  </a:cubicBezTo>
                  <a:cubicBezTo>
                    <a:pt x="39" y="103"/>
                    <a:pt x="64" y="109"/>
                    <a:pt x="73" y="113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4645" name="Group 261"/>
          <p:cNvGrpSpPr>
            <a:grpSpLocks/>
          </p:cNvGrpSpPr>
          <p:nvPr/>
        </p:nvGrpSpPr>
        <p:grpSpPr bwMode="auto">
          <a:xfrm>
            <a:off x="6437181" y="5268914"/>
            <a:ext cx="299244" cy="212725"/>
            <a:chOff x="3479" y="3685"/>
            <a:chExt cx="232" cy="134"/>
          </a:xfrm>
        </p:grpSpPr>
        <p:sp>
          <p:nvSpPr>
            <p:cNvPr id="24646" name="Freeform 262"/>
            <p:cNvSpPr>
              <a:spLocks/>
            </p:cNvSpPr>
            <p:nvPr/>
          </p:nvSpPr>
          <p:spPr bwMode="auto">
            <a:xfrm>
              <a:off x="3550" y="3732"/>
              <a:ext cx="41" cy="48"/>
            </a:xfrm>
            <a:custGeom>
              <a:avLst/>
              <a:gdLst>
                <a:gd name="T0" fmla="*/ 35 w 41"/>
                <a:gd name="T1" fmla="*/ 0 h 48"/>
                <a:gd name="T2" fmla="*/ 4 w 41"/>
                <a:gd name="T3" fmla="*/ 23 h 48"/>
                <a:gd name="T4" fmla="*/ 8 w 41"/>
                <a:gd name="T5" fmla="*/ 39 h 48"/>
                <a:gd name="T6" fmla="*/ 41 w 41"/>
                <a:gd name="T7" fmla="*/ 48 h 4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48">
                  <a:moveTo>
                    <a:pt x="35" y="0"/>
                  </a:moveTo>
                  <a:cubicBezTo>
                    <a:pt x="20" y="8"/>
                    <a:pt x="8" y="16"/>
                    <a:pt x="4" y="23"/>
                  </a:cubicBezTo>
                  <a:cubicBezTo>
                    <a:pt x="0" y="30"/>
                    <a:pt x="2" y="35"/>
                    <a:pt x="8" y="39"/>
                  </a:cubicBezTo>
                  <a:cubicBezTo>
                    <a:pt x="14" y="43"/>
                    <a:pt x="34" y="46"/>
                    <a:pt x="41" y="48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47" name="Freeform 263"/>
            <p:cNvSpPr>
              <a:spLocks/>
            </p:cNvSpPr>
            <p:nvPr/>
          </p:nvSpPr>
          <p:spPr bwMode="auto">
            <a:xfrm>
              <a:off x="3514" y="3716"/>
              <a:ext cx="58" cy="82"/>
            </a:xfrm>
            <a:custGeom>
              <a:avLst/>
              <a:gdLst>
                <a:gd name="T0" fmla="*/ 40 w 58"/>
                <a:gd name="T1" fmla="*/ 0 h 82"/>
                <a:gd name="T2" fmla="*/ 5 w 58"/>
                <a:gd name="T3" fmla="*/ 33 h 82"/>
                <a:gd name="T4" fmla="*/ 7 w 58"/>
                <a:gd name="T5" fmla="*/ 55 h 82"/>
                <a:gd name="T6" fmla="*/ 28 w 58"/>
                <a:gd name="T7" fmla="*/ 75 h 82"/>
                <a:gd name="T8" fmla="*/ 58 w 58"/>
                <a:gd name="T9" fmla="*/ 82 h 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8" h="82">
                  <a:moveTo>
                    <a:pt x="40" y="0"/>
                  </a:moveTo>
                  <a:cubicBezTo>
                    <a:pt x="34" y="5"/>
                    <a:pt x="10" y="24"/>
                    <a:pt x="5" y="33"/>
                  </a:cubicBezTo>
                  <a:cubicBezTo>
                    <a:pt x="0" y="42"/>
                    <a:pt x="3" y="48"/>
                    <a:pt x="7" y="55"/>
                  </a:cubicBezTo>
                  <a:cubicBezTo>
                    <a:pt x="11" y="62"/>
                    <a:pt x="20" y="71"/>
                    <a:pt x="28" y="75"/>
                  </a:cubicBezTo>
                  <a:cubicBezTo>
                    <a:pt x="36" y="79"/>
                    <a:pt x="52" y="81"/>
                    <a:pt x="58" y="82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48" name="Freeform 264"/>
            <p:cNvSpPr>
              <a:spLocks/>
            </p:cNvSpPr>
            <p:nvPr/>
          </p:nvSpPr>
          <p:spPr bwMode="auto">
            <a:xfrm>
              <a:off x="3479" y="3706"/>
              <a:ext cx="73" cy="113"/>
            </a:xfrm>
            <a:custGeom>
              <a:avLst/>
              <a:gdLst>
                <a:gd name="T0" fmla="*/ 46 w 73"/>
                <a:gd name="T1" fmla="*/ 0 h 113"/>
                <a:gd name="T2" fmla="*/ 11 w 73"/>
                <a:gd name="T3" fmla="*/ 33 h 113"/>
                <a:gd name="T4" fmla="*/ 3 w 73"/>
                <a:gd name="T5" fmla="*/ 67 h 113"/>
                <a:gd name="T6" fmla="*/ 27 w 73"/>
                <a:gd name="T7" fmla="*/ 95 h 113"/>
                <a:gd name="T8" fmla="*/ 73 w 73"/>
                <a:gd name="T9" fmla="*/ 113 h 1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" h="113">
                  <a:moveTo>
                    <a:pt x="46" y="0"/>
                  </a:moveTo>
                  <a:cubicBezTo>
                    <a:pt x="40" y="5"/>
                    <a:pt x="18" y="22"/>
                    <a:pt x="11" y="33"/>
                  </a:cubicBezTo>
                  <a:cubicBezTo>
                    <a:pt x="4" y="44"/>
                    <a:pt x="0" y="57"/>
                    <a:pt x="3" y="67"/>
                  </a:cubicBezTo>
                  <a:cubicBezTo>
                    <a:pt x="6" y="77"/>
                    <a:pt x="15" y="87"/>
                    <a:pt x="27" y="95"/>
                  </a:cubicBezTo>
                  <a:cubicBezTo>
                    <a:pt x="39" y="103"/>
                    <a:pt x="64" y="109"/>
                    <a:pt x="73" y="113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49" name="Freeform 265"/>
            <p:cNvSpPr>
              <a:spLocks/>
            </p:cNvSpPr>
            <p:nvPr/>
          </p:nvSpPr>
          <p:spPr bwMode="auto">
            <a:xfrm flipH="1" flipV="1">
              <a:off x="3607" y="3723"/>
              <a:ext cx="41" cy="48"/>
            </a:xfrm>
            <a:custGeom>
              <a:avLst/>
              <a:gdLst>
                <a:gd name="T0" fmla="*/ 35 w 41"/>
                <a:gd name="T1" fmla="*/ 0 h 48"/>
                <a:gd name="T2" fmla="*/ 4 w 41"/>
                <a:gd name="T3" fmla="*/ 23 h 48"/>
                <a:gd name="T4" fmla="*/ 8 w 41"/>
                <a:gd name="T5" fmla="*/ 39 h 48"/>
                <a:gd name="T6" fmla="*/ 41 w 41"/>
                <a:gd name="T7" fmla="*/ 48 h 4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48">
                  <a:moveTo>
                    <a:pt x="35" y="0"/>
                  </a:moveTo>
                  <a:cubicBezTo>
                    <a:pt x="20" y="8"/>
                    <a:pt x="8" y="16"/>
                    <a:pt x="4" y="23"/>
                  </a:cubicBezTo>
                  <a:cubicBezTo>
                    <a:pt x="0" y="30"/>
                    <a:pt x="2" y="35"/>
                    <a:pt x="8" y="39"/>
                  </a:cubicBezTo>
                  <a:cubicBezTo>
                    <a:pt x="14" y="43"/>
                    <a:pt x="34" y="46"/>
                    <a:pt x="41" y="48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50" name="Freeform 266"/>
            <p:cNvSpPr>
              <a:spLocks/>
            </p:cNvSpPr>
            <p:nvPr/>
          </p:nvSpPr>
          <p:spPr bwMode="auto">
            <a:xfrm flipH="1" flipV="1">
              <a:off x="3624" y="3707"/>
              <a:ext cx="58" cy="82"/>
            </a:xfrm>
            <a:custGeom>
              <a:avLst/>
              <a:gdLst>
                <a:gd name="T0" fmla="*/ 40 w 58"/>
                <a:gd name="T1" fmla="*/ 0 h 82"/>
                <a:gd name="T2" fmla="*/ 5 w 58"/>
                <a:gd name="T3" fmla="*/ 33 h 82"/>
                <a:gd name="T4" fmla="*/ 7 w 58"/>
                <a:gd name="T5" fmla="*/ 55 h 82"/>
                <a:gd name="T6" fmla="*/ 28 w 58"/>
                <a:gd name="T7" fmla="*/ 75 h 82"/>
                <a:gd name="T8" fmla="*/ 58 w 58"/>
                <a:gd name="T9" fmla="*/ 82 h 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8" h="82">
                  <a:moveTo>
                    <a:pt x="40" y="0"/>
                  </a:moveTo>
                  <a:cubicBezTo>
                    <a:pt x="34" y="5"/>
                    <a:pt x="10" y="24"/>
                    <a:pt x="5" y="33"/>
                  </a:cubicBezTo>
                  <a:cubicBezTo>
                    <a:pt x="0" y="42"/>
                    <a:pt x="3" y="48"/>
                    <a:pt x="7" y="55"/>
                  </a:cubicBezTo>
                  <a:cubicBezTo>
                    <a:pt x="11" y="62"/>
                    <a:pt x="20" y="71"/>
                    <a:pt x="28" y="75"/>
                  </a:cubicBezTo>
                  <a:cubicBezTo>
                    <a:pt x="36" y="79"/>
                    <a:pt x="52" y="81"/>
                    <a:pt x="58" y="82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51" name="Freeform 267"/>
            <p:cNvSpPr>
              <a:spLocks/>
            </p:cNvSpPr>
            <p:nvPr/>
          </p:nvSpPr>
          <p:spPr bwMode="auto">
            <a:xfrm flipH="1" flipV="1">
              <a:off x="3638" y="3685"/>
              <a:ext cx="73" cy="113"/>
            </a:xfrm>
            <a:custGeom>
              <a:avLst/>
              <a:gdLst>
                <a:gd name="T0" fmla="*/ 46 w 73"/>
                <a:gd name="T1" fmla="*/ 0 h 113"/>
                <a:gd name="T2" fmla="*/ 11 w 73"/>
                <a:gd name="T3" fmla="*/ 33 h 113"/>
                <a:gd name="T4" fmla="*/ 3 w 73"/>
                <a:gd name="T5" fmla="*/ 67 h 113"/>
                <a:gd name="T6" fmla="*/ 27 w 73"/>
                <a:gd name="T7" fmla="*/ 95 h 113"/>
                <a:gd name="T8" fmla="*/ 73 w 73"/>
                <a:gd name="T9" fmla="*/ 113 h 1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" h="113">
                  <a:moveTo>
                    <a:pt x="46" y="0"/>
                  </a:moveTo>
                  <a:cubicBezTo>
                    <a:pt x="40" y="5"/>
                    <a:pt x="18" y="22"/>
                    <a:pt x="11" y="33"/>
                  </a:cubicBezTo>
                  <a:cubicBezTo>
                    <a:pt x="4" y="44"/>
                    <a:pt x="0" y="57"/>
                    <a:pt x="3" y="67"/>
                  </a:cubicBezTo>
                  <a:cubicBezTo>
                    <a:pt x="6" y="77"/>
                    <a:pt x="15" y="87"/>
                    <a:pt x="27" y="95"/>
                  </a:cubicBezTo>
                  <a:cubicBezTo>
                    <a:pt x="39" y="103"/>
                    <a:pt x="64" y="109"/>
                    <a:pt x="73" y="113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41" name="Picture 2" descr="underline_base"/>
          <p:cNvPicPr>
            <a:picLocks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631" y="1153478"/>
            <a:ext cx="49512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4" name="Rectangle 2"/>
          <p:cNvSpPr>
            <a:spLocks noGrp="1" noChangeArrowheads="1"/>
          </p:cNvSpPr>
          <p:nvPr>
            <p:ph type="title"/>
          </p:nvPr>
        </p:nvSpPr>
        <p:spPr>
          <a:xfrm>
            <a:off x="1578769" y="211138"/>
            <a:ext cx="6686550" cy="1143000"/>
          </a:xfrm>
        </p:spPr>
        <p:txBody>
          <a:bodyPr/>
          <a:lstStyle/>
          <a:p>
            <a:pPr>
              <a:defRPr/>
            </a:pPr>
            <a:r>
              <a:rPr lang="en-US" altLang="en-US" sz="2800" dirty="0"/>
              <a:t>Residence networks: </a:t>
            </a:r>
            <a:r>
              <a:rPr lang="en-US" altLang="en-US" sz="2800" dirty="0">
                <a:solidFill>
                  <a:srgbClr val="0054FD"/>
                </a:solidFill>
              </a:rPr>
              <a:t>Cable networks</a:t>
            </a:r>
          </a:p>
        </p:txBody>
      </p:sp>
      <p:pic>
        <p:nvPicPr>
          <p:cNvPr id="25603" name="Picture 3" descr="house_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198" y="4311650"/>
            <a:ext cx="82894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4" descr="house_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069" y="4746625"/>
            <a:ext cx="82894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5" descr="house_sma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767" y="4502150"/>
            <a:ext cx="81174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06" name="Group 6"/>
          <p:cNvGrpSpPr>
            <a:grpSpLocks/>
          </p:cNvGrpSpPr>
          <p:nvPr/>
        </p:nvGrpSpPr>
        <p:grpSpPr bwMode="auto">
          <a:xfrm>
            <a:off x="4419865" y="4665663"/>
            <a:ext cx="208095" cy="633412"/>
            <a:chOff x="2055" y="2297"/>
            <a:chExt cx="161" cy="399"/>
          </a:xfrm>
        </p:grpSpPr>
        <p:sp>
          <p:nvSpPr>
            <p:cNvPr id="68615" name="Rectangle 7"/>
            <p:cNvSpPr>
              <a:spLocks noChangeArrowheads="1"/>
            </p:cNvSpPr>
            <p:nvPr/>
          </p:nvSpPr>
          <p:spPr bwMode="auto">
            <a:xfrm rot="-5400000">
              <a:off x="1867" y="2491"/>
              <a:ext cx="398" cy="27"/>
            </a:xfrm>
            <a:prstGeom prst="rect">
              <a:avLst/>
            </a:prstGeom>
            <a:gradFill rotWithShape="1">
              <a:gsLst>
                <a:gs pos="0">
                  <a:schemeClr val="tx1"/>
                </a:gs>
                <a:gs pos="5000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8616" name="Rectangle 8"/>
            <p:cNvSpPr>
              <a:spLocks noChangeArrowheads="1"/>
            </p:cNvSpPr>
            <p:nvPr/>
          </p:nvSpPr>
          <p:spPr bwMode="auto">
            <a:xfrm>
              <a:off x="2056" y="2297"/>
              <a:ext cx="160" cy="27"/>
            </a:xfrm>
            <a:prstGeom prst="rect">
              <a:avLst/>
            </a:prstGeom>
            <a:gradFill rotWithShape="1">
              <a:gsLst>
                <a:gs pos="0">
                  <a:schemeClr val="tx1"/>
                </a:gs>
                <a:gs pos="5000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pic>
        <p:nvPicPr>
          <p:cNvPr id="25607" name="Picture 9" descr="house_sma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729" y="4514850"/>
            <a:ext cx="81174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8" name="Picture 10" descr="house_sma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910" y="5772150"/>
            <a:ext cx="81174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9" name="Picture 11" descr="house_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606" y="5508625"/>
            <a:ext cx="82894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0" name="Picture 12" descr="house_sma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485" y="5962650"/>
            <a:ext cx="81174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11" name="Group 13"/>
          <p:cNvGrpSpPr>
            <a:grpSpLocks/>
          </p:cNvGrpSpPr>
          <p:nvPr/>
        </p:nvGrpSpPr>
        <p:grpSpPr bwMode="auto">
          <a:xfrm flipV="1">
            <a:off x="6739865" y="5345114"/>
            <a:ext cx="208094" cy="820737"/>
            <a:chOff x="2459" y="2251"/>
            <a:chExt cx="161" cy="517"/>
          </a:xfrm>
        </p:grpSpPr>
        <p:sp>
          <p:nvSpPr>
            <p:cNvPr id="68622" name="Rectangle 14"/>
            <p:cNvSpPr>
              <a:spLocks noChangeArrowheads="1"/>
            </p:cNvSpPr>
            <p:nvPr/>
          </p:nvSpPr>
          <p:spPr bwMode="auto">
            <a:xfrm rot="-5400000">
              <a:off x="2214" y="2496"/>
              <a:ext cx="516" cy="28"/>
            </a:xfrm>
            <a:prstGeom prst="rect">
              <a:avLst/>
            </a:prstGeom>
            <a:gradFill rotWithShape="1">
              <a:gsLst>
                <a:gs pos="0">
                  <a:schemeClr val="tx1"/>
                </a:gs>
                <a:gs pos="5000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8623" name="Rectangle 15"/>
            <p:cNvSpPr>
              <a:spLocks noChangeArrowheads="1"/>
            </p:cNvSpPr>
            <p:nvPr/>
          </p:nvSpPr>
          <p:spPr bwMode="auto">
            <a:xfrm>
              <a:off x="2460" y="2251"/>
              <a:ext cx="160" cy="27"/>
            </a:xfrm>
            <a:prstGeom prst="rect">
              <a:avLst/>
            </a:prstGeom>
            <a:gradFill rotWithShape="1">
              <a:gsLst>
                <a:gs pos="0">
                  <a:schemeClr val="tx1"/>
                </a:gs>
                <a:gs pos="5000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25612" name="Group 16"/>
          <p:cNvGrpSpPr>
            <a:grpSpLocks/>
          </p:cNvGrpSpPr>
          <p:nvPr/>
        </p:nvGrpSpPr>
        <p:grpSpPr bwMode="auto">
          <a:xfrm flipV="1">
            <a:off x="5730346" y="5326063"/>
            <a:ext cx="208095" cy="379412"/>
            <a:chOff x="2315" y="2599"/>
            <a:chExt cx="161" cy="239"/>
          </a:xfrm>
        </p:grpSpPr>
        <p:sp>
          <p:nvSpPr>
            <p:cNvPr id="68625" name="Rectangle 17"/>
            <p:cNvSpPr>
              <a:spLocks noChangeArrowheads="1"/>
            </p:cNvSpPr>
            <p:nvPr/>
          </p:nvSpPr>
          <p:spPr bwMode="auto">
            <a:xfrm rot="-5400000">
              <a:off x="2207" y="2711"/>
              <a:ext cx="238" cy="27"/>
            </a:xfrm>
            <a:prstGeom prst="rect">
              <a:avLst/>
            </a:prstGeom>
            <a:gradFill rotWithShape="1">
              <a:gsLst>
                <a:gs pos="0">
                  <a:schemeClr val="tx1"/>
                </a:gs>
                <a:gs pos="5000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8626" name="Rectangle 18"/>
            <p:cNvSpPr>
              <a:spLocks noChangeArrowheads="1"/>
            </p:cNvSpPr>
            <p:nvPr/>
          </p:nvSpPr>
          <p:spPr bwMode="auto">
            <a:xfrm>
              <a:off x="2316" y="2599"/>
              <a:ext cx="160" cy="27"/>
            </a:xfrm>
            <a:prstGeom prst="rect">
              <a:avLst/>
            </a:prstGeom>
            <a:gradFill rotWithShape="1">
              <a:gsLst>
                <a:gs pos="0">
                  <a:schemeClr val="tx1"/>
                </a:gs>
                <a:gs pos="5000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25613" name="Group 19"/>
          <p:cNvGrpSpPr>
            <a:grpSpLocks/>
          </p:cNvGrpSpPr>
          <p:nvPr/>
        </p:nvGrpSpPr>
        <p:grpSpPr bwMode="auto">
          <a:xfrm flipV="1">
            <a:off x="4564327" y="5338763"/>
            <a:ext cx="208095" cy="633412"/>
            <a:chOff x="2055" y="2297"/>
            <a:chExt cx="161" cy="399"/>
          </a:xfrm>
        </p:grpSpPr>
        <p:sp>
          <p:nvSpPr>
            <p:cNvPr id="68628" name="Rectangle 20"/>
            <p:cNvSpPr>
              <a:spLocks noChangeArrowheads="1"/>
            </p:cNvSpPr>
            <p:nvPr/>
          </p:nvSpPr>
          <p:spPr bwMode="auto">
            <a:xfrm rot="-5400000">
              <a:off x="1867" y="2489"/>
              <a:ext cx="398" cy="27"/>
            </a:xfrm>
            <a:prstGeom prst="rect">
              <a:avLst/>
            </a:prstGeom>
            <a:gradFill rotWithShape="1">
              <a:gsLst>
                <a:gs pos="0">
                  <a:schemeClr val="tx1"/>
                </a:gs>
                <a:gs pos="5000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8629" name="Rectangle 21"/>
            <p:cNvSpPr>
              <a:spLocks noChangeArrowheads="1"/>
            </p:cNvSpPr>
            <p:nvPr/>
          </p:nvSpPr>
          <p:spPr bwMode="auto">
            <a:xfrm>
              <a:off x="2056" y="2297"/>
              <a:ext cx="160" cy="27"/>
            </a:xfrm>
            <a:prstGeom prst="rect">
              <a:avLst/>
            </a:prstGeom>
            <a:gradFill rotWithShape="1">
              <a:gsLst>
                <a:gs pos="0">
                  <a:schemeClr val="tx1"/>
                </a:gs>
                <a:gs pos="5000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25614" name="Group 22"/>
          <p:cNvGrpSpPr>
            <a:grpSpLocks/>
          </p:cNvGrpSpPr>
          <p:nvPr/>
        </p:nvGrpSpPr>
        <p:grpSpPr bwMode="auto">
          <a:xfrm>
            <a:off x="7028790" y="4684714"/>
            <a:ext cx="208094" cy="630237"/>
            <a:chOff x="3561" y="2643"/>
            <a:chExt cx="161" cy="397"/>
          </a:xfrm>
        </p:grpSpPr>
        <p:sp>
          <p:nvSpPr>
            <p:cNvPr id="68631" name="Rectangle 23"/>
            <p:cNvSpPr>
              <a:spLocks noChangeArrowheads="1"/>
            </p:cNvSpPr>
            <p:nvPr/>
          </p:nvSpPr>
          <p:spPr bwMode="auto">
            <a:xfrm rot="-5400000">
              <a:off x="3376" y="2828"/>
              <a:ext cx="396" cy="28"/>
            </a:xfrm>
            <a:prstGeom prst="rect">
              <a:avLst/>
            </a:prstGeom>
            <a:gradFill rotWithShape="1">
              <a:gsLst>
                <a:gs pos="0">
                  <a:schemeClr val="tx1"/>
                </a:gs>
                <a:gs pos="5000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8632" name="Rectangle 24"/>
            <p:cNvSpPr>
              <a:spLocks noChangeArrowheads="1"/>
            </p:cNvSpPr>
            <p:nvPr/>
          </p:nvSpPr>
          <p:spPr bwMode="auto">
            <a:xfrm>
              <a:off x="3562" y="2643"/>
              <a:ext cx="160" cy="27"/>
            </a:xfrm>
            <a:prstGeom prst="rect">
              <a:avLst/>
            </a:prstGeom>
            <a:gradFill rotWithShape="1">
              <a:gsLst>
                <a:gs pos="0">
                  <a:schemeClr val="tx1"/>
                </a:gs>
                <a:gs pos="5000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25615" name="Group 25"/>
          <p:cNvGrpSpPr>
            <a:grpSpLocks/>
          </p:cNvGrpSpPr>
          <p:nvPr/>
        </p:nvGrpSpPr>
        <p:grpSpPr bwMode="auto">
          <a:xfrm>
            <a:off x="5916084" y="4906963"/>
            <a:ext cx="208095" cy="379412"/>
            <a:chOff x="2315" y="2599"/>
            <a:chExt cx="161" cy="239"/>
          </a:xfrm>
        </p:grpSpPr>
        <p:sp>
          <p:nvSpPr>
            <p:cNvPr id="68634" name="Rectangle 26"/>
            <p:cNvSpPr>
              <a:spLocks noChangeArrowheads="1"/>
            </p:cNvSpPr>
            <p:nvPr/>
          </p:nvSpPr>
          <p:spPr bwMode="auto">
            <a:xfrm rot="-5400000">
              <a:off x="2207" y="2713"/>
              <a:ext cx="238" cy="27"/>
            </a:xfrm>
            <a:prstGeom prst="rect">
              <a:avLst/>
            </a:prstGeom>
            <a:gradFill rotWithShape="1">
              <a:gsLst>
                <a:gs pos="0">
                  <a:schemeClr val="tx1"/>
                </a:gs>
                <a:gs pos="5000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8635" name="Rectangle 27"/>
            <p:cNvSpPr>
              <a:spLocks noChangeArrowheads="1"/>
            </p:cNvSpPr>
            <p:nvPr/>
          </p:nvSpPr>
          <p:spPr bwMode="auto">
            <a:xfrm>
              <a:off x="2316" y="2599"/>
              <a:ext cx="160" cy="27"/>
            </a:xfrm>
            <a:prstGeom prst="rect">
              <a:avLst/>
            </a:prstGeom>
            <a:gradFill rotWithShape="1">
              <a:gsLst>
                <a:gs pos="0">
                  <a:schemeClr val="tx1"/>
                </a:gs>
                <a:gs pos="5000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25616" name="Group 28"/>
          <p:cNvGrpSpPr>
            <a:grpSpLocks/>
          </p:cNvGrpSpPr>
          <p:nvPr/>
        </p:nvGrpSpPr>
        <p:grpSpPr bwMode="auto">
          <a:xfrm>
            <a:off x="5480977" y="4468814"/>
            <a:ext cx="208094" cy="820737"/>
            <a:chOff x="2459" y="2251"/>
            <a:chExt cx="161" cy="517"/>
          </a:xfrm>
        </p:grpSpPr>
        <p:sp>
          <p:nvSpPr>
            <p:cNvPr id="68637" name="Rectangle 29"/>
            <p:cNvSpPr>
              <a:spLocks noChangeArrowheads="1"/>
            </p:cNvSpPr>
            <p:nvPr/>
          </p:nvSpPr>
          <p:spPr bwMode="auto">
            <a:xfrm rot="-5400000">
              <a:off x="2214" y="2496"/>
              <a:ext cx="516" cy="28"/>
            </a:xfrm>
            <a:prstGeom prst="rect">
              <a:avLst/>
            </a:prstGeom>
            <a:gradFill rotWithShape="1">
              <a:gsLst>
                <a:gs pos="0">
                  <a:schemeClr val="tx1"/>
                </a:gs>
                <a:gs pos="5000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8638" name="Rectangle 30"/>
            <p:cNvSpPr>
              <a:spLocks noChangeArrowheads="1"/>
            </p:cNvSpPr>
            <p:nvPr/>
          </p:nvSpPr>
          <p:spPr bwMode="auto">
            <a:xfrm>
              <a:off x="2460" y="2251"/>
              <a:ext cx="160" cy="27"/>
            </a:xfrm>
            <a:prstGeom prst="rect">
              <a:avLst/>
            </a:prstGeom>
            <a:gradFill rotWithShape="1">
              <a:gsLst>
                <a:gs pos="0">
                  <a:schemeClr val="tx1"/>
                </a:gs>
                <a:gs pos="5000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68639" name="Rectangle 31"/>
          <p:cNvSpPr>
            <a:spLocks noChangeArrowheads="1"/>
          </p:cNvSpPr>
          <p:nvPr/>
        </p:nvSpPr>
        <p:spPr bwMode="auto">
          <a:xfrm flipV="1">
            <a:off x="3362194" y="5284788"/>
            <a:ext cx="4137819" cy="42862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tx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5618" name="Text Box 32"/>
          <p:cNvSpPr txBox="1">
            <a:spLocks noChangeArrowheads="1"/>
          </p:cNvSpPr>
          <p:nvPr/>
        </p:nvSpPr>
        <p:spPr bwMode="auto">
          <a:xfrm>
            <a:off x="4827457" y="6022975"/>
            <a:ext cx="96051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sz="32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itchFamily="34" charset="0"/>
              <a:buChar char="◦"/>
              <a:defRPr sz="2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itchFamily="34" charset="0"/>
              </a:rPr>
              <a:t>Gia đình</a:t>
            </a:r>
          </a:p>
        </p:txBody>
      </p:sp>
      <p:pic>
        <p:nvPicPr>
          <p:cNvPr id="25619" name="Picture 33" descr="building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900" y="4794250"/>
            <a:ext cx="1222771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20" name="Text Box 34"/>
          <p:cNvSpPr txBox="1">
            <a:spLocks noChangeArrowheads="1"/>
          </p:cNvSpPr>
          <p:nvPr/>
        </p:nvSpPr>
        <p:spPr bwMode="auto">
          <a:xfrm>
            <a:off x="2154900" y="5578475"/>
            <a:ext cx="152798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sz="32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itchFamily="34" charset="0"/>
              <a:buChar char="◦"/>
              <a:defRPr sz="2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itchFamily="34" charset="0"/>
              </a:rPr>
              <a:t>cable headend</a:t>
            </a:r>
          </a:p>
        </p:txBody>
      </p:sp>
      <p:sp>
        <p:nvSpPr>
          <p:cNvPr id="25621" name="Text Box 35"/>
          <p:cNvSpPr txBox="1">
            <a:spLocks noChangeArrowheads="1"/>
          </p:cNvSpPr>
          <p:nvPr/>
        </p:nvSpPr>
        <p:spPr bwMode="auto">
          <a:xfrm>
            <a:off x="2791616" y="6149975"/>
            <a:ext cx="19511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sz="32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itchFamily="34" charset="0"/>
              <a:buChar char="◦"/>
              <a:defRPr sz="2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itchFamily="34" charset="0"/>
              </a:rPr>
              <a:t>cable distribution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itchFamily="34" charset="0"/>
              </a:rPr>
              <a:t>network (simplified)</a:t>
            </a:r>
          </a:p>
        </p:txBody>
      </p:sp>
      <p:sp>
        <p:nvSpPr>
          <p:cNvPr id="25622" name="Line 36"/>
          <p:cNvSpPr>
            <a:spLocks noChangeShapeType="1"/>
          </p:cNvSpPr>
          <p:nvPr/>
        </p:nvSpPr>
        <p:spPr bwMode="auto">
          <a:xfrm flipV="1">
            <a:off x="3776662" y="5378450"/>
            <a:ext cx="3302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8645" name="Group 37"/>
          <p:cNvGrpSpPr>
            <a:grpSpLocks/>
          </p:cNvGrpSpPr>
          <p:nvPr/>
        </p:nvGrpSpPr>
        <p:grpSpPr bwMode="auto">
          <a:xfrm>
            <a:off x="4024313" y="1619250"/>
            <a:ext cx="4251325" cy="2806700"/>
            <a:chOff x="2160" y="744"/>
            <a:chExt cx="3296" cy="1768"/>
          </a:xfrm>
        </p:grpSpPr>
        <p:sp>
          <p:nvSpPr>
            <p:cNvPr id="25636" name="Freeform 38"/>
            <p:cNvSpPr>
              <a:spLocks/>
            </p:cNvSpPr>
            <p:nvPr/>
          </p:nvSpPr>
          <p:spPr bwMode="auto">
            <a:xfrm>
              <a:off x="2544" y="2048"/>
              <a:ext cx="2432" cy="464"/>
            </a:xfrm>
            <a:custGeom>
              <a:avLst/>
              <a:gdLst>
                <a:gd name="T0" fmla="*/ 912 w 2432"/>
                <a:gd name="T1" fmla="*/ 448 h 464"/>
                <a:gd name="T2" fmla="*/ 1496 w 2432"/>
                <a:gd name="T3" fmla="*/ 464 h 464"/>
                <a:gd name="T4" fmla="*/ 2432 w 2432"/>
                <a:gd name="T5" fmla="*/ 48 h 464"/>
                <a:gd name="T6" fmla="*/ 1784 w 2432"/>
                <a:gd name="T7" fmla="*/ 176 h 464"/>
                <a:gd name="T8" fmla="*/ 864 w 2432"/>
                <a:gd name="T9" fmla="*/ 208 h 464"/>
                <a:gd name="T10" fmla="*/ 0 w 2432"/>
                <a:gd name="T11" fmla="*/ 0 h 46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32" h="464">
                  <a:moveTo>
                    <a:pt x="912" y="448"/>
                  </a:moveTo>
                  <a:lnTo>
                    <a:pt x="1496" y="464"/>
                  </a:lnTo>
                  <a:lnTo>
                    <a:pt x="2432" y="48"/>
                  </a:lnTo>
                  <a:lnTo>
                    <a:pt x="1784" y="176"/>
                  </a:lnTo>
                  <a:lnTo>
                    <a:pt x="864" y="208"/>
                  </a:lnTo>
                  <a:lnTo>
                    <a:pt x="0" y="0"/>
                  </a:lnTo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7" name="Oval 39"/>
            <p:cNvSpPr>
              <a:spLocks noChangeArrowheads="1"/>
            </p:cNvSpPr>
            <p:nvPr/>
          </p:nvSpPr>
          <p:spPr bwMode="auto">
            <a:xfrm>
              <a:off x="2160" y="744"/>
              <a:ext cx="3296" cy="156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pic>
          <p:nvPicPr>
            <p:cNvPr id="25638" name="Picture 40" descr="house_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2" y="1044"/>
              <a:ext cx="2955" cy="1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" name="Group 37"/>
          <p:cNvGrpSpPr>
            <a:grpSpLocks/>
          </p:cNvGrpSpPr>
          <p:nvPr/>
        </p:nvGrpSpPr>
        <p:grpSpPr bwMode="auto">
          <a:xfrm>
            <a:off x="1485900" y="1958976"/>
            <a:ext cx="2074069" cy="2873375"/>
            <a:chOff x="192" y="958"/>
            <a:chExt cx="1608" cy="1810"/>
          </a:xfrm>
        </p:grpSpPr>
        <p:sp>
          <p:nvSpPr>
            <p:cNvPr id="25625" name="Freeform 38"/>
            <p:cNvSpPr>
              <a:spLocks/>
            </p:cNvSpPr>
            <p:nvPr/>
          </p:nvSpPr>
          <p:spPr bwMode="auto">
            <a:xfrm>
              <a:off x="336" y="1856"/>
              <a:ext cx="1432" cy="912"/>
            </a:xfrm>
            <a:custGeom>
              <a:avLst/>
              <a:gdLst>
                <a:gd name="T0" fmla="*/ 544 w 1432"/>
                <a:gd name="T1" fmla="*/ 912 h 912"/>
                <a:gd name="T2" fmla="*/ 0 w 1432"/>
                <a:gd name="T3" fmla="*/ 224 h 912"/>
                <a:gd name="T4" fmla="*/ 288 w 1432"/>
                <a:gd name="T5" fmla="*/ 400 h 912"/>
                <a:gd name="T6" fmla="*/ 672 w 1432"/>
                <a:gd name="T7" fmla="*/ 512 h 912"/>
                <a:gd name="T8" fmla="*/ 960 w 1432"/>
                <a:gd name="T9" fmla="*/ 464 h 912"/>
                <a:gd name="T10" fmla="*/ 1176 w 1432"/>
                <a:gd name="T11" fmla="*/ 336 h 912"/>
                <a:gd name="T12" fmla="*/ 1432 w 1432"/>
                <a:gd name="T13" fmla="*/ 0 h 912"/>
                <a:gd name="T14" fmla="*/ 1016 w 1432"/>
                <a:gd name="T15" fmla="*/ 896 h 912"/>
                <a:gd name="T16" fmla="*/ 544 w 1432"/>
                <a:gd name="T17" fmla="*/ 912 h 9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32" h="912">
                  <a:moveTo>
                    <a:pt x="544" y="912"/>
                  </a:moveTo>
                  <a:lnTo>
                    <a:pt x="0" y="224"/>
                  </a:lnTo>
                  <a:lnTo>
                    <a:pt x="288" y="400"/>
                  </a:lnTo>
                  <a:lnTo>
                    <a:pt x="672" y="512"/>
                  </a:lnTo>
                  <a:lnTo>
                    <a:pt x="960" y="464"/>
                  </a:lnTo>
                  <a:lnTo>
                    <a:pt x="1176" y="336"/>
                  </a:lnTo>
                  <a:lnTo>
                    <a:pt x="1432" y="0"/>
                  </a:lnTo>
                  <a:lnTo>
                    <a:pt x="1016" y="896"/>
                  </a:lnTo>
                  <a:lnTo>
                    <a:pt x="544" y="912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cmpd="sng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26" name="Oval 39"/>
            <p:cNvSpPr>
              <a:spLocks noChangeArrowheads="1"/>
            </p:cNvSpPr>
            <p:nvPr/>
          </p:nvSpPr>
          <p:spPr bwMode="auto">
            <a:xfrm>
              <a:off x="192" y="968"/>
              <a:ext cx="1608" cy="13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grpSp>
          <p:nvGrpSpPr>
            <p:cNvPr id="25627" name="Group 40"/>
            <p:cNvGrpSpPr>
              <a:grpSpLocks/>
            </p:cNvGrpSpPr>
            <p:nvPr/>
          </p:nvGrpSpPr>
          <p:grpSpPr bwMode="auto">
            <a:xfrm>
              <a:off x="399" y="958"/>
              <a:ext cx="1215" cy="1341"/>
              <a:chOff x="351" y="918"/>
              <a:chExt cx="1215" cy="1341"/>
            </a:xfrm>
          </p:grpSpPr>
          <p:sp>
            <p:nvSpPr>
              <p:cNvPr id="45" name="Rectangle 41"/>
              <p:cNvSpPr>
                <a:spLocks noChangeArrowheads="1"/>
              </p:cNvSpPr>
              <p:nvPr/>
            </p:nvSpPr>
            <p:spPr bwMode="auto">
              <a:xfrm rot="5400000" flipH="1">
                <a:off x="712" y="1852"/>
                <a:ext cx="310" cy="27"/>
              </a:xfrm>
              <a:prstGeom prst="rect">
                <a:avLst/>
              </a:prstGeom>
              <a:gradFill rotWithShape="1">
                <a:gsLst>
                  <a:gs pos="0">
                    <a:schemeClr val="tx1"/>
                  </a:gs>
                  <a:gs pos="50000">
                    <a:schemeClr val="bg1"/>
                  </a:gs>
                  <a:gs pos="100000">
                    <a:schemeClr val="tx1"/>
                  </a:gs>
                </a:gsLst>
                <a:lin ang="5400000" scaled="1"/>
              </a:grad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6" name="Rectangle 42"/>
              <p:cNvSpPr>
                <a:spLocks noChangeArrowheads="1"/>
              </p:cNvSpPr>
              <p:nvPr/>
            </p:nvSpPr>
            <p:spPr bwMode="auto">
              <a:xfrm rot="5400000" flipH="1">
                <a:off x="536" y="1549"/>
                <a:ext cx="310" cy="27"/>
              </a:xfrm>
              <a:prstGeom prst="rect">
                <a:avLst/>
              </a:prstGeom>
              <a:gradFill rotWithShape="1">
                <a:gsLst>
                  <a:gs pos="0">
                    <a:schemeClr val="tx1"/>
                  </a:gs>
                  <a:gs pos="50000">
                    <a:schemeClr val="bg1"/>
                  </a:gs>
                  <a:gs pos="100000">
                    <a:schemeClr val="tx1"/>
                  </a:gs>
                </a:gsLst>
                <a:lin ang="5400000" scaled="1"/>
              </a:grad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7" name="Rectangle 43"/>
              <p:cNvSpPr>
                <a:spLocks noChangeArrowheads="1"/>
              </p:cNvSpPr>
              <p:nvPr/>
            </p:nvSpPr>
            <p:spPr bwMode="auto">
              <a:xfrm rot="5400000" flipH="1">
                <a:off x="1072" y="1541"/>
                <a:ext cx="310" cy="27"/>
              </a:xfrm>
              <a:prstGeom prst="rect">
                <a:avLst/>
              </a:prstGeom>
              <a:gradFill rotWithShape="1">
                <a:gsLst>
                  <a:gs pos="0">
                    <a:schemeClr val="tx1"/>
                  </a:gs>
                  <a:gs pos="50000">
                    <a:schemeClr val="bg1"/>
                  </a:gs>
                  <a:gs pos="100000">
                    <a:schemeClr val="tx1"/>
                  </a:gs>
                </a:gsLst>
                <a:lin ang="5400000" scaled="1"/>
              </a:grad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pic>
            <p:nvPicPr>
              <p:cNvPr id="25631" name="Picture 44" descr="pedge_6600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1" y="1126"/>
                <a:ext cx="461" cy="4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632" name="Picture 45" descr="pedge_6600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5" y="1150"/>
                <a:ext cx="461" cy="4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633" name="Picture 46" descr="pedge_6600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" y="1822"/>
                <a:ext cx="461" cy="4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1" name="Rectangle 47"/>
              <p:cNvSpPr>
                <a:spLocks noChangeArrowheads="1"/>
              </p:cNvSpPr>
              <p:nvPr/>
            </p:nvSpPr>
            <p:spPr bwMode="auto">
              <a:xfrm flipV="1">
                <a:off x="453" y="1685"/>
                <a:ext cx="1113" cy="27"/>
              </a:xfrm>
              <a:prstGeom prst="rect">
                <a:avLst/>
              </a:prstGeom>
              <a:gradFill rotWithShape="1">
                <a:gsLst>
                  <a:gs pos="0">
                    <a:schemeClr val="tx1"/>
                  </a:gs>
                  <a:gs pos="50000">
                    <a:schemeClr val="bg1"/>
                  </a:gs>
                  <a:gs pos="100000">
                    <a:schemeClr val="tx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635" name="Text Box 48"/>
              <p:cNvSpPr txBox="1">
                <a:spLocks noChangeArrowheads="1"/>
              </p:cNvSpPr>
              <p:nvPr/>
            </p:nvSpPr>
            <p:spPr bwMode="auto">
              <a:xfrm>
                <a:off x="710" y="918"/>
                <a:ext cx="772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latin typeface="Arial" pitchFamily="34" charset="0"/>
                  </a:rPr>
                  <a:t>server(s)</a:t>
                </a:r>
              </a:p>
            </p:txBody>
          </p:sp>
        </p:grpSp>
      </p:grpSp>
      <p:pic>
        <p:nvPicPr>
          <p:cNvPr id="53" name="Picture 2" descr="underline_base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631" y="1153478"/>
            <a:ext cx="49512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8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Sự khác nhau giữa FTTH và FTT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15"/>
          <a:stretch>
            <a:fillRect/>
          </a:stretch>
        </p:blipFill>
        <p:spPr bwMode="auto">
          <a:xfrm>
            <a:off x="2633002" y="1843088"/>
            <a:ext cx="5663273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0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228600"/>
            <a:ext cx="6810375" cy="1143000"/>
          </a:xfrm>
        </p:spPr>
        <p:txBody>
          <a:bodyPr/>
          <a:lstStyle/>
          <a:p>
            <a:pPr>
              <a:defRPr/>
            </a:pPr>
            <a:r>
              <a:rPr lang="en-US" altLang="en-US" sz="3200" dirty="0"/>
              <a:t>Residence network: </a:t>
            </a:r>
            <a:r>
              <a:rPr lang="en-US" altLang="en-US" sz="3200" dirty="0" err="1">
                <a:solidFill>
                  <a:srgbClr val="0054FD"/>
                </a:solidFill>
              </a:rPr>
              <a:t>FTTx</a:t>
            </a:r>
            <a:endParaRPr lang="en-US" altLang="en-US" dirty="0">
              <a:solidFill>
                <a:srgbClr val="0054FD"/>
              </a:solidFill>
            </a:endParaRPr>
          </a:p>
        </p:txBody>
      </p:sp>
      <p:sp>
        <p:nvSpPr>
          <p:cNvPr id="26628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088629" y="1546226"/>
            <a:ext cx="8495771" cy="4970463"/>
          </a:xfrm>
        </p:spPr>
        <p:txBody>
          <a:bodyPr/>
          <a:lstStyle/>
          <a:p>
            <a:r>
              <a:rPr lang="en-GB" altLang="en-US" sz="2400" dirty="0" err="1">
                <a:solidFill>
                  <a:srgbClr val="0054FD"/>
                </a:solidFill>
              </a:rPr>
              <a:t>FTTx</a:t>
            </a:r>
            <a:r>
              <a:rPr lang="en-GB" altLang="en-US" sz="2400" dirty="0">
                <a:solidFill>
                  <a:srgbClr val="0054FD"/>
                </a:solidFill>
              </a:rPr>
              <a:t> (</a:t>
            </a:r>
            <a:r>
              <a:rPr lang="en-GB" altLang="en-US" sz="2400" dirty="0" err="1">
                <a:solidFill>
                  <a:srgbClr val="0054FD"/>
                </a:solidFill>
              </a:rPr>
              <a:t>Fiber</a:t>
            </a:r>
            <a:r>
              <a:rPr lang="en-GB" altLang="en-US" sz="2400" dirty="0">
                <a:solidFill>
                  <a:srgbClr val="0054FD"/>
                </a:solidFill>
              </a:rPr>
              <a:t> To The X)</a:t>
            </a:r>
            <a:r>
              <a:rPr lang="en-GB" altLang="en-US" sz="2400" dirty="0"/>
              <a:t>: </a:t>
            </a:r>
            <a:r>
              <a:rPr lang="en-GB" altLang="en-US" sz="2000" dirty="0"/>
              <a:t>FTTH (Home), FTTB (Basement/Building), FTTC (Cabinet)</a:t>
            </a:r>
            <a:endParaRPr lang="en-US" altLang="en-US" sz="2000" dirty="0"/>
          </a:p>
        </p:txBody>
      </p:sp>
      <p:pic>
        <p:nvPicPr>
          <p:cNvPr id="5" name="Picture 2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631" y="1153478"/>
            <a:ext cx="49512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30" name="Picture 6" descr="COMPUTER NETWORKING CABLING WIFI INTERNET INSTALLATION EXTENDER, Dubai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8" t="3415" r="4636" b="4807"/>
          <a:stretch/>
        </p:blipFill>
        <p:spPr bwMode="auto">
          <a:xfrm>
            <a:off x="5720080" y="2149157"/>
            <a:ext cx="4099269" cy="247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computer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" y="1249680"/>
            <a:ext cx="5902960" cy="4322269"/>
          </a:xfrm>
        </p:spPr>
        <p:txBody>
          <a:bodyPr>
            <a:normAutofit/>
          </a:bodyPr>
          <a:lstStyle/>
          <a:p>
            <a:r>
              <a:rPr lang="en-US" sz="2400" dirty="0"/>
              <a:t>A computer network is the interconnection of a set of devices capable of communication. A device can be: </a:t>
            </a:r>
          </a:p>
          <a:p>
            <a:pPr lvl="1"/>
            <a:r>
              <a:rPr lang="en-US" sz="1600" dirty="0"/>
              <a:t>A </a:t>
            </a:r>
            <a:r>
              <a:rPr lang="en-US" sz="1600" b="1" dirty="0"/>
              <a:t>host</a:t>
            </a:r>
            <a:r>
              <a:rPr lang="en-US" sz="1600" dirty="0"/>
              <a:t> (or an end system): large computer, desktop, laptop, workstation, cellular phone, or security system. </a:t>
            </a:r>
          </a:p>
          <a:p>
            <a:pPr lvl="1"/>
            <a:r>
              <a:rPr lang="en-US" sz="1600" dirty="0"/>
              <a:t>A </a:t>
            </a:r>
            <a:r>
              <a:rPr lang="en-US" sz="1600" b="1" dirty="0"/>
              <a:t>connecting device: </a:t>
            </a:r>
            <a:r>
              <a:rPr lang="en-US" sz="1600" dirty="0"/>
              <a:t>a </a:t>
            </a:r>
            <a:r>
              <a:rPr lang="en-US" sz="1600" i="1" dirty="0"/>
              <a:t>router</a:t>
            </a:r>
            <a:r>
              <a:rPr lang="en-US" sz="1600" dirty="0"/>
              <a:t> which connects the network to other networks, a </a:t>
            </a:r>
            <a:r>
              <a:rPr lang="en-US" sz="1600" i="1" dirty="0"/>
              <a:t>switch</a:t>
            </a:r>
            <a:r>
              <a:rPr lang="en-US" sz="1600" dirty="0"/>
              <a:t> which connects devices together, a </a:t>
            </a:r>
            <a:r>
              <a:rPr lang="en-US" sz="1600" i="1" dirty="0"/>
              <a:t>modem</a:t>
            </a:r>
            <a:r>
              <a:rPr lang="en-US" sz="1600" dirty="0"/>
              <a:t> that changes the form of data, and so on. </a:t>
            </a:r>
          </a:p>
          <a:p>
            <a:r>
              <a:rPr lang="en-US" sz="2400" dirty="0"/>
              <a:t>These devices are connected using wired or wireless transmission media (cable or air).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1-</a:t>
            </a:r>
            <a:fld id="{29A11730-EE35-46BE-9F13-4A255B0ABF74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sp>
        <p:nvSpPr>
          <p:cNvPr id="129024" name="TextBox 129023"/>
          <p:cNvSpPr txBox="1"/>
          <p:nvPr/>
        </p:nvSpPr>
        <p:spPr>
          <a:xfrm>
            <a:off x="762000" y="5571949"/>
            <a:ext cx="873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i="1" dirty="0">
                <a:latin typeface="+mn-lt"/>
              </a:rPr>
              <a:t>When we connect two computers at home using a plug-and-play router, we have created a network, although very small.</a:t>
            </a:r>
          </a:p>
        </p:txBody>
      </p:sp>
      <p:pic>
        <p:nvPicPr>
          <p:cNvPr id="627" name="Picture 2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631" y="1153478"/>
            <a:ext cx="49512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4589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8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228600"/>
            <a:ext cx="6810375" cy="1143000"/>
          </a:xfrm>
        </p:spPr>
        <p:txBody>
          <a:bodyPr/>
          <a:lstStyle/>
          <a:p>
            <a:pPr>
              <a:defRPr/>
            </a:pPr>
            <a:r>
              <a:rPr lang="en-US" altLang="en-US" sz="3200" dirty="0"/>
              <a:t>Backbone network</a:t>
            </a:r>
            <a:endParaRPr lang="en-US" altLang="en-US" dirty="0"/>
          </a:p>
        </p:txBody>
      </p:sp>
      <p:pic>
        <p:nvPicPr>
          <p:cNvPr id="2765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23" y="1371599"/>
            <a:ext cx="8568826" cy="4827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631" y="1153478"/>
            <a:ext cx="49512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228600"/>
            <a:ext cx="6810375" cy="1143000"/>
          </a:xfrm>
        </p:spPr>
        <p:txBody>
          <a:bodyPr/>
          <a:lstStyle/>
          <a:p>
            <a:pPr>
              <a:defRPr/>
            </a:pPr>
            <a:r>
              <a:rPr lang="en-US" altLang="en-US" sz="3200" dirty="0"/>
              <a:t>Enterprise networks</a:t>
            </a:r>
            <a:endParaRPr lang="en-US" altLang="en-US" dirty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671638" y="1371600"/>
            <a:ext cx="3590925" cy="5029200"/>
          </a:xfrm>
        </p:spPr>
        <p:txBody>
          <a:bodyPr/>
          <a:lstStyle/>
          <a:p>
            <a:r>
              <a:rPr lang="en-US" altLang="en-US" sz="2400" dirty="0"/>
              <a:t>LAN</a:t>
            </a:r>
          </a:p>
          <a:p>
            <a:r>
              <a:rPr lang="en-US" altLang="en-US" sz="2400" dirty="0"/>
              <a:t>Ethernet</a:t>
            </a:r>
          </a:p>
          <a:p>
            <a:pPr lvl="1"/>
            <a:r>
              <a:rPr lang="en-US" altLang="en-US" dirty="0"/>
              <a:t>10Mbps, 100Mbps, Gigabit Ethernet</a:t>
            </a:r>
            <a:endParaRPr lang="en-US" altLang="en-US" sz="2000" dirty="0"/>
          </a:p>
        </p:txBody>
      </p:sp>
      <p:grpSp>
        <p:nvGrpSpPr>
          <p:cNvPr id="28676" name="Group 119"/>
          <p:cNvGrpSpPr>
            <a:grpSpLocks/>
          </p:cNvGrpSpPr>
          <p:nvPr/>
        </p:nvGrpSpPr>
        <p:grpSpPr bwMode="auto">
          <a:xfrm>
            <a:off x="6385587" y="2379664"/>
            <a:ext cx="2273565" cy="2351087"/>
            <a:chOff x="3328" y="2249"/>
            <a:chExt cx="1355" cy="1013"/>
          </a:xfrm>
        </p:grpSpPr>
        <p:graphicFrame>
          <p:nvGraphicFramePr>
            <p:cNvPr id="28677" name="Object 5"/>
            <p:cNvGraphicFramePr>
              <a:graphicFrameLocks noChangeAspect="1"/>
            </p:cNvGraphicFramePr>
            <p:nvPr/>
          </p:nvGraphicFramePr>
          <p:xfrm>
            <a:off x="3328" y="2249"/>
            <a:ext cx="290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3" imgW="1307263" imgH="1084139" progId="MS_ClipArt_Gallery.2">
                    <p:embed/>
                  </p:oleObj>
                </mc:Choice>
                <mc:Fallback>
                  <p:oleObj name="Clip" r:id="rId3" imgW="1307263" imgH="1084139" progId="MS_ClipArt_Gallery.2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28" y="2249"/>
                          <a:ext cx="290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678" name="Line 6"/>
            <p:cNvSpPr>
              <a:spLocks noChangeShapeType="1"/>
            </p:cNvSpPr>
            <p:nvPr/>
          </p:nvSpPr>
          <p:spPr bwMode="auto">
            <a:xfrm flipV="1">
              <a:off x="3612" y="2435"/>
              <a:ext cx="50" cy="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28679" name="Object 7"/>
            <p:cNvGraphicFramePr>
              <a:graphicFrameLocks noChangeAspect="1"/>
            </p:cNvGraphicFramePr>
            <p:nvPr/>
          </p:nvGraphicFramePr>
          <p:xfrm>
            <a:off x="3328" y="2698"/>
            <a:ext cx="290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5" imgW="1307263" imgH="1084139" progId="MS_ClipArt_Gallery.2">
                    <p:embed/>
                  </p:oleObj>
                </mc:Choice>
                <mc:Fallback>
                  <p:oleObj name="Clip" r:id="rId5" imgW="1307263" imgH="1084139" progId="MS_ClipArt_Gallery.2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28" y="2698"/>
                          <a:ext cx="290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680" name="Line 8"/>
            <p:cNvSpPr>
              <a:spLocks noChangeShapeType="1"/>
            </p:cNvSpPr>
            <p:nvPr/>
          </p:nvSpPr>
          <p:spPr bwMode="auto">
            <a:xfrm flipV="1">
              <a:off x="3612" y="2888"/>
              <a:ext cx="50" cy="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8681" name="Group 9"/>
            <p:cNvGrpSpPr>
              <a:grpSpLocks/>
            </p:cNvGrpSpPr>
            <p:nvPr/>
          </p:nvGrpSpPr>
          <p:grpSpPr bwMode="auto">
            <a:xfrm>
              <a:off x="3415" y="2507"/>
              <a:ext cx="50" cy="168"/>
              <a:chOff x="3842" y="406"/>
              <a:chExt cx="51" cy="167"/>
            </a:xfrm>
          </p:grpSpPr>
          <p:sp>
            <p:nvSpPr>
              <p:cNvPr id="28725" name="Oval 10"/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28726" name="Oval 11"/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28727" name="Oval 12"/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</p:grpSp>
        <p:sp>
          <p:nvSpPr>
            <p:cNvPr id="28682" name="Line 13"/>
            <p:cNvSpPr>
              <a:spLocks noChangeShapeType="1"/>
            </p:cNvSpPr>
            <p:nvPr/>
          </p:nvSpPr>
          <p:spPr bwMode="auto">
            <a:xfrm>
              <a:off x="3658" y="2433"/>
              <a:ext cx="0" cy="45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28683" name="Object 14"/>
            <p:cNvGraphicFramePr>
              <a:graphicFrameLocks noChangeAspect="1"/>
            </p:cNvGraphicFramePr>
            <p:nvPr/>
          </p:nvGraphicFramePr>
          <p:xfrm>
            <a:off x="3933" y="3012"/>
            <a:ext cx="291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6" imgW="1307263" imgH="1084139" progId="MS_ClipArt_Gallery.2">
                    <p:embed/>
                  </p:oleObj>
                </mc:Choice>
                <mc:Fallback>
                  <p:oleObj name="Clip" r:id="rId6" imgW="1307263" imgH="1084139" progId="MS_ClipArt_Gallery.2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3" y="3012"/>
                          <a:ext cx="291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684" name="Object 15"/>
            <p:cNvGraphicFramePr>
              <a:graphicFrameLocks noChangeAspect="1"/>
            </p:cNvGraphicFramePr>
            <p:nvPr/>
          </p:nvGraphicFramePr>
          <p:xfrm>
            <a:off x="3505" y="3003"/>
            <a:ext cx="289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7" imgW="1307263" imgH="1084139" progId="MS_ClipArt_Gallery.2">
                    <p:embed/>
                  </p:oleObj>
                </mc:Choice>
                <mc:Fallback>
                  <p:oleObj name="Clip" r:id="rId7" imgW="1307263" imgH="1084139" progId="MS_ClipArt_Gallery.2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5" y="3003"/>
                          <a:ext cx="289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685" name="Line 16"/>
            <p:cNvSpPr>
              <a:spLocks noChangeShapeType="1"/>
            </p:cNvSpPr>
            <p:nvPr/>
          </p:nvSpPr>
          <p:spPr bwMode="auto">
            <a:xfrm rot="-5400000">
              <a:off x="4088" y="2993"/>
              <a:ext cx="46" cy="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86" name="Line 17"/>
            <p:cNvSpPr>
              <a:spLocks noChangeShapeType="1"/>
            </p:cNvSpPr>
            <p:nvPr/>
          </p:nvSpPr>
          <p:spPr bwMode="auto">
            <a:xfrm rot="5400000" flipH="1">
              <a:off x="3651" y="2987"/>
              <a:ext cx="4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87" name="Line 18"/>
            <p:cNvSpPr>
              <a:spLocks noChangeShapeType="1"/>
            </p:cNvSpPr>
            <p:nvPr/>
          </p:nvSpPr>
          <p:spPr bwMode="auto">
            <a:xfrm rot="16200000" flipV="1">
              <a:off x="3895" y="2748"/>
              <a:ext cx="0" cy="43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88" name="Line 19"/>
            <p:cNvSpPr>
              <a:spLocks noChangeShapeType="1"/>
            </p:cNvSpPr>
            <p:nvPr/>
          </p:nvSpPr>
          <p:spPr bwMode="auto">
            <a:xfrm>
              <a:off x="3656" y="2681"/>
              <a:ext cx="71" cy="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8689" name="Group 28"/>
            <p:cNvGrpSpPr>
              <a:grpSpLocks/>
            </p:cNvGrpSpPr>
            <p:nvPr/>
          </p:nvGrpSpPr>
          <p:grpSpPr bwMode="auto">
            <a:xfrm>
              <a:off x="4343" y="2819"/>
              <a:ext cx="145" cy="309"/>
              <a:chOff x="4180" y="783"/>
              <a:chExt cx="150" cy="307"/>
            </a:xfrm>
          </p:grpSpPr>
          <p:sp>
            <p:nvSpPr>
              <p:cNvPr id="28717" name="AutoShape 29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28718" name="Rectangle 30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28719" name="Rectangle 31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28720" name="AutoShape 32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28721" name="Line 33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22" name="Line 34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23" name="Rectangle 35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28724" name="Rectangle 36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</p:grpSp>
        <p:grpSp>
          <p:nvGrpSpPr>
            <p:cNvPr id="28690" name="Group 37"/>
            <p:cNvGrpSpPr>
              <a:grpSpLocks/>
            </p:cNvGrpSpPr>
            <p:nvPr/>
          </p:nvGrpSpPr>
          <p:grpSpPr bwMode="auto">
            <a:xfrm>
              <a:off x="4538" y="2819"/>
              <a:ext cx="145" cy="309"/>
              <a:chOff x="4180" y="783"/>
              <a:chExt cx="150" cy="307"/>
            </a:xfrm>
          </p:grpSpPr>
          <p:sp>
            <p:nvSpPr>
              <p:cNvPr id="28709" name="AutoShape 38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28710" name="Rectangle 39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28711" name="Rectangle 40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28712" name="AutoShape 41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28713" name="Line 42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14" name="Line 43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15" name="Rectangle 44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28716" name="Rectangle 45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</p:grpSp>
        <p:sp>
          <p:nvSpPr>
            <p:cNvPr id="28691" name="Line 46"/>
            <p:cNvSpPr>
              <a:spLocks noChangeShapeType="1"/>
            </p:cNvSpPr>
            <p:nvPr/>
          </p:nvSpPr>
          <p:spPr bwMode="auto">
            <a:xfrm rot="-5400000">
              <a:off x="4349" y="2441"/>
              <a:ext cx="0" cy="54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2" name="Line 48"/>
            <p:cNvSpPr>
              <a:spLocks noChangeShapeType="1"/>
            </p:cNvSpPr>
            <p:nvPr/>
          </p:nvSpPr>
          <p:spPr bwMode="auto">
            <a:xfrm rot="-5400000">
              <a:off x="4385" y="2768"/>
              <a:ext cx="12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8693" name="Group 78"/>
            <p:cNvGrpSpPr>
              <a:grpSpLocks/>
            </p:cNvGrpSpPr>
            <p:nvPr/>
          </p:nvGrpSpPr>
          <p:grpSpPr bwMode="auto">
            <a:xfrm>
              <a:off x="3727" y="2621"/>
              <a:ext cx="349" cy="176"/>
              <a:chOff x="3600" y="219"/>
              <a:chExt cx="360" cy="175"/>
            </a:xfrm>
          </p:grpSpPr>
          <p:sp>
            <p:nvSpPr>
              <p:cNvPr id="28696" name="Oval 79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28697" name="Line 8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698" name="Line 8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699" name="Rectangle 8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noProof="1">
                  <a:latin typeface="Times New Roman" pitchFamily="18" charset="0"/>
                </a:endParaRPr>
              </a:p>
            </p:txBody>
          </p:sp>
          <p:sp>
            <p:nvSpPr>
              <p:cNvPr id="28700" name="Oval 8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grpSp>
            <p:nvGrpSpPr>
              <p:cNvPr id="28701" name="Group 8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28706" name="Line 8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07" name="Line 8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08" name="Line 8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702" name="Group 8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28703" name="Line 8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04" name="Line 9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05" name="Line 9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8694" name="Line 92"/>
            <p:cNvSpPr>
              <a:spLocks noChangeShapeType="1"/>
            </p:cNvSpPr>
            <p:nvPr/>
          </p:nvSpPr>
          <p:spPr bwMode="auto">
            <a:xfrm>
              <a:off x="3901" y="2791"/>
              <a:ext cx="1" cy="17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5" name="Line 118"/>
            <p:cNvSpPr>
              <a:spLocks noChangeShapeType="1"/>
            </p:cNvSpPr>
            <p:nvPr/>
          </p:nvSpPr>
          <p:spPr bwMode="auto">
            <a:xfrm rot="-5400000">
              <a:off x="4559" y="2768"/>
              <a:ext cx="12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56" name="Picture 2" descr="underline_base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631" y="1153478"/>
            <a:ext cx="49512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6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228600"/>
            <a:ext cx="6810375" cy="1143000"/>
          </a:xfrm>
        </p:spPr>
        <p:txBody>
          <a:bodyPr/>
          <a:lstStyle/>
          <a:p>
            <a:pPr>
              <a:defRPr/>
            </a:pPr>
            <a:r>
              <a:rPr lang="en-US" altLang="en-US" sz="3200" dirty="0"/>
              <a:t>Wireless networks</a:t>
            </a:r>
            <a:endParaRPr lang="en-US" altLang="en-US" dirty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582208" y="1322388"/>
            <a:ext cx="4003675" cy="4876800"/>
          </a:xfrm>
        </p:spPr>
        <p:txBody>
          <a:bodyPr/>
          <a:lstStyle/>
          <a:p>
            <a:r>
              <a:rPr lang="en-US" altLang="en-US" sz="2400" dirty="0"/>
              <a:t>Wireless LAN</a:t>
            </a:r>
          </a:p>
          <a:p>
            <a:pPr lvl="1"/>
            <a:r>
              <a:rPr lang="en-US" altLang="en-US" sz="2000" dirty="0"/>
              <a:t>802.11x (</a:t>
            </a:r>
            <a:r>
              <a:rPr lang="en-US" altLang="en-US" sz="2000" dirty="0" err="1"/>
              <a:t>WiFi</a:t>
            </a:r>
            <a:r>
              <a:rPr lang="en-US" altLang="en-US" sz="2000" dirty="0"/>
              <a:t>)</a:t>
            </a:r>
          </a:p>
          <a:p>
            <a:pPr lvl="1"/>
            <a:r>
              <a:rPr lang="en-US" altLang="en-US" sz="2000" dirty="0"/>
              <a:t>WiMAX</a:t>
            </a:r>
          </a:p>
          <a:p>
            <a:pPr lvl="1"/>
            <a:endParaRPr lang="en-US" altLang="en-US" sz="2000" dirty="0"/>
          </a:p>
        </p:txBody>
      </p:sp>
      <p:grpSp>
        <p:nvGrpSpPr>
          <p:cNvPr id="29700" name="Group 68"/>
          <p:cNvGrpSpPr>
            <a:grpSpLocks/>
          </p:cNvGrpSpPr>
          <p:nvPr/>
        </p:nvGrpSpPr>
        <p:grpSpPr bwMode="auto">
          <a:xfrm>
            <a:off x="5314156" y="2365376"/>
            <a:ext cx="2878931" cy="3948113"/>
            <a:chOff x="3269" y="1169"/>
            <a:chExt cx="2232" cy="2487"/>
          </a:xfrm>
        </p:grpSpPr>
        <p:grpSp>
          <p:nvGrpSpPr>
            <p:cNvPr id="29701" name="Group 64"/>
            <p:cNvGrpSpPr>
              <a:grpSpLocks/>
            </p:cNvGrpSpPr>
            <p:nvPr/>
          </p:nvGrpSpPr>
          <p:grpSpPr bwMode="auto">
            <a:xfrm>
              <a:off x="3944" y="2621"/>
              <a:ext cx="392" cy="500"/>
              <a:chOff x="3908" y="2375"/>
              <a:chExt cx="392" cy="500"/>
            </a:xfrm>
          </p:grpSpPr>
          <p:graphicFrame>
            <p:nvGraphicFramePr>
              <p:cNvPr id="29733" name="Object 7"/>
              <p:cNvGraphicFramePr>
                <a:graphicFrameLocks noChangeAspect="1"/>
              </p:cNvGraphicFramePr>
              <p:nvPr/>
            </p:nvGraphicFramePr>
            <p:xfrm>
              <a:off x="3908" y="2375"/>
              <a:ext cx="366" cy="44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3" imgW="826829" imgH="840406" progId="MS_ClipArt_Gallery.2">
                      <p:embed/>
                    </p:oleObj>
                  </mc:Choice>
                  <mc:Fallback>
                    <p:oleObj name="Clip" r:id="rId3" imgW="826829" imgH="840406" progId="MS_ClipArt_Gallery.2">
                      <p:embed/>
                      <p:pic>
                        <p:nvPicPr>
                          <p:cNvPr id="0" name="Object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08" y="2375"/>
                            <a:ext cx="366" cy="44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0000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734" name="Object 8"/>
              <p:cNvGraphicFramePr>
                <a:graphicFrameLocks noChangeAspect="1"/>
              </p:cNvGraphicFramePr>
              <p:nvPr/>
            </p:nvGraphicFramePr>
            <p:xfrm>
              <a:off x="3966" y="2506"/>
              <a:ext cx="334" cy="36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5" imgW="1268295" imgH="1199426" progId="MS_ClipArt_Gallery.2">
                      <p:embed/>
                    </p:oleObj>
                  </mc:Choice>
                  <mc:Fallback>
                    <p:oleObj name="Clip" r:id="rId5" imgW="1268295" imgH="1199426" progId="MS_ClipArt_Gallery.2">
                      <p:embed/>
                      <p:pic>
                        <p:nvPicPr>
                          <p:cNvPr id="0" name="Object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66" y="2506"/>
                            <a:ext cx="334" cy="36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9702" name="Group 9"/>
            <p:cNvGrpSpPr>
              <a:grpSpLocks/>
            </p:cNvGrpSpPr>
            <p:nvPr/>
          </p:nvGrpSpPr>
          <p:grpSpPr bwMode="auto">
            <a:xfrm>
              <a:off x="4672" y="2567"/>
              <a:ext cx="392" cy="500"/>
              <a:chOff x="2870" y="1518"/>
              <a:chExt cx="292" cy="320"/>
            </a:xfrm>
          </p:grpSpPr>
          <p:graphicFrame>
            <p:nvGraphicFramePr>
              <p:cNvPr id="29731" name="Object 10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7" imgW="826829" imgH="840406" progId="MS_ClipArt_Gallery.2">
                      <p:embed/>
                    </p:oleObj>
                  </mc:Choice>
                  <mc:Fallback>
                    <p:oleObj name="Clip" r:id="rId7" imgW="826829" imgH="840406" progId="MS_ClipArt_Gallery.2">
                      <p:embed/>
                      <p:pic>
                        <p:nvPicPr>
                          <p:cNvPr id="0" name="Object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732" name="Object 11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8" imgW="1268295" imgH="1199426" progId="MS_ClipArt_Gallery.2">
                      <p:embed/>
                    </p:oleObj>
                  </mc:Choice>
                  <mc:Fallback>
                    <p:oleObj name="Clip" r:id="rId8" imgW="1268295" imgH="1199426" progId="MS_ClipArt_Gallery.2">
                      <p:embed/>
                      <p:pic>
                        <p:nvPicPr>
                          <p:cNvPr id="0" name="Object 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9703" name="Group 12"/>
            <p:cNvGrpSpPr>
              <a:grpSpLocks/>
            </p:cNvGrpSpPr>
            <p:nvPr/>
          </p:nvGrpSpPr>
          <p:grpSpPr bwMode="auto">
            <a:xfrm>
              <a:off x="4092" y="1837"/>
              <a:ext cx="366" cy="442"/>
              <a:chOff x="4733" y="2082"/>
              <a:chExt cx="272" cy="282"/>
            </a:xfrm>
          </p:grpSpPr>
          <p:graphicFrame>
            <p:nvGraphicFramePr>
              <p:cNvPr id="29729" name="Object 13"/>
              <p:cNvGraphicFramePr>
                <a:graphicFrameLocks noChangeAspect="1"/>
              </p:cNvGraphicFramePr>
              <p:nvPr/>
            </p:nvGraphicFramePr>
            <p:xfrm>
              <a:off x="4733" y="2082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9" imgW="826829" imgH="840406" progId="MS_ClipArt_Gallery.2">
                      <p:embed/>
                    </p:oleObj>
                  </mc:Choice>
                  <mc:Fallback>
                    <p:oleObj name="Clip" r:id="rId9" imgW="826829" imgH="840406" progId="MS_ClipArt_Gallery.2">
                      <p:embed/>
                      <p:pic>
                        <p:nvPicPr>
                          <p:cNvPr id="0" name="Object 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33" y="2082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9730" name="Rectangle 14"/>
              <p:cNvSpPr>
                <a:spLocks noChangeArrowheads="1"/>
              </p:cNvSpPr>
              <p:nvPr/>
            </p:nvSpPr>
            <p:spPr bwMode="auto">
              <a:xfrm>
                <a:off x="4812" y="2181"/>
                <a:ext cx="192" cy="183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</p:grpSp>
        <p:grpSp>
          <p:nvGrpSpPr>
            <p:cNvPr id="29704" name="Group 26"/>
            <p:cNvGrpSpPr>
              <a:grpSpLocks/>
            </p:cNvGrpSpPr>
            <p:nvPr/>
          </p:nvGrpSpPr>
          <p:grpSpPr bwMode="auto">
            <a:xfrm>
              <a:off x="4113" y="1453"/>
              <a:ext cx="483" cy="273"/>
              <a:chOff x="3600" y="219"/>
              <a:chExt cx="360" cy="175"/>
            </a:xfrm>
          </p:grpSpPr>
          <p:sp>
            <p:nvSpPr>
              <p:cNvPr id="29716" name="Oval 27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29717" name="Line 28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18" name="Line 29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19" name="Rectangle 30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noProof="1">
                  <a:latin typeface="Arial" pitchFamily="34" charset="0"/>
                </a:endParaRPr>
              </a:p>
            </p:txBody>
          </p:sp>
          <p:sp>
            <p:nvSpPr>
              <p:cNvPr id="29720" name="Oval 31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grpSp>
            <p:nvGrpSpPr>
              <p:cNvPr id="29721" name="Group 32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29726" name="Line 3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727" name="Line 3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728" name="Line 3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9722" name="Group 36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29723" name="Line 3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724" name="Line 3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725" name="Line 3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9705" name="Line 55"/>
            <p:cNvSpPr>
              <a:spLocks noChangeShapeType="1"/>
            </p:cNvSpPr>
            <p:nvPr/>
          </p:nvSpPr>
          <p:spPr bwMode="auto">
            <a:xfrm flipV="1">
              <a:off x="4363" y="1721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9706" name="Group 56"/>
            <p:cNvGrpSpPr>
              <a:grpSpLocks/>
            </p:cNvGrpSpPr>
            <p:nvPr/>
          </p:nvGrpSpPr>
          <p:grpSpPr bwMode="auto">
            <a:xfrm>
              <a:off x="4826" y="1557"/>
              <a:ext cx="392" cy="500"/>
              <a:chOff x="2870" y="1518"/>
              <a:chExt cx="292" cy="320"/>
            </a:xfrm>
          </p:grpSpPr>
          <p:graphicFrame>
            <p:nvGraphicFramePr>
              <p:cNvPr id="29714" name="Object 57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10" imgW="826829" imgH="840406" progId="MS_ClipArt_Gallery.2">
                      <p:embed/>
                    </p:oleObj>
                  </mc:Choice>
                  <mc:Fallback>
                    <p:oleObj name="Clip" r:id="rId10" imgW="826829" imgH="840406" progId="MS_ClipArt_Gallery.2">
                      <p:embed/>
                      <p:pic>
                        <p:nvPicPr>
                          <p:cNvPr id="0" name="Object 5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715" name="Object 58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11" imgW="1268295" imgH="1199426" progId="MS_ClipArt_Gallery.2">
                      <p:embed/>
                    </p:oleObj>
                  </mc:Choice>
                  <mc:Fallback>
                    <p:oleObj name="Clip" r:id="rId11" imgW="1268295" imgH="1199426" progId="MS_ClipArt_Gallery.2">
                      <p:embed/>
                      <p:pic>
                        <p:nvPicPr>
                          <p:cNvPr id="0" name="Object 5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9707" name="Group 59"/>
            <p:cNvGrpSpPr>
              <a:grpSpLocks/>
            </p:cNvGrpSpPr>
            <p:nvPr/>
          </p:nvGrpSpPr>
          <p:grpSpPr bwMode="auto">
            <a:xfrm>
              <a:off x="5109" y="2226"/>
              <a:ext cx="392" cy="500"/>
              <a:chOff x="2870" y="1518"/>
              <a:chExt cx="292" cy="320"/>
            </a:xfrm>
          </p:grpSpPr>
          <p:graphicFrame>
            <p:nvGraphicFramePr>
              <p:cNvPr id="29712" name="Object 60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12" imgW="826829" imgH="840406" progId="MS_ClipArt_Gallery.2">
                      <p:embed/>
                    </p:oleObj>
                  </mc:Choice>
                  <mc:Fallback>
                    <p:oleObj name="Clip" r:id="rId12" imgW="826829" imgH="840406" progId="MS_ClipArt_Gallery.2">
                      <p:embed/>
                      <p:pic>
                        <p:nvPicPr>
                          <p:cNvPr id="0" name="Object 6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713" name="Object 61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13" imgW="1268295" imgH="1199426" progId="MS_ClipArt_Gallery.2">
                      <p:embed/>
                    </p:oleObj>
                  </mc:Choice>
                  <mc:Fallback>
                    <p:oleObj name="Clip" r:id="rId13" imgW="1268295" imgH="1199426" progId="MS_ClipArt_Gallery.2">
                      <p:embed/>
                      <p:pic>
                        <p:nvPicPr>
                          <p:cNvPr id="0" name="Object 6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9708" name="Text Box 63"/>
            <p:cNvSpPr txBox="1">
              <a:spLocks noChangeArrowheads="1"/>
            </p:cNvSpPr>
            <p:nvPr/>
          </p:nvSpPr>
          <p:spPr bwMode="auto">
            <a:xfrm>
              <a:off x="3303" y="1861"/>
              <a:ext cx="886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Arial" pitchFamily="34" charset="0"/>
                </a:rPr>
                <a:t>Base</a:t>
              </a:r>
            </a:p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Arial" pitchFamily="34" charset="0"/>
                </a:rPr>
                <a:t>Station</a:t>
              </a:r>
            </a:p>
          </p:txBody>
        </p:sp>
        <p:sp>
          <p:nvSpPr>
            <p:cNvPr id="29709" name="Text Box 65"/>
            <p:cNvSpPr txBox="1">
              <a:spLocks noChangeArrowheads="1"/>
            </p:cNvSpPr>
            <p:nvPr/>
          </p:nvSpPr>
          <p:spPr bwMode="auto">
            <a:xfrm>
              <a:off x="4553" y="3133"/>
              <a:ext cx="848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Arial" pitchFamily="34" charset="0"/>
                </a:rPr>
                <a:t>Mobile</a:t>
              </a:r>
            </a:p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Arial" pitchFamily="34" charset="0"/>
                </a:rPr>
                <a:t>Host</a:t>
              </a:r>
            </a:p>
          </p:txBody>
        </p:sp>
        <p:sp>
          <p:nvSpPr>
            <p:cNvPr id="29710" name="Line 66"/>
            <p:cNvSpPr>
              <a:spLocks noChangeShapeType="1"/>
            </p:cNvSpPr>
            <p:nvPr/>
          </p:nvSpPr>
          <p:spPr bwMode="auto">
            <a:xfrm flipV="1">
              <a:off x="4327" y="1169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1" name="Text Box 67"/>
            <p:cNvSpPr txBox="1">
              <a:spLocks noChangeArrowheads="1"/>
            </p:cNvSpPr>
            <p:nvPr/>
          </p:nvSpPr>
          <p:spPr bwMode="auto">
            <a:xfrm>
              <a:off x="3269" y="1429"/>
              <a:ext cx="86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Arial" pitchFamily="34" charset="0"/>
                </a:rPr>
                <a:t>Router</a:t>
              </a:r>
            </a:p>
          </p:txBody>
        </p:sp>
      </p:grpSp>
      <p:pic>
        <p:nvPicPr>
          <p:cNvPr id="39" name="Picture 2" descr="underline_base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631" y="1153478"/>
            <a:ext cx="49512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88" y="2073275"/>
            <a:ext cx="6605720" cy="428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4" name="Rectangle 2"/>
          <p:cNvSpPr>
            <a:spLocks noGrp="1" noChangeArrowheads="1"/>
          </p:cNvSpPr>
          <p:nvPr>
            <p:ph type="title"/>
          </p:nvPr>
        </p:nvSpPr>
        <p:spPr>
          <a:xfrm>
            <a:off x="1463543" y="187325"/>
            <a:ext cx="6810375" cy="1143000"/>
          </a:xfrm>
        </p:spPr>
        <p:txBody>
          <a:bodyPr/>
          <a:lstStyle/>
          <a:p>
            <a:pPr>
              <a:defRPr/>
            </a:pPr>
            <a:r>
              <a:rPr lang="en-US" altLang="en-US" sz="3200" dirty="0"/>
              <a:t>Home networks</a:t>
            </a:r>
            <a:endParaRPr lang="en-US" altLang="en-US" dirty="0"/>
          </a:p>
        </p:txBody>
      </p:sp>
      <p:sp>
        <p:nvSpPr>
          <p:cNvPr id="30724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594247" y="1266825"/>
            <a:ext cx="6313355" cy="1955800"/>
          </a:xfrm>
        </p:spPr>
        <p:txBody>
          <a:bodyPr/>
          <a:lstStyle/>
          <a:p>
            <a:r>
              <a:rPr lang="en-US" altLang="en-US" sz="2000" dirty="0"/>
              <a:t>Cable (FTTH, Coaxial,  ADSL, Modem)</a:t>
            </a:r>
          </a:p>
          <a:p>
            <a:r>
              <a:rPr lang="en-US" altLang="en-US" sz="2000" dirty="0"/>
              <a:t>Ethernet</a:t>
            </a:r>
          </a:p>
          <a:p>
            <a:r>
              <a:rPr lang="en-US" altLang="en-US" sz="2000" dirty="0"/>
              <a:t>Wireless</a:t>
            </a:r>
          </a:p>
        </p:txBody>
      </p:sp>
      <p:pic>
        <p:nvPicPr>
          <p:cNvPr id="5" name="Picture 2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631" y="1153478"/>
            <a:ext cx="49512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4G/5G</a:t>
            </a:r>
          </a:p>
        </p:txBody>
      </p:sp>
      <p:sp>
        <p:nvSpPr>
          <p:cNvPr id="31747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1-</a:t>
            </a:r>
            <a:fld id="{3AA57DF0-6155-423C-AF16-40E2217296E2}" type="slidenum">
              <a:rPr lang="en-US" altLang="en-US" smtClean="0"/>
              <a:pPr>
                <a:defRPr/>
              </a:pPr>
              <a:t>44</a:t>
            </a:fld>
            <a:endParaRPr lang="en-US" altLang="en-US"/>
          </a:p>
        </p:txBody>
      </p:sp>
      <p:pic>
        <p:nvPicPr>
          <p:cNvPr id="3174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13" y="1497013"/>
            <a:ext cx="7628996" cy="3300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50" name="TextBox 6"/>
          <p:cNvSpPr txBox="1">
            <a:spLocks noChangeArrowheads="1"/>
          </p:cNvSpPr>
          <p:nvPr/>
        </p:nvSpPr>
        <p:spPr bwMode="auto">
          <a:xfrm>
            <a:off x="1547813" y="5216526"/>
            <a:ext cx="677159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en-GB" altLang="en-US">
                <a:latin typeface="Calibri" pitchFamily="34" charset="0"/>
                <a:cs typeface="Calibri" pitchFamily="34" charset="0"/>
              </a:rPr>
              <a:t>New Radio (NR) spectrum</a:t>
            </a:r>
          </a:p>
          <a:p>
            <a:pPr>
              <a:buFont typeface="Arial" pitchFamily="34" charset="0"/>
              <a:buChar char="•"/>
            </a:pPr>
            <a:r>
              <a:rPr lang="en-GB" altLang="en-US">
                <a:latin typeface="Calibri" pitchFamily="34" charset="0"/>
                <a:cs typeface="Calibri" pitchFamily="34" charset="0"/>
              </a:rPr>
              <a:t>Massive Multiple Input – Multiple Output (MIMO)</a:t>
            </a:r>
          </a:p>
        </p:txBody>
      </p:sp>
      <p:pic>
        <p:nvPicPr>
          <p:cNvPr id="7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631" y="1153478"/>
            <a:ext cx="49512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Internet of Things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1-</a:t>
            </a:r>
            <a:fld id="{FB8CE5E3-46C9-4AA4-B913-2E062768F48C}" type="slidenum">
              <a:rPr lang="en-US" altLang="en-US" smtClean="0"/>
              <a:pPr>
                <a:defRPr/>
              </a:pPr>
              <a:t>45</a:t>
            </a:fld>
            <a:endParaRPr lang="en-US" altLang="en-US"/>
          </a:p>
        </p:txBody>
      </p:sp>
      <p:pic>
        <p:nvPicPr>
          <p:cNvPr id="3277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143" y="1704659"/>
            <a:ext cx="8550804" cy="422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631" y="1153478"/>
            <a:ext cx="49512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Related issues</a:t>
            </a:r>
          </a:p>
        </p:txBody>
      </p:sp>
      <p:sp>
        <p:nvSpPr>
          <p:cNvPr id="33795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altLang="en-US" dirty="0"/>
              <a:t>Social issues</a:t>
            </a:r>
          </a:p>
          <a:p>
            <a:pPr lvl="1"/>
            <a:r>
              <a:rPr lang="en-GB" altLang="en-US" dirty="0"/>
              <a:t>Privacy</a:t>
            </a:r>
          </a:p>
          <a:p>
            <a:pPr lvl="1"/>
            <a:r>
              <a:rPr lang="en-GB" altLang="en-US" dirty="0"/>
              <a:t>Phishing</a:t>
            </a:r>
          </a:p>
          <a:p>
            <a:pPr lvl="1"/>
            <a:r>
              <a:rPr lang="en-GB" altLang="en-US" dirty="0"/>
              <a:t>Black webs/news</a:t>
            </a:r>
          </a:p>
          <a:p>
            <a:pPr lvl="1"/>
            <a:r>
              <a:rPr lang="en-GB" altLang="en-US" dirty="0"/>
              <a:t>Cyber-security</a:t>
            </a:r>
          </a:p>
          <a:p>
            <a:pPr lvl="1"/>
            <a:r>
              <a:rPr lang="en-GB" altLang="en-US" dirty="0"/>
              <a:t>Cyber-criminals</a:t>
            </a:r>
          </a:p>
          <a:p>
            <a:r>
              <a:rPr lang="en-GB" altLang="en-US" dirty="0"/>
              <a:t>Solutions</a:t>
            </a:r>
          </a:p>
          <a:p>
            <a:pPr lvl="1"/>
            <a:r>
              <a:rPr lang="en-GB" altLang="en-US" dirty="0"/>
              <a:t>Technical solutions</a:t>
            </a:r>
          </a:p>
          <a:p>
            <a:pPr lvl="1"/>
            <a:r>
              <a:rPr lang="en-GB" altLang="en-US" dirty="0"/>
              <a:t>Policies</a:t>
            </a:r>
          </a:p>
          <a:p>
            <a:pPr lvl="1"/>
            <a:endParaRPr lang="en-GB" altLang="en-US" dirty="0"/>
          </a:p>
          <a:p>
            <a:pPr lvl="1"/>
            <a:endParaRPr lang="en-GB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1-</a:t>
            </a:r>
            <a:fld id="{88126A7E-54D9-483B-8262-8563CCC3319E}" type="slidenum">
              <a:rPr lang="en-US" altLang="en-US" smtClean="0"/>
              <a:pPr>
                <a:defRPr/>
              </a:pPr>
              <a:t>46</a:t>
            </a:fld>
            <a:endParaRPr lang="en-US" altLang="en-US"/>
          </a:p>
        </p:txBody>
      </p:sp>
      <p:pic>
        <p:nvPicPr>
          <p:cNvPr id="7" name="Picture 2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631" y="1153478"/>
            <a:ext cx="49512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pic>
        <p:nvPicPr>
          <p:cNvPr id="93186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151" y="1028700"/>
            <a:ext cx="49512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itchFamily="34" charset="-128"/>
              </a:rPr>
              <a:t>Chapter 1: roadmap</a:t>
            </a:r>
          </a:p>
        </p:txBody>
      </p:sp>
      <p:sp>
        <p:nvSpPr>
          <p:cNvPr id="9318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27977" y="1406525"/>
            <a:ext cx="8891323" cy="4648200"/>
          </a:xfrm>
        </p:spPr>
        <p:txBody>
          <a:bodyPr>
            <a:normAutofit lnSpcReduction="10000"/>
          </a:bodyPr>
          <a:lstStyle/>
          <a:p>
            <a:pPr lvl="1"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1.1 </a:t>
            </a:r>
            <a:r>
              <a:rPr lang="en-US" altLang="en-US" dirty="0">
                <a:solidFill>
                  <a:srgbClr val="000099"/>
                </a:solidFill>
                <a:ea typeface="Arial" pitchFamily="34" charset="0"/>
              </a:rPr>
              <a:t>what is the computer network and Internet?</a:t>
            </a:r>
            <a:endParaRPr lang="en-US" altLang="en-US" sz="2800" dirty="0">
              <a:solidFill>
                <a:srgbClr val="000099"/>
              </a:solidFill>
              <a:ea typeface="Arial" pitchFamily="34" charset="0"/>
            </a:endParaRP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1.2</a:t>
            </a:r>
            <a:r>
              <a:rPr lang="en-US" altLang="en-US" sz="2800" dirty="0">
                <a:ea typeface="Arial" pitchFamily="34" charset="0"/>
              </a:rPr>
              <a:t> network edge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en-US" sz="2400" dirty="0">
                <a:latin typeface="Gill Sans MT" pitchFamily="34" charset="0"/>
                <a:ea typeface="Arial" pitchFamily="34" charset="0"/>
              </a:rPr>
              <a:t>end systems, access networks, links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1.3 </a:t>
            </a:r>
            <a:r>
              <a:rPr lang="en-US" altLang="en-US" sz="2800" dirty="0">
                <a:ea typeface="Arial" pitchFamily="34" charset="0"/>
              </a:rPr>
              <a:t>network core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en-US" sz="2400" dirty="0">
                <a:latin typeface="Gill Sans MT" pitchFamily="34" charset="0"/>
                <a:ea typeface="Arial" pitchFamily="34" charset="0"/>
              </a:rPr>
              <a:t>packet switching, circuit switching, network structure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CC0000"/>
                </a:solidFill>
                <a:ea typeface="Arial" pitchFamily="34" charset="0"/>
              </a:rPr>
              <a:t>1.4 network classification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ea typeface="Arial" pitchFamily="34" charset="0"/>
              </a:rPr>
              <a:t>1.5 delay, loss, throughput in networks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1.6</a:t>
            </a:r>
            <a:r>
              <a:rPr lang="en-US" altLang="en-US" sz="2800" dirty="0">
                <a:ea typeface="Arial" pitchFamily="34" charset="0"/>
              </a:rPr>
              <a:t> protocol layers, service models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1.7</a:t>
            </a:r>
            <a:r>
              <a:rPr lang="en-US" altLang="en-US" sz="2800" dirty="0">
                <a:ea typeface="Arial" pitchFamily="34" charset="0"/>
              </a:rPr>
              <a:t> networks under attack: security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1.8</a:t>
            </a:r>
            <a:r>
              <a:rPr lang="en-US" altLang="en-US" sz="2800" dirty="0">
                <a:ea typeface="Arial" pitchFamily="34" charset="0"/>
              </a:rPr>
              <a:t> history</a:t>
            </a:r>
          </a:p>
          <a:p>
            <a:pPr eaLnBrk="1" hangingPunct="1"/>
            <a:endParaRPr lang="en-US" altLang="en-US" dirty="0">
              <a:ea typeface="ＭＳ Ｐゴシック" pitchFamily="34" charset="-128"/>
            </a:endParaRPr>
          </a:p>
        </p:txBody>
      </p:sp>
      <p:sp>
        <p:nvSpPr>
          <p:cNvPr id="9318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C2234C55-87E9-412E-9431-1E012ED5CA37}" type="slidenum">
              <a:rPr lang="en-US" altLang="en-US" sz="1200">
                <a:latin typeface="Tahoma" pitchFamily="34" charset="0"/>
              </a:rPr>
              <a:pPr/>
              <a:t>47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4716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Rectangle 2"/>
          <p:cNvSpPr>
            <a:spLocks noGrp="1" noChangeArrowheads="1"/>
          </p:cNvSpPr>
          <p:nvPr>
            <p:ph type="title"/>
          </p:nvPr>
        </p:nvSpPr>
        <p:spPr>
          <a:xfrm>
            <a:off x="577851" y="228600"/>
            <a:ext cx="8891323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z="3200" dirty="0">
                <a:solidFill>
                  <a:schemeClr val="tx2">
                    <a:satMod val="130000"/>
                  </a:schemeClr>
                </a:solidFill>
              </a:rPr>
              <a:t>1.4. Network classification</a:t>
            </a:r>
            <a:endParaRPr lang="en-US" altLang="en-US" sz="3200" b="1" dirty="0">
              <a:solidFill>
                <a:schemeClr val="tx2">
                  <a:satMod val="130000"/>
                </a:schemeClr>
              </a:solidFill>
            </a:endParaRP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577851" y="1600200"/>
            <a:ext cx="8891323" cy="4648200"/>
          </a:xfrm>
        </p:spPr>
        <p:txBody>
          <a:bodyPr/>
          <a:lstStyle/>
          <a:p>
            <a:pPr marL="1092200" lvl="1" indent="-635000" eaLnBrk="1" hangingPunct="1">
              <a:buFont typeface="ZapfDingbats" pitchFamily="82" charset="2"/>
              <a:buNone/>
            </a:pPr>
            <a:r>
              <a:rPr lang="en-US" altLang="en-US" dirty="0"/>
              <a:t>1.4.1 Network Scale</a:t>
            </a:r>
          </a:p>
          <a:p>
            <a:pPr marL="1092200" lvl="1" indent="-635000" eaLnBrk="1" hangingPunct="1">
              <a:buFont typeface="ZapfDingbats" pitchFamily="82" charset="2"/>
              <a:buNone/>
            </a:pPr>
            <a:r>
              <a:rPr lang="en-US" altLang="en-US" dirty="0"/>
              <a:t>	- </a:t>
            </a:r>
            <a:r>
              <a:rPr lang="en-US" altLang="en-US" dirty="0">
                <a:solidFill>
                  <a:srgbClr val="FF0000"/>
                </a:solidFill>
              </a:rPr>
              <a:t>LAN</a:t>
            </a:r>
            <a:r>
              <a:rPr lang="en-US" altLang="en-US" dirty="0"/>
              <a:t>, MAN, </a:t>
            </a:r>
            <a:r>
              <a:rPr lang="en-US" altLang="en-US" dirty="0">
                <a:solidFill>
                  <a:srgbClr val="FF0000"/>
                </a:solidFill>
              </a:rPr>
              <a:t>WAN</a:t>
            </a:r>
            <a:r>
              <a:rPr lang="en-US" altLang="en-US" dirty="0"/>
              <a:t>, GAN</a:t>
            </a:r>
          </a:p>
          <a:p>
            <a:pPr marL="1092200" lvl="1" indent="-635000" eaLnBrk="1" hangingPunct="1">
              <a:buFont typeface="ZapfDingbats" pitchFamily="82" charset="2"/>
              <a:buNone/>
            </a:pPr>
            <a:r>
              <a:rPr lang="en-US" altLang="en-US" dirty="0"/>
              <a:t>1.4.2 Network function</a:t>
            </a:r>
          </a:p>
          <a:p>
            <a:pPr marL="1092200" lvl="1" indent="-635000" eaLnBrk="1" hangingPunct="1">
              <a:buFont typeface="ZapfDingbats" pitchFamily="82" charset="2"/>
              <a:buNone/>
            </a:pPr>
            <a:r>
              <a:rPr lang="en-US" altLang="en-US" dirty="0"/>
              <a:t>	- Client/Server</a:t>
            </a:r>
          </a:p>
          <a:p>
            <a:pPr marL="1092200" lvl="1" indent="-635000" eaLnBrk="1" hangingPunct="1">
              <a:buFont typeface="ZapfDingbats" pitchFamily="82" charset="2"/>
              <a:buNone/>
            </a:pPr>
            <a:r>
              <a:rPr lang="en-US" altLang="en-US" dirty="0"/>
              <a:t>	- Peer-to-peer</a:t>
            </a:r>
          </a:p>
          <a:p>
            <a:pPr marL="1092200" lvl="1" indent="-635000" eaLnBrk="1" hangingPunct="1">
              <a:buFont typeface="ZapfDingbats" pitchFamily="82" charset="2"/>
              <a:buNone/>
            </a:pPr>
            <a:r>
              <a:rPr lang="en-US" altLang="en-US" dirty="0"/>
              <a:t>1.4.3 Switching technology: packet, circuit</a:t>
            </a:r>
          </a:p>
          <a:p>
            <a:pPr marL="1092200" lvl="1" indent="-635000" eaLnBrk="1" hangingPunct="1">
              <a:buFont typeface="ZapfDingbats" pitchFamily="82" charset="2"/>
              <a:buNone/>
            </a:pPr>
            <a:r>
              <a:rPr lang="en-US" altLang="en-US" dirty="0"/>
              <a:t>1.4.4 Transmission technology: broadcast, point-to-point</a:t>
            </a:r>
          </a:p>
          <a:p>
            <a:pPr eaLnBrk="1" hangingPunct="1"/>
            <a:endParaRPr lang="en-US" altLang="en-US" dirty="0"/>
          </a:p>
        </p:txBody>
      </p:sp>
      <p:sp>
        <p:nvSpPr>
          <p:cNvPr id="4403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400">
                <a:latin typeface="Arial" pitchFamily="34" charset="0"/>
              </a:rPr>
              <a:t>1-</a:t>
            </a:r>
            <a:fld id="{C8B340CB-7027-457F-86D5-648F1E059B9B}" type="slidenum">
              <a:rPr lang="en-US" altLang="en-US" sz="1400" smtClean="0">
                <a:latin typeface="Arial" pitchFamily="34" charset="0"/>
              </a:rPr>
              <a:pPr/>
              <a:t>48</a:t>
            </a:fld>
            <a:endParaRPr lang="en-US" altLang="en-US" sz="1400">
              <a:latin typeface="Arial" pitchFamily="34" charset="0"/>
            </a:endParaRPr>
          </a:p>
        </p:txBody>
      </p:sp>
      <p:pic>
        <p:nvPicPr>
          <p:cNvPr id="5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631" y="1153478"/>
            <a:ext cx="49512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54977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342900" indent="-342900">
              <a:defRPr/>
            </a:pPr>
            <a:r>
              <a:rPr lang="en-US" altLang="en-US" sz="2800" dirty="0">
                <a:solidFill>
                  <a:schemeClr val="tx2">
                    <a:satMod val="130000"/>
                  </a:schemeClr>
                </a:solidFill>
              </a:rPr>
              <a:t>1.4.1 Network classification by scale</a:t>
            </a:r>
            <a:br>
              <a:rPr lang="en-US" altLang="en-US" sz="2800" dirty="0">
                <a:solidFill>
                  <a:schemeClr val="tx2">
                    <a:satMod val="130000"/>
                  </a:schemeClr>
                </a:solidFill>
              </a:rPr>
            </a:br>
            <a:endParaRPr lang="en-US" altLang="en-US" dirty="0">
              <a:solidFill>
                <a:schemeClr val="tx2">
                  <a:satMod val="130000"/>
                </a:schemeClr>
              </a:solidFill>
            </a:endParaRPr>
          </a:p>
        </p:txBody>
      </p:sp>
      <p:sp>
        <p:nvSpPr>
          <p:cNvPr id="4505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PAN</a:t>
            </a:r>
          </a:p>
          <a:p>
            <a:pPr eaLnBrk="1" hangingPunct="1"/>
            <a:r>
              <a:rPr lang="en-US" altLang="en-US" dirty="0"/>
              <a:t>LAN</a:t>
            </a:r>
          </a:p>
          <a:p>
            <a:pPr eaLnBrk="1" hangingPunct="1"/>
            <a:r>
              <a:rPr lang="en-US" altLang="en-US" dirty="0"/>
              <a:t>MAN</a:t>
            </a:r>
          </a:p>
          <a:p>
            <a:pPr eaLnBrk="1" hangingPunct="1"/>
            <a:r>
              <a:rPr lang="en-US" altLang="en-US" dirty="0"/>
              <a:t>WAN</a:t>
            </a:r>
          </a:p>
          <a:p>
            <a:pPr eaLnBrk="1" hangingPunct="1"/>
            <a:r>
              <a:rPr lang="en-US" altLang="en-US" dirty="0"/>
              <a:t>GAN (Internet)</a:t>
            </a:r>
          </a:p>
        </p:txBody>
      </p:sp>
      <p:sp>
        <p:nvSpPr>
          <p:cNvPr id="4506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400">
                <a:latin typeface="Arial" pitchFamily="34" charset="0"/>
              </a:rPr>
              <a:t>1-</a:t>
            </a:r>
            <a:fld id="{D1D7618A-9517-4A99-B733-BCABA4B9BBE3}" type="slidenum">
              <a:rPr lang="en-US" altLang="en-US" sz="1400" smtClean="0">
                <a:latin typeface="Arial" pitchFamily="34" charset="0"/>
              </a:rPr>
              <a:pPr/>
              <a:t>49</a:t>
            </a:fld>
            <a:endParaRPr lang="en-US" altLang="en-US" sz="1400">
              <a:latin typeface="Arial" pitchFamily="34" charset="0"/>
            </a:endParaRPr>
          </a:p>
        </p:txBody>
      </p:sp>
      <p:pic>
        <p:nvPicPr>
          <p:cNvPr id="4505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" r="5333"/>
          <a:stretch>
            <a:fillRect/>
          </a:stretch>
        </p:blipFill>
        <p:spPr bwMode="auto">
          <a:xfrm>
            <a:off x="3500091" y="1417638"/>
            <a:ext cx="6148364" cy="4343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422" y="797878"/>
            <a:ext cx="49512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7748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computer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1-</a:t>
            </a:r>
            <a:fld id="{29A11730-EE35-46BE-9F13-4A255B0ABF7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pic>
        <p:nvPicPr>
          <p:cNvPr id="627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631" y="1153478"/>
            <a:ext cx="49512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51F11F20-C9A1-0281-4A80-42A6A2BCC41C}"/>
              </a:ext>
            </a:extLst>
          </p:cNvPr>
          <p:cNvSpPr txBox="1"/>
          <p:nvPr/>
        </p:nvSpPr>
        <p:spPr>
          <a:xfrm>
            <a:off x="1392455" y="1941897"/>
            <a:ext cx="7530240" cy="234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3200" dirty="0">
                <a:solidFill>
                  <a:srgbClr val="6F8BA0"/>
                </a:solidFill>
                <a:latin typeface="Arial" pitchFamily="18" charset="0"/>
                <a:cs typeface="Arial" pitchFamily="18" charset="0"/>
              </a:rPr>
              <a:t>Networking Impacts in Our Daily Lives </a:t>
            </a:r>
          </a:p>
          <a:p>
            <a:pPr marL="19202">
              <a:lnSpc>
                <a:spcPts val="5300"/>
              </a:lnSpc>
            </a:pPr>
            <a:r>
              <a:rPr lang="en-US" altLang="zh-CN" sz="2000" dirty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Networks support the way we learn. </a:t>
            </a:r>
          </a:p>
          <a:p>
            <a:pPr marL="19202">
              <a:lnSpc>
                <a:spcPts val="3400"/>
              </a:lnSpc>
            </a:pPr>
            <a:r>
              <a:rPr lang="en-US" altLang="zh-CN" sz="2000" dirty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Networks support the way we communicate. </a:t>
            </a:r>
          </a:p>
          <a:p>
            <a:pPr marL="19202">
              <a:lnSpc>
                <a:spcPts val="3400"/>
              </a:lnSpc>
            </a:pPr>
            <a:r>
              <a:rPr lang="en-US" altLang="zh-CN" sz="2000" dirty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Networks support the way we work. </a:t>
            </a:r>
          </a:p>
          <a:p>
            <a:pPr marL="19202">
              <a:lnSpc>
                <a:spcPts val="3400"/>
              </a:lnSpc>
            </a:pPr>
            <a:r>
              <a:rPr lang="en-US" altLang="zh-CN" sz="2000" dirty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Networks support the way we play.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43C3C7-1B54-1455-D9D3-0BDA741FF3D5}"/>
              </a:ext>
            </a:extLst>
          </p:cNvPr>
          <p:cNvSpPr txBox="1"/>
          <p:nvPr/>
        </p:nvSpPr>
        <p:spPr>
          <a:xfrm>
            <a:off x="1253689" y="5156024"/>
            <a:ext cx="75302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>
                <a:hlinkClick r:id="rId4"/>
              </a:rPr>
              <a:t>https://www.youtube.com/watch?v=Dxcc6ycZ73M</a:t>
            </a:r>
            <a:endParaRPr lang="en-KR" dirty="0"/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245722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1-</a:t>
            </a:r>
            <a:fld id="{AE7FA163-E329-46E8-BC5C-1D95BEE8DB57}" type="slidenum">
              <a:rPr lang="en-US" altLang="en-US" smtClean="0"/>
              <a:pPr>
                <a:defRPr/>
              </a:pPr>
              <a:t>50</a:t>
            </a:fld>
            <a:endParaRPr lang="en-US" altLang="en-US"/>
          </a:p>
        </p:txBody>
      </p:sp>
      <p:pic>
        <p:nvPicPr>
          <p:cNvPr id="46085" name="Picture 2" descr="https://e-smartsolution.co.uk/blog/wp-content/uploads/2016/03/PAN_network-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81"/>
          <a:stretch>
            <a:fillRect/>
          </a:stretch>
        </p:blipFill>
        <p:spPr bwMode="auto">
          <a:xfrm>
            <a:off x="1128183" y="895351"/>
            <a:ext cx="4443942" cy="242411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6" name="Picture 4" descr="Local area network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027" y="895351"/>
            <a:ext cx="3852333" cy="242411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7" name="Picture 6" descr="Wide Area Network (WAN) – Network Encyclo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028" y="3811589"/>
            <a:ext cx="3958960" cy="264318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8" name="Picture 8" descr="File:3shabake.jpg - Wikimedia Comm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83" y="3895725"/>
            <a:ext cx="4443942" cy="255905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0553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52409" y="413387"/>
            <a:ext cx="8770938" cy="650875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ea typeface="ＭＳ Ｐゴシック" pitchFamily="34" charset="-128"/>
              </a:rPr>
              <a:t>Internet structure: network of networks</a:t>
            </a:r>
            <a:endParaRPr lang="en-US" altLang="en-US" dirty="0">
              <a:ea typeface="ＭＳ Ｐゴシック" pitchFamily="34" charset="-128"/>
            </a:endParaRPr>
          </a:p>
        </p:txBody>
      </p:sp>
      <p:pic>
        <p:nvPicPr>
          <p:cNvPr id="72706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09" y="1064262"/>
            <a:ext cx="8416660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7" name="Rectangle 3"/>
          <p:cNvSpPr txBox="1">
            <a:spLocks noChangeArrowheads="1"/>
          </p:cNvSpPr>
          <p:nvPr/>
        </p:nvSpPr>
        <p:spPr bwMode="auto">
          <a:xfrm>
            <a:off x="521097" y="1263650"/>
            <a:ext cx="8879284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7338" indent="-28733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682625" indent="-225425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>
                <a:latin typeface="Gill Sans MT" pitchFamily="34" charset="0"/>
              </a:rPr>
              <a:t>End systems connect to Internet via </a:t>
            </a:r>
            <a:r>
              <a:rPr lang="en-US" altLang="en-US">
                <a:solidFill>
                  <a:srgbClr val="C00000"/>
                </a:solidFill>
                <a:latin typeface="Gill Sans MT" pitchFamily="34" charset="0"/>
              </a:rPr>
              <a:t>access ISPs </a:t>
            </a:r>
            <a:r>
              <a:rPr lang="en-US" altLang="en-US">
                <a:latin typeface="Gill Sans MT" pitchFamily="34" charset="0"/>
              </a:rPr>
              <a:t>(Internet Service Providers)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Arial" pitchFamily="34" charset="0"/>
              <a:buChar char="•"/>
            </a:pPr>
            <a:r>
              <a:rPr lang="en-US" altLang="en-US">
                <a:latin typeface="Gill Sans MT" pitchFamily="34" charset="0"/>
              </a:rPr>
              <a:t>residential, company and university ISPs</a:t>
            </a: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>
                <a:latin typeface="Gill Sans MT" pitchFamily="34" charset="0"/>
              </a:rPr>
              <a:t>Access ISPs in turn must be interconnected. 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Arial" pitchFamily="34" charset="0"/>
              <a:buChar char="•"/>
            </a:pPr>
            <a:r>
              <a:rPr lang="en-US" altLang="en-US">
                <a:latin typeface="Gill Sans MT" pitchFamily="34" charset="0"/>
              </a:rPr>
              <a:t>so that any two hosts can send packets to each other</a:t>
            </a: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>
                <a:latin typeface="Gill Sans MT" pitchFamily="34" charset="0"/>
              </a:rPr>
              <a:t>Resulting network of networks is very complex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Arial" pitchFamily="34" charset="0"/>
              <a:buChar char="•"/>
            </a:pPr>
            <a:r>
              <a:rPr lang="en-US" altLang="en-US">
                <a:latin typeface="Gill Sans MT" pitchFamily="34" charset="0"/>
              </a:rPr>
              <a:t>evolution was driven by </a:t>
            </a:r>
            <a:r>
              <a:rPr lang="en-US" altLang="en-US">
                <a:solidFill>
                  <a:srgbClr val="C00000"/>
                </a:solidFill>
                <a:latin typeface="Gill Sans MT" pitchFamily="34" charset="0"/>
              </a:rPr>
              <a:t>economics</a:t>
            </a:r>
            <a:r>
              <a:rPr lang="en-US" altLang="en-US">
                <a:latin typeface="Gill Sans MT" pitchFamily="34" charset="0"/>
              </a:rPr>
              <a:t> and </a:t>
            </a:r>
            <a:r>
              <a:rPr lang="en-US" altLang="en-US">
                <a:solidFill>
                  <a:srgbClr val="C00000"/>
                </a:solidFill>
                <a:latin typeface="Gill Sans MT" pitchFamily="34" charset="0"/>
              </a:rPr>
              <a:t>national policies</a:t>
            </a: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>
                <a:latin typeface="Gill Sans MT" pitchFamily="34" charset="0"/>
              </a:rPr>
              <a:t>Let</a:t>
            </a:r>
            <a:r>
              <a:rPr lang="ja-JP" altLang="en-US">
                <a:latin typeface="Gill Sans MT" pitchFamily="34" charset="0"/>
              </a:rPr>
              <a:t>’</a:t>
            </a:r>
            <a:r>
              <a:rPr lang="en-US" altLang="ja-JP">
                <a:latin typeface="Gill Sans MT" pitchFamily="34" charset="0"/>
              </a:rPr>
              <a:t>s take a stepwise approach to describe current Internet structure</a:t>
            </a:r>
            <a:endParaRPr lang="en-US" altLang="en-US">
              <a:latin typeface="Gill Sans MT" pitchFamily="34" charset="0"/>
            </a:endParaRPr>
          </a:p>
        </p:txBody>
      </p:sp>
      <p:sp>
        <p:nvSpPr>
          <p:cNvPr id="72708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7270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C9438751-A359-4F20-8DA6-A743F3BC062E}" type="slidenum">
              <a:rPr lang="en-US" altLang="en-US" sz="1200">
                <a:latin typeface="Tahoma" pitchFamily="34" charset="0"/>
              </a:rPr>
              <a:pPr/>
              <a:t>51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5015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63543" y="306072"/>
            <a:ext cx="8770938" cy="650875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ea typeface="ＭＳ Ｐゴシック" pitchFamily="34" charset="-128"/>
              </a:rPr>
              <a:t>Internet structure: network of networks</a:t>
            </a:r>
            <a:endParaRPr lang="en-US" altLang="en-US" dirty="0">
              <a:ea typeface="ＭＳ Ｐゴシック" pitchFamily="34" charset="-128"/>
            </a:endParaRPr>
          </a:p>
        </p:txBody>
      </p:sp>
      <p:sp>
        <p:nvSpPr>
          <p:cNvPr id="7475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12498" y="1073151"/>
            <a:ext cx="8887883" cy="906463"/>
          </a:xfrm>
        </p:spPr>
        <p:txBody>
          <a:bodyPr/>
          <a:lstStyle/>
          <a:p>
            <a:pPr marL="0" indent="0" eaLnBrk="1" hangingPunct="1">
              <a:buSzPct val="75000"/>
              <a:buFont typeface="Wingdings" pitchFamily="2" charset="2"/>
              <a:buNone/>
            </a:pPr>
            <a:r>
              <a:rPr lang="en-US" altLang="en-US" sz="2400" i="1">
                <a:solidFill>
                  <a:srgbClr val="CC0000"/>
                </a:solidFill>
                <a:ea typeface="ＭＳ Ｐゴシック" pitchFamily="34" charset="-128"/>
              </a:rPr>
              <a:t>Question: </a:t>
            </a:r>
            <a:r>
              <a:rPr lang="en-US" altLang="en-US" sz="2400">
                <a:ea typeface="ＭＳ Ｐゴシック" pitchFamily="34" charset="-128"/>
              </a:rPr>
              <a:t>given </a:t>
            </a:r>
            <a:r>
              <a:rPr lang="en-US" altLang="en-US" sz="2400" i="1">
                <a:ea typeface="ＭＳ Ｐゴシック" pitchFamily="34" charset="-128"/>
              </a:rPr>
              <a:t>millions</a:t>
            </a:r>
            <a:r>
              <a:rPr lang="en-US" altLang="en-US" sz="2400">
                <a:ea typeface="ＭＳ Ｐゴシック" pitchFamily="34" charset="-128"/>
              </a:rPr>
              <a:t> of access ISPs, how to connect them together?</a:t>
            </a:r>
          </a:p>
          <a:p>
            <a:pPr marL="0" indent="0" eaLnBrk="1" hangingPunct="1">
              <a:buSzPct val="75000"/>
              <a:buFont typeface="Wingdings" pitchFamily="2" charset="2"/>
              <a:buNone/>
            </a:pPr>
            <a:endParaRPr lang="en-US" altLang="en-US" sz="2400">
              <a:ea typeface="ＭＳ Ｐゴシック" pitchFamily="34" charset="-128"/>
            </a:endParaRPr>
          </a:p>
        </p:txBody>
      </p:sp>
      <p:pic>
        <p:nvPicPr>
          <p:cNvPr id="74755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83" y="897733"/>
            <a:ext cx="8416660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4756" name="Group 5"/>
          <p:cNvGrpSpPr>
            <a:grpSpLocks/>
          </p:cNvGrpSpPr>
          <p:nvPr/>
        </p:nvGrpSpPr>
        <p:grpSpPr bwMode="auto">
          <a:xfrm>
            <a:off x="510261" y="1849418"/>
            <a:ext cx="9093698" cy="4559340"/>
            <a:chOff x="175047" y="1905661"/>
            <a:chExt cx="8393053" cy="4559691"/>
          </a:xfrm>
        </p:grpSpPr>
        <p:grpSp>
          <p:nvGrpSpPr>
            <p:cNvPr id="74759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25204" cy="418253"/>
              <a:chOff x="3053396" y="4304255"/>
              <a:chExt cx="625204" cy="418253"/>
            </a:xfrm>
          </p:grpSpPr>
          <p:sp>
            <p:nvSpPr>
              <p:cNvPr id="7481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812" name="TextBox 1"/>
              <p:cNvSpPr txBox="1">
                <a:spLocks noChangeArrowheads="1"/>
              </p:cNvSpPr>
              <p:nvPr/>
            </p:nvSpPr>
            <p:spPr bwMode="auto">
              <a:xfrm>
                <a:off x="3141247" y="4323258"/>
                <a:ext cx="537353" cy="348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60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25204" cy="418253"/>
              <a:chOff x="3053396" y="4304255"/>
              <a:chExt cx="625204" cy="418253"/>
            </a:xfrm>
          </p:grpSpPr>
          <p:sp>
            <p:nvSpPr>
              <p:cNvPr id="7480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810" name="TextBox 133"/>
              <p:cNvSpPr txBox="1">
                <a:spLocks noChangeArrowheads="1"/>
              </p:cNvSpPr>
              <p:nvPr/>
            </p:nvSpPr>
            <p:spPr bwMode="auto">
              <a:xfrm>
                <a:off x="3141247" y="4323258"/>
                <a:ext cx="537353" cy="348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61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25204" cy="418253"/>
              <a:chOff x="3053396" y="4304255"/>
              <a:chExt cx="625204" cy="418253"/>
            </a:xfrm>
          </p:grpSpPr>
          <p:sp>
            <p:nvSpPr>
              <p:cNvPr id="7480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808" name="TextBox 137"/>
              <p:cNvSpPr txBox="1">
                <a:spLocks noChangeArrowheads="1"/>
              </p:cNvSpPr>
              <p:nvPr/>
            </p:nvSpPr>
            <p:spPr bwMode="auto">
              <a:xfrm>
                <a:off x="3141247" y="4323258"/>
                <a:ext cx="537353" cy="348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62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25204" cy="418253"/>
              <a:chOff x="3053396" y="4304255"/>
              <a:chExt cx="625204" cy="418253"/>
            </a:xfrm>
          </p:grpSpPr>
          <p:sp>
            <p:nvSpPr>
              <p:cNvPr id="7480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806" name="TextBox 140"/>
              <p:cNvSpPr txBox="1">
                <a:spLocks noChangeArrowheads="1"/>
              </p:cNvSpPr>
              <p:nvPr/>
            </p:nvSpPr>
            <p:spPr bwMode="auto">
              <a:xfrm>
                <a:off x="3141247" y="4323258"/>
                <a:ext cx="537353" cy="348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63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25204" cy="418253"/>
              <a:chOff x="3053396" y="4304255"/>
              <a:chExt cx="625204" cy="418253"/>
            </a:xfrm>
          </p:grpSpPr>
          <p:sp>
            <p:nvSpPr>
              <p:cNvPr id="7480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804" name="TextBox 143"/>
              <p:cNvSpPr txBox="1">
                <a:spLocks noChangeArrowheads="1"/>
              </p:cNvSpPr>
              <p:nvPr/>
            </p:nvSpPr>
            <p:spPr bwMode="auto">
              <a:xfrm>
                <a:off x="3141247" y="4323258"/>
                <a:ext cx="537353" cy="348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64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25204" cy="418253"/>
              <a:chOff x="3053396" y="4304255"/>
              <a:chExt cx="625204" cy="418253"/>
            </a:xfrm>
          </p:grpSpPr>
          <p:sp>
            <p:nvSpPr>
              <p:cNvPr id="7480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802" name="TextBox 146"/>
              <p:cNvSpPr txBox="1">
                <a:spLocks noChangeArrowheads="1"/>
              </p:cNvSpPr>
              <p:nvPr/>
            </p:nvSpPr>
            <p:spPr bwMode="auto">
              <a:xfrm>
                <a:off x="3141247" y="4323258"/>
                <a:ext cx="537353" cy="348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65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25204" cy="418253"/>
              <a:chOff x="3053396" y="4304255"/>
              <a:chExt cx="625204" cy="418253"/>
            </a:xfrm>
          </p:grpSpPr>
          <p:sp>
            <p:nvSpPr>
              <p:cNvPr id="7479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800" name="TextBox 149"/>
              <p:cNvSpPr txBox="1">
                <a:spLocks noChangeArrowheads="1"/>
              </p:cNvSpPr>
              <p:nvPr/>
            </p:nvSpPr>
            <p:spPr bwMode="auto">
              <a:xfrm>
                <a:off x="3141247" y="4323258"/>
                <a:ext cx="537353" cy="348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66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25204" cy="418253"/>
              <a:chOff x="3053396" y="4304255"/>
              <a:chExt cx="625204" cy="418253"/>
            </a:xfrm>
          </p:grpSpPr>
          <p:sp>
            <p:nvSpPr>
              <p:cNvPr id="7479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798" name="TextBox 152"/>
              <p:cNvSpPr txBox="1">
                <a:spLocks noChangeArrowheads="1"/>
              </p:cNvSpPr>
              <p:nvPr/>
            </p:nvSpPr>
            <p:spPr bwMode="auto">
              <a:xfrm>
                <a:off x="3141247" y="4323258"/>
                <a:ext cx="537353" cy="348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67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25204" cy="418253"/>
              <a:chOff x="3053396" y="4304255"/>
              <a:chExt cx="625204" cy="418253"/>
            </a:xfrm>
          </p:grpSpPr>
          <p:sp>
            <p:nvSpPr>
              <p:cNvPr id="7479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796" name="TextBox 155"/>
              <p:cNvSpPr txBox="1">
                <a:spLocks noChangeArrowheads="1"/>
              </p:cNvSpPr>
              <p:nvPr/>
            </p:nvSpPr>
            <p:spPr bwMode="auto">
              <a:xfrm>
                <a:off x="3141247" y="4323258"/>
                <a:ext cx="537353" cy="348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68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25204" cy="418253"/>
              <a:chOff x="3053396" y="4304255"/>
              <a:chExt cx="625204" cy="418253"/>
            </a:xfrm>
          </p:grpSpPr>
          <p:sp>
            <p:nvSpPr>
              <p:cNvPr id="7479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794" name="TextBox 158"/>
              <p:cNvSpPr txBox="1">
                <a:spLocks noChangeArrowheads="1"/>
              </p:cNvSpPr>
              <p:nvPr/>
            </p:nvSpPr>
            <p:spPr bwMode="auto">
              <a:xfrm>
                <a:off x="3141247" y="4323258"/>
                <a:ext cx="537353" cy="348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69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25204" cy="418253"/>
              <a:chOff x="3053396" y="4304255"/>
              <a:chExt cx="625204" cy="418253"/>
            </a:xfrm>
          </p:grpSpPr>
          <p:sp>
            <p:nvSpPr>
              <p:cNvPr id="7479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792" name="TextBox 162"/>
              <p:cNvSpPr txBox="1">
                <a:spLocks noChangeArrowheads="1"/>
              </p:cNvSpPr>
              <p:nvPr/>
            </p:nvSpPr>
            <p:spPr bwMode="auto">
              <a:xfrm>
                <a:off x="3141247" y="4323258"/>
                <a:ext cx="537353" cy="348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70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25204" cy="418253"/>
              <a:chOff x="3053396" y="4304255"/>
              <a:chExt cx="625204" cy="418253"/>
            </a:xfrm>
          </p:grpSpPr>
          <p:sp>
            <p:nvSpPr>
              <p:cNvPr id="7478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790" name="TextBox 165"/>
              <p:cNvSpPr txBox="1">
                <a:spLocks noChangeArrowheads="1"/>
              </p:cNvSpPr>
              <p:nvPr/>
            </p:nvSpPr>
            <p:spPr bwMode="auto">
              <a:xfrm>
                <a:off x="3141247" y="4323258"/>
                <a:ext cx="537353" cy="348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71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25204" cy="418253"/>
              <a:chOff x="3053396" y="4304255"/>
              <a:chExt cx="625204" cy="418253"/>
            </a:xfrm>
          </p:grpSpPr>
          <p:sp>
            <p:nvSpPr>
              <p:cNvPr id="7478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788" name="TextBox 168"/>
              <p:cNvSpPr txBox="1">
                <a:spLocks noChangeArrowheads="1"/>
              </p:cNvSpPr>
              <p:nvPr/>
            </p:nvSpPr>
            <p:spPr bwMode="auto">
              <a:xfrm>
                <a:off x="3141247" y="4323258"/>
                <a:ext cx="537353" cy="348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72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25204" cy="418253"/>
              <a:chOff x="3053396" y="4304255"/>
              <a:chExt cx="625204" cy="418253"/>
            </a:xfrm>
          </p:grpSpPr>
          <p:sp>
            <p:nvSpPr>
              <p:cNvPr id="7478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786" name="TextBox 171"/>
              <p:cNvSpPr txBox="1">
                <a:spLocks noChangeArrowheads="1"/>
              </p:cNvSpPr>
              <p:nvPr/>
            </p:nvSpPr>
            <p:spPr bwMode="auto">
              <a:xfrm>
                <a:off x="3141247" y="4323258"/>
                <a:ext cx="537353" cy="348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73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25204" cy="418253"/>
              <a:chOff x="3053396" y="4304255"/>
              <a:chExt cx="625204" cy="418253"/>
            </a:xfrm>
          </p:grpSpPr>
          <p:sp>
            <p:nvSpPr>
              <p:cNvPr id="7478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784" name="TextBox 174"/>
              <p:cNvSpPr txBox="1">
                <a:spLocks noChangeArrowheads="1"/>
              </p:cNvSpPr>
              <p:nvPr/>
            </p:nvSpPr>
            <p:spPr bwMode="auto">
              <a:xfrm>
                <a:off x="3141247" y="4323258"/>
                <a:ext cx="537353" cy="348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74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25204" cy="418253"/>
              <a:chOff x="3053396" y="4304255"/>
              <a:chExt cx="625204" cy="418253"/>
            </a:xfrm>
          </p:grpSpPr>
          <p:sp>
            <p:nvSpPr>
              <p:cNvPr id="7478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782" name="TextBox 177"/>
              <p:cNvSpPr txBox="1">
                <a:spLocks noChangeArrowheads="1"/>
              </p:cNvSpPr>
              <p:nvPr/>
            </p:nvSpPr>
            <p:spPr bwMode="auto">
              <a:xfrm>
                <a:off x="3141247" y="4323258"/>
                <a:ext cx="537353" cy="348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sp>
          <p:nvSpPr>
            <p:cNvPr id="74775" name="TextBox 4"/>
            <p:cNvSpPr txBox="1">
              <a:spLocks noChangeArrowheads="1"/>
            </p:cNvSpPr>
            <p:nvPr/>
          </p:nvSpPr>
          <p:spPr bwMode="auto">
            <a:xfrm rot="1053502">
              <a:off x="5164446" y="1955780"/>
              <a:ext cx="501845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74776" name="TextBox 179"/>
            <p:cNvSpPr txBox="1">
              <a:spLocks noChangeArrowheads="1"/>
            </p:cNvSpPr>
            <p:nvPr/>
          </p:nvSpPr>
          <p:spPr bwMode="auto">
            <a:xfrm rot="2829263">
              <a:off x="7429479" y="3449157"/>
              <a:ext cx="543781" cy="482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74777" name="TextBox 180"/>
            <p:cNvSpPr txBox="1">
              <a:spLocks noChangeArrowheads="1"/>
            </p:cNvSpPr>
            <p:nvPr/>
          </p:nvSpPr>
          <p:spPr bwMode="auto">
            <a:xfrm rot="9845918">
              <a:off x="6119187" y="5942092"/>
              <a:ext cx="501845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74778" name="TextBox 181"/>
            <p:cNvSpPr txBox="1">
              <a:spLocks noChangeArrowheads="1"/>
            </p:cNvSpPr>
            <p:nvPr/>
          </p:nvSpPr>
          <p:spPr bwMode="auto">
            <a:xfrm rot="11651262">
              <a:off x="1751732" y="5845449"/>
              <a:ext cx="501845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74779" name="TextBox 182"/>
            <p:cNvSpPr txBox="1">
              <a:spLocks noChangeArrowheads="1"/>
            </p:cNvSpPr>
            <p:nvPr/>
          </p:nvSpPr>
          <p:spPr bwMode="auto">
            <a:xfrm rot="16607303">
              <a:off x="144610" y="3559181"/>
              <a:ext cx="543781" cy="482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74780" name="TextBox 183"/>
            <p:cNvSpPr txBox="1">
              <a:spLocks noChangeArrowheads="1"/>
            </p:cNvSpPr>
            <p:nvPr/>
          </p:nvSpPr>
          <p:spPr bwMode="auto">
            <a:xfrm rot="20582737">
              <a:off x="2351322" y="1905661"/>
              <a:ext cx="501845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</p:grpSp>
      <p:sp>
        <p:nvSpPr>
          <p:cNvPr id="74757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7475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2277640E-C814-4519-8559-A3410F347ADF}" type="slidenum">
              <a:rPr lang="en-US" altLang="en-US" sz="1200">
                <a:latin typeface="Tahoma" pitchFamily="34" charset="0"/>
              </a:rPr>
              <a:pPr/>
              <a:t>52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3108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85555" y="165101"/>
            <a:ext cx="8770938" cy="650875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ea typeface="ＭＳ Ｐゴシック" pitchFamily="34" charset="-128"/>
              </a:rPr>
              <a:t>Internet structure: network of networks</a:t>
            </a:r>
            <a:endParaRPr lang="en-US" altLang="en-US" dirty="0">
              <a:ea typeface="ＭＳ Ｐゴシック" pitchFamily="34" charset="-128"/>
            </a:endParaRPr>
          </a:p>
        </p:txBody>
      </p:sp>
      <p:sp>
        <p:nvSpPr>
          <p:cNvPr id="7680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12498" y="1073150"/>
            <a:ext cx="8887883" cy="673100"/>
          </a:xfrm>
        </p:spPr>
        <p:txBody>
          <a:bodyPr/>
          <a:lstStyle/>
          <a:p>
            <a:pPr marL="0" indent="0" eaLnBrk="1" hangingPunct="1">
              <a:buSzPct val="75000"/>
              <a:buFont typeface="Wingdings" pitchFamily="2" charset="2"/>
              <a:buNone/>
            </a:pPr>
            <a:r>
              <a:rPr lang="en-US" altLang="en-US" sz="2400" i="1">
                <a:solidFill>
                  <a:srgbClr val="CC0000"/>
                </a:solidFill>
                <a:ea typeface="ＭＳ Ｐゴシック" pitchFamily="34" charset="-128"/>
              </a:rPr>
              <a:t>Option: </a:t>
            </a:r>
            <a:r>
              <a:rPr lang="en-US" altLang="en-US" sz="2400" i="1">
                <a:ea typeface="ＭＳ Ｐゴシック" pitchFamily="34" charset="-128"/>
              </a:rPr>
              <a:t>connect each access ISP to every other access ISP? </a:t>
            </a:r>
          </a:p>
          <a:p>
            <a:pPr marL="0" indent="0" eaLnBrk="1" hangingPunct="1">
              <a:buSzPct val="75000"/>
              <a:buFont typeface="Wingdings" pitchFamily="2" charset="2"/>
              <a:buNone/>
            </a:pPr>
            <a:endParaRPr lang="en-US" altLang="en-US" sz="2400">
              <a:ea typeface="ＭＳ Ｐゴシック" pitchFamily="34" charset="-128"/>
            </a:endParaRPr>
          </a:p>
        </p:txBody>
      </p:sp>
      <p:pic>
        <p:nvPicPr>
          <p:cNvPr id="76803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53" y="815976"/>
            <a:ext cx="8416660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6804" name="Group 141"/>
          <p:cNvGrpSpPr>
            <a:grpSpLocks/>
          </p:cNvGrpSpPr>
          <p:nvPr/>
        </p:nvGrpSpPr>
        <p:grpSpPr bwMode="auto">
          <a:xfrm>
            <a:off x="890853" y="4730751"/>
            <a:ext cx="676914" cy="417513"/>
            <a:chOff x="3053396" y="4304255"/>
            <a:chExt cx="625540" cy="418253"/>
          </a:xfrm>
        </p:grpSpPr>
        <p:sp>
          <p:nvSpPr>
            <p:cNvPr id="7691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913" name="TextBox 143"/>
            <p:cNvSpPr txBox="1">
              <a:spLocks noChangeArrowheads="1"/>
            </p:cNvSpPr>
            <p:nvPr/>
          </p:nvSpPr>
          <p:spPr bwMode="auto">
            <a:xfrm>
              <a:off x="3140911" y="4323258"/>
              <a:ext cx="538025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76805" name="Group 144"/>
          <p:cNvGrpSpPr>
            <a:grpSpLocks/>
          </p:cNvGrpSpPr>
          <p:nvPr/>
        </p:nvGrpSpPr>
        <p:grpSpPr bwMode="auto">
          <a:xfrm>
            <a:off x="643203" y="4070351"/>
            <a:ext cx="676914" cy="417513"/>
            <a:chOff x="3053396" y="4304255"/>
            <a:chExt cx="625540" cy="418253"/>
          </a:xfrm>
        </p:grpSpPr>
        <p:sp>
          <p:nvSpPr>
            <p:cNvPr id="7691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911" name="TextBox 146"/>
            <p:cNvSpPr txBox="1">
              <a:spLocks noChangeArrowheads="1"/>
            </p:cNvSpPr>
            <p:nvPr/>
          </p:nvSpPr>
          <p:spPr bwMode="auto">
            <a:xfrm>
              <a:off x="3140911" y="4323258"/>
              <a:ext cx="538025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sp>
        <p:nvSpPr>
          <p:cNvPr id="76806" name="TextBox 181"/>
          <p:cNvSpPr txBox="1">
            <a:spLocks noChangeArrowheads="1"/>
          </p:cNvSpPr>
          <p:nvPr/>
        </p:nvSpPr>
        <p:spPr bwMode="auto">
          <a:xfrm rot="-9948738">
            <a:off x="2218390" y="5789148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76807" name="TextBox 182"/>
          <p:cNvSpPr txBox="1">
            <a:spLocks noChangeArrowheads="1"/>
          </p:cNvSpPr>
          <p:nvPr/>
        </p:nvSpPr>
        <p:spPr bwMode="auto">
          <a:xfrm rot="-4992697">
            <a:off x="500317" y="3482509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76808" name="TextBox 183"/>
          <p:cNvSpPr txBox="1">
            <a:spLocks noChangeArrowheads="1"/>
          </p:cNvSpPr>
          <p:nvPr/>
        </p:nvSpPr>
        <p:spPr bwMode="auto">
          <a:xfrm rot="-1017263">
            <a:off x="2868471" y="1849766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grpSp>
        <p:nvGrpSpPr>
          <p:cNvPr id="19" name="Group 25"/>
          <p:cNvGrpSpPr>
            <a:grpSpLocks/>
          </p:cNvGrpSpPr>
          <p:nvPr/>
        </p:nvGrpSpPr>
        <p:grpSpPr bwMode="auto">
          <a:xfrm>
            <a:off x="996535" y="2281239"/>
            <a:ext cx="7961861" cy="3768771"/>
            <a:chOff x="899954" y="2295063"/>
            <a:chExt cx="7349942" cy="3769735"/>
          </a:xfrm>
        </p:grpSpPr>
        <p:cxnSp>
          <p:nvCxnSpPr>
            <p:cNvPr id="76890" name="Straight Connector 7"/>
            <p:cNvCxnSpPr>
              <a:cxnSpLocks noChangeShapeType="1"/>
              <a:stCxn id="76852" idx="0"/>
            </p:cNvCxnSpPr>
            <p:nvPr/>
          </p:nvCxnSpPr>
          <p:spPr bwMode="auto">
            <a:xfrm flipV="1">
              <a:off x="1661409" y="2570969"/>
              <a:ext cx="577293" cy="28026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1" name="Straight Connector 188"/>
            <p:cNvCxnSpPr>
              <a:cxnSpLocks noChangeShapeType="1"/>
              <a:stCxn id="76852" idx="0"/>
            </p:cNvCxnSpPr>
            <p:nvPr/>
          </p:nvCxnSpPr>
          <p:spPr bwMode="auto">
            <a:xfrm flipH="1" flipV="1">
              <a:off x="1509155" y="3032403"/>
              <a:ext cx="171469" cy="23271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2" name="Straight Connector 190"/>
            <p:cNvCxnSpPr>
              <a:cxnSpLocks noChangeShapeType="1"/>
              <a:stCxn id="76852" idx="0"/>
            </p:cNvCxnSpPr>
            <p:nvPr/>
          </p:nvCxnSpPr>
          <p:spPr bwMode="auto">
            <a:xfrm flipH="1" flipV="1">
              <a:off x="1185287" y="3451504"/>
              <a:ext cx="495337" cy="19080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3" name="Straight Connector 192"/>
            <p:cNvCxnSpPr>
              <a:cxnSpLocks noChangeShapeType="1"/>
              <a:stCxn id="76852" idx="0"/>
            </p:cNvCxnSpPr>
            <p:nvPr/>
          </p:nvCxnSpPr>
          <p:spPr bwMode="auto">
            <a:xfrm flipH="1" flipV="1">
              <a:off x="1181567" y="4298698"/>
              <a:ext cx="499057" cy="10608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4" name="Straight Connector 195"/>
            <p:cNvCxnSpPr>
              <a:cxnSpLocks noChangeShapeType="1"/>
              <a:stCxn id="76852" idx="0"/>
            </p:cNvCxnSpPr>
            <p:nvPr/>
          </p:nvCxnSpPr>
          <p:spPr bwMode="auto">
            <a:xfrm flipH="1" flipV="1">
              <a:off x="1386886" y="4980292"/>
              <a:ext cx="293738" cy="3792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5" name="Straight Connector 197"/>
            <p:cNvCxnSpPr>
              <a:cxnSpLocks noChangeShapeType="1"/>
              <a:endCxn id="76852" idx="0"/>
            </p:cNvCxnSpPr>
            <p:nvPr/>
          </p:nvCxnSpPr>
          <p:spPr bwMode="auto">
            <a:xfrm flipH="1" flipV="1">
              <a:off x="1661409" y="5373637"/>
              <a:ext cx="1526432" cy="5930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6" name="Straight Connector 199"/>
            <p:cNvCxnSpPr>
              <a:cxnSpLocks noChangeShapeType="1"/>
              <a:endCxn id="76852" idx="0"/>
            </p:cNvCxnSpPr>
            <p:nvPr/>
          </p:nvCxnSpPr>
          <p:spPr bwMode="auto">
            <a:xfrm flipH="1" flipV="1">
              <a:off x="1680624" y="5359527"/>
              <a:ext cx="2723702" cy="7030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7" name="Straight Connector 201"/>
            <p:cNvCxnSpPr>
              <a:cxnSpLocks noChangeShapeType="1"/>
              <a:endCxn id="76852" idx="0"/>
            </p:cNvCxnSpPr>
            <p:nvPr/>
          </p:nvCxnSpPr>
          <p:spPr bwMode="auto">
            <a:xfrm flipH="1" flipV="1">
              <a:off x="1680624" y="5359527"/>
              <a:ext cx="3605885" cy="6190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8" name="Straight Connector 203"/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5184745"/>
              <a:ext cx="6569272" cy="1747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9" name="Straight Connector 204"/>
            <p:cNvCxnSpPr>
              <a:cxnSpLocks noChangeShapeType="1"/>
              <a:endCxn id="76852" idx="0"/>
            </p:cNvCxnSpPr>
            <p:nvPr/>
          </p:nvCxnSpPr>
          <p:spPr bwMode="auto">
            <a:xfrm flipH="1" flipV="1">
              <a:off x="1680624" y="5359527"/>
              <a:ext cx="5742435" cy="4867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00" name="Straight Connector 207"/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4311835"/>
              <a:ext cx="6338019" cy="10476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01" name="Straight Connector 209"/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3273553"/>
              <a:ext cx="5749312" cy="20859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02" name="Straight Connector 211"/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2784308"/>
              <a:ext cx="4942318" cy="25752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03" name="Straight Connector 213"/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2295063"/>
              <a:ext cx="2971398" cy="30644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04" name="Straight Connector 215"/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2295321"/>
              <a:ext cx="2025496" cy="30642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6905" name="TextBox 24"/>
            <p:cNvSpPr txBox="1">
              <a:spLocks noChangeArrowheads="1"/>
            </p:cNvSpPr>
            <p:nvPr/>
          </p:nvSpPr>
          <p:spPr bwMode="auto">
            <a:xfrm rot="5710989">
              <a:off x="859867" y="4126295"/>
              <a:ext cx="364295" cy="284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400"/>
                <a:t>…</a:t>
              </a:r>
            </a:p>
          </p:txBody>
        </p:sp>
        <p:sp>
          <p:nvSpPr>
            <p:cNvPr id="76906" name="TextBox 218"/>
            <p:cNvSpPr txBox="1">
              <a:spLocks noChangeArrowheads="1"/>
            </p:cNvSpPr>
            <p:nvPr/>
          </p:nvSpPr>
          <p:spPr bwMode="auto">
            <a:xfrm rot="7515077">
              <a:off x="4511445" y="5740590"/>
              <a:ext cx="364295" cy="284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400"/>
                <a:t>…</a:t>
              </a:r>
            </a:p>
          </p:txBody>
        </p:sp>
        <p:sp>
          <p:nvSpPr>
            <p:cNvPr id="76907" name="TextBox 219"/>
            <p:cNvSpPr txBox="1">
              <a:spLocks noChangeArrowheads="1"/>
            </p:cNvSpPr>
            <p:nvPr/>
          </p:nvSpPr>
          <p:spPr bwMode="auto">
            <a:xfrm rot="3940343">
              <a:off x="6392291" y="3863952"/>
              <a:ext cx="492569" cy="426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…</a:t>
              </a:r>
            </a:p>
          </p:txBody>
        </p:sp>
        <p:sp>
          <p:nvSpPr>
            <p:cNvPr id="76908" name="TextBox 220"/>
            <p:cNvSpPr txBox="1">
              <a:spLocks noChangeArrowheads="1"/>
            </p:cNvSpPr>
            <p:nvPr/>
          </p:nvSpPr>
          <p:spPr bwMode="auto">
            <a:xfrm rot="2048420">
              <a:off x="4501917" y="2684626"/>
              <a:ext cx="454596" cy="461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…</a:t>
              </a:r>
            </a:p>
          </p:txBody>
        </p:sp>
        <p:sp>
          <p:nvSpPr>
            <p:cNvPr id="76909" name="TextBox 221"/>
            <p:cNvSpPr txBox="1">
              <a:spLocks noChangeArrowheads="1"/>
            </p:cNvSpPr>
            <p:nvPr/>
          </p:nvSpPr>
          <p:spPr bwMode="auto">
            <a:xfrm rot="21283864">
              <a:off x="2208903" y="2687322"/>
              <a:ext cx="454596" cy="461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…</a:t>
              </a:r>
            </a:p>
          </p:txBody>
        </p:sp>
      </p:grpSp>
      <p:grpSp>
        <p:nvGrpSpPr>
          <p:cNvPr id="20" name="Group 223"/>
          <p:cNvGrpSpPr>
            <a:grpSpLocks/>
          </p:cNvGrpSpPr>
          <p:nvPr/>
        </p:nvGrpSpPr>
        <p:grpSpPr bwMode="auto">
          <a:xfrm>
            <a:off x="1255448" y="2305050"/>
            <a:ext cx="7685750" cy="3695700"/>
            <a:chOff x="862570" y="2361120"/>
            <a:chExt cx="7094553" cy="3695520"/>
          </a:xfrm>
        </p:grpSpPr>
        <p:cxnSp>
          <p:nvCxnSpPr>
            <p:cNvPr id="76875" name="Straight Connector 224"/>
            <p:cNvCxnSpPr>
              <a:cxnSpLocks noChangeShapeType="1"/>
            </p:cNvCxnSpPr>
            <p:nvPr/>
          </p:nvCxnSpPr>
          <p:spPr bwMode="auto">
            <a:xfrm flipH="1">
              <a:off x="1446332" y="2897188"/>
              <a:ext cx="4736982" cy="2535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6" name="Straight Connector 225"/>
            <p:cNvCxnSpPr>
              <a:cxnSpLocks noChangeShapeType="1"/>
            </p:cNvCxnSpPr>
            <p:nvPr/>
          </p:nvCxnSpPr>
          <p:spPr bwMode="auto">
            <a:xfrm flipH="1">
              <a:off x="2972043" y="2885760"/>
              <a:ext cx="3213953" cy="3041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7" name="Straight Connector 226"/>
            <p:cNvCxnSpPr>
              <a:cxnSpLocks noChangeShapeType="1"/>
            </p:cNvCxnSpPr>
            <p:nvPr/>
          </p:nvCxnSpPr>
          <p:spPr bwMode="auto">
            <a:xfrm flipH="1">
              <a:off x="4328465" y="2877120"/>
              <a:ext cx="1866171" cy="31795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8" name="Straight Connector 227"/>
            <p:cNvCxnSpPr>
              <a:cxnSpLocks noChangeShapeType="1"/>
            </p:cNvCxnSpPr>
            <p:nvPr/>
          </p:nvCxnSpPr>
          <p:spPr bwMode="auto">
            <a:xfrm flipH="1">
              <a:off x="5270184" y="2877120"/>
              <a:ext cx="915812" cy="30585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9" name="Straight Connector 228"/>
            <p:cNvCxnSpPr>
              <a:cxnSpLocks noChangeShapeType="1"/>
            </p:cNvCxnSpPr>
            <p:nvPr/>
          </p:nvCxnSpPr>
          <p:spPr bwMode="auto">
            <a:xfrm>
              <a:off x="6167438" y="2901156"/>
              <a:ext cx="1141702" cy="28012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0" name="Straight Connector 229"/>
            <p:cNvCxnSpPr>
              <a:cxnSpLocks noChangeShapeType="1"/>
            </p:cNvCxnSpPr>
            <p:nvPr/>
          </p:nvCxnSpPr>
          <p:spPr bwMode="auto">
            <a:xfrm>
              <a:off x="6171406" y="2889250"/>
              <a:ext cx="1785717" cy="23552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1" name="Straight Connector 230"/>
            <p:cNvCxnSpPr>
              <a:cxnSpLocks noChangeShapeType="1"/>
            </p:cNvCxnSpPr>
            <p:nvPr/>
          </p:nvCxnSpPr>
          <p:spPr bwMode="auto">
            <a:xfrm>
              <a:off x="6179344" y="2881313"/>
              <a:ext cx="1587707" cy="13868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2" name="Straight Connector 231"/>
            <p:cNvCxnSpPr>
              <a:cxnSpLocks noChangeShapeType="1"/>
            </p:cNvCxnSpPr>
            <p:nvPr/>
          </p:nvCxnSpPr>
          <p:spPr bwMode="auto">
            <a:xfrm>
              <a:off x="6179344" y="2897188"/>
              <a:ext cx="602786" cy="2909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3" name="Straight Connector 232"/>
            <p:cNvCxnSpPr>
              <a:cxnSpLocks noChangeShapeType="1"/>
            </p:cNvCxnSpPr>
            <p:nvPr/>
          </p:nvCxnSpPr>
          <p:spPr bwMode="auto">
            <a:xfrm>
              <a:off x="4584546" y="2364240"/>
              <a:ext cx="1558252" cy="5128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4" name="Straight Connector 233"/>
            <p:cNvCxnSpPr>
              <a:cxnSpLocks noChangeShapeType="1"/>
            </p:cNvCxnSpPr>
            <p:nvPr/>
          </p:nvCxnSpPr>
          <p:spPr bwMode="auto">
            <a:xfrm>
              <a:off x="3691549" y="2361120"/>
              <a:ext cx="2485808" cy="533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5" name="Straight Connector 234"/>
            <p:cNvCxnSpPr>
              <a:cxnSpLocks noChangeShapeType="1"/>
            </p:cNvCxnSpPr>
            <p:nvPr/>
          </p:nvCxnSpPr>
          <p:spPr bwMode="auto">
            <a:xfrm>
              <a:off x="2081460" y="2548080"/>
              <a:ext cx="4078617" cy="337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6" name="Straight Connector 235"/>
            <p:cNvCxnSpPr>
              <a:cxnSpLocks noChangeShapeType="1"/>
            </p:cNvCxnSpPr>
            <p:nvPr/>
          </p:nvCxnSpPr>
          <p:spPr bwMode="auto">
            <a:xfrm flipV="1">
              <a:off x="1309418" y="2903040"/>
              <a:ext cx="4842020" cy="30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7" name="Straight Connector 236"/>
            <p:cNvCxnSpPr>
              <a:cxnSpLocks noChangeShapeType="1"/>
            </p:cNvCxnSpPr>
            <p:nvPr/>
          </p:nvCxnSpPr>
          <p:spPr bwMode="auto">
            <a:xfrm flipV="1">
              <a:off x="934801" y="2894400"/>
              <a:ext cx="5242556" cy="3770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8" name="Straight Connector 237"/>
            <p:cNvCxnSpPr>
              <a:cxnSpLocks noChangeShapeType="1"/>
            </p:cNvCxnSpPr>
            <p:nvPr/>
          </p:nvCxnSpPr>
          <p:spPr bwMode="auto">
            <a:xfrm flipV="1">
              <a:off x="862570" y="2901156"/>
              <a:ext cx="5296930" cy="13866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9" name="Straight Connector 238"/>
            <p:cNvCxnSpPr>
              <a:cxnSpLocks noChangeShapeType="1"/>
            </p:cNvCxnSpPr>
            <p:nvPr/>
          </p:nvCxnSpPr>
          <p:spPr bwMode="auto">
            <a:xfrm flipV="1">
              <a:off x="1101367" y="2901156"/>
              <a:ext cx="5077977" cy="20260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1" name="Group 239"/>
          <p:cNvGrpSpPr>
            <a:grpSpLocks/>
          </p:cNvGrpSpPr>
          <p:nvPr/>
        </p:nvGrpSpPr>
        <p:grpSpPr bwMode="auto">
          <a:xfrm>
            <a:off x="1186656" y="2195514"/>
            <a:ext cx="7754541" cy="3798887"/>
            <a:chOff x="799176" y="2251902"/>
            <a:chExt cx="7158126" cy="3799069"/>
          </a:xfrm>
        </p:grpSpPr>
        <p:cxnSp>
          <p:nvCxnSpPr>
            <p:cNvPr id="76860" name="Straight Connector 240"/>
            <p:cNvCxnSpPr>
              <a:cxnSpLocks noChangeShapeType="1"/>
            </p:cNvCxnSpPr>
            <p:nvPr/>
          </p:nvCxnSpPr>
          <p:spPr bwMode="auto">
            <a:xfrm>
              <a:off x="2012365" y="2732956"/>
              <a:ext cx="3121627" cy="32043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1" name="Straight Connector 241"/>
            <p:cNvCxnSpPr>
              <a:cxnSpLocks noChangeShapeType="1"/>
            </p:cNvCxnSpPr>
            <p:nvPr/>
          </p:nvCxnSpPr>
          <p:spPr bwMode="auto">
            <a:xfrm>
              <a:off x="2009682" y="2721528"/>
              <a:ext cx="2384511" cy="33294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2" name="Straight Connector 242"/>
            <p:cNvCxnSpPr>
              <a:cxnSpLocks noChangeShapeType="1"/>
            </p:cNvCxnSpPr>
            <p:nvPr/>
          </p:nvCxnSpPr>
          <p:spPr bwMode="auto">
            <a:xfrm>
              <a:off x="2001042" y="2712888"/>
              <a:ext cx="1091382" cy="31978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3" name="Straight Connector 243"/>
            <p:cNvCxnSpPr>
              <a:cxnSpLocks noChangeShapeType="1"/>
            </p:cNvCxnSpPr>
            <p:nvPr/>
          </p:nvCxnSpPr>
          <p:spPr bwMode="auto">
            <a:xfrm flipH="1">
              <a:off x="1471306" y="2712888"/>
              <a:ext cx="538376" cy="2698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4" name="Straight Connector 244"/>
            <p:cNvCxnSpPr>
              <a:cxnSpLocks noChangeShapeType="1"/>
            </p:cNvCxnSpPr>
            <p:nvPr/>
          </p:nvCxnSpPr>
          <p:spPr bwMode="auto">
            <a:xfrm flipH="1">
              <a:off x="1007181" y="2736924"/>
              <a:ext cx="1021059" cy="20695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5" name="Straight Connector 245"/>
            <p:cNvCxnSpPr>
              <a:cxnSpLocks noChangeShapeType="1"/>
            </p:cNvCxnSpPr>
            <p:nvPr/>
          </p:nvCxnSpPr>
          <p:spPr bwMode="auto">
            <a:xfrm flipH="1">
              <a:off x="799176" y="2725018"/>
              <a:ext cx="1225097" cy="14135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6" name="Straight Connector 246"/>
            <p:cNvCxnSpPr>
              <a:cxnSpLocks noChangeShapeType="1"/>
            </p:cNvCxnSpPr>
            <p:nvPr/>
          </p:nvCxnSpPr>
          <p:spPr bwMode="auto">
            <a:xfrm flipH="1">
              <a:off x="932218" y="2704755"/>
              <a:ext cx="1107153" cy="5889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7" name="Straight Connector 247"/>
            <p:cNvCxnSpPr>
              <a:cxnSpLocks noChangeShapeType="1"/>
            </p:cNvCxnSpPr>
            <p:nvPr/>
          </p:nvCxnSpPr>
          <p:spPr bwMode="auto">
            <a:xfrm flipH="1">
              <a:off x="1293642" y="2704755"/>
              <a:ext cx="745729" cy="2167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8" name="Straight Connector 248"/>
            <p:cNvCxnSpPr>
              <a:cxnSpLocks noChangeShapeType="1"/>
            </p:cNvCxnSpPr>
            <p:nvPr/>
          </p:nvCxnSpPr>
          <p:spPr bwMode="auto">
            <a:xfrm flipH="1">
              <a:off x="2052880" y="2251902"/>
              <a:ext cx="1141349" cy="4609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9" name="Straight Connector 249"/>
            <p:cNvCxnSpPr>
              <a:cxnSpLocks noChangeShapeType="1"/>
            </p:cNvCxnSpPr>
            <p:nvPr/>
          </p:nvCxnSpPr>
          <p:spPr bwMode="auto">
            <a:xfrm flipH="1">
              <a:off x="2018321" y="2332076"/>
              <a:ext cx="2284094" cy="3980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0" name="Straight Connector 250"/>
            <p:cNvCxnSpPr>
              <a:cxnSpLocks noChangeShapeType="1"/>
            </p:cNvCxnSpPr>
            <p:nvPr/>
          </p:nvCxnSpPr>
          <p:spPr bwMode="auto">
            <a:xfrm flipH="1" flipV="1">
              <a:off x="2035602" y="2721528"/>
              <a:ext cx="4016700" cy="141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1" name="Straight Connector 251"/>
            <p:cNvCxnSpPr>
              <a:cxnSpLocks noChangeShapeType="1"/>
            </p:cNvCxnSpPr>
            <p:nvPr/>
          </p:nvCxnSpPr>
          <p:spPr bwMode="auto">
            <a:xfrm flipH="1" flipV="1">
              <a:off x="2044240" y="2738808"/>
              <a:ext cx="4755057" cy="5290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2" name="Straight Connector 252"/>
            <p:cNvCxnSpPr>
              <a:cxnSpLocks noChangeShapeType="1"/>
            </p:cNvCxnSpPr>
            <p:nvPr/>
          </p:nvCxnSpPr>
          <p:spPr bwMode="auto">
            <a:xfrm flipH="1" flipV="1">
              <a:off x="2018321" y="2730168"/>
              <a:ext cx="5710381" cy="1554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3" name="Straight Connector 253"/>
            <p:cNvCxnSpPr>
              <a:cxnSpLocks noChangeShapeType="1"/>
            </p:cNvCxnSpPr>
            <p:nvPr/>
          </p:nvCxnSpPr>
          <p:spPr bwMode="auto">
            <a:xfrm flipH="1" flipV="1">
              <a:off x="2036178" y="2736924"/>
              <a:ext cx="5921124" cy="2462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4" name="Straight Connector 254"/>
            <p:cNvCxnSpPr>
              <a:cxnSpLocks noChangeShapeType="1"/>
            </p:cNvCxnSpPr>
            <p:nvPr/>
          </p:nvCxnSpPr>
          <p:spPr bwMode="auto">
            <a:xfrm flipH="1" flipV="1">
              <a:off x="2016335" y="2736924"/>
              <a:ext cx="5165304" cy="30002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2705234" y="3403600"/>
            <a:ext cx="4624519" cy="1200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/>
              <a:t>connecting each access ISP to each other directly </a:t>
            </a:r>
            <a:r>
              <a:rPr lang="en-US" altLang="en-US" i="1">
                <a:solidFill>
                  <a:srgbClr val="CC0000"/>
                </a:solidFill>
              </a:rPr>
              <a:t>doesn’t scale: </a:t>
            </a:r>
            <a:r>
              <a:rPr lang="en-US" altLang="en-US"/>
              <a:t>O(</a:t>
            </a:r>
            <a:r>
              <a:rPr lang="en-US" altLang="en-US" i="1"/>
              <a:t>N</a:t>
            </a:r>
            <a:r>
              <a:rPr lang="en-US" altLang="en-US" baseline="30000"/>
              <a:t>2</a:t>
            </a:r>
            <a:r>
              <a:rPr lang="en-US" altLang="en-US"/>
              <a:t>) connections.</a:t>
            </a:r>
          </a:p>
        </p:txBody>
      </p:sp>
      <p:sp>
        <p:nvSpPr>
          <p:cNvPr id="76813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7681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DC425564-2452-4F1D-9215-123A5D6218C0}" type="slidenum">
              <a:rPr lang="en-US" altLang="en-US" sz="1200">
                <a:latin typeface="Tahoma" pitchFamily="34" charset="0"/>
              </a:rPr>
              <a:pPr/>
              <a:t>53</a:t>
            </a:fld>
            <a:endParaRPr lang="en-US" altLang="en-US" sz="1200">
              <a:latin typeface="Tahoma" pitchFamily="34" charset="0"/>
            </a:endParaRPr>
          </a:p>
        </p:txBody>
      </p:sp>
      <p:grpSp>
        <p:nvGrpSpPr>
          <p:cNvPr id="76815" name="Group 2"/>
          <p:cNvGrpSpPr>
            <a:grpSpLocks/>
          </p:cNvGrpSpPr>
          <p:nvPr/>
        </p:nvGrpSpPr>
        <p:grpSpPr bwMode="auto">
          <a:xfrm>
            <a:off x="1977761" y="2241551"/>
            <a:ext cx="676914" cy="417513"/>
            <a:chOff x="3053396" y="4304255"/>
            <a:chExt cx="625540" cy="418253"/>
          </a:xfrm>
        </p:grpSpPr>
        <p:sp>
          <p:nvSpPr>
            <p:cNvPr id="7685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59" name="TextBox 1"/>
            <p:cNvSpPr txBox="1">
              <a:spLocks noChangeArrowheads="1"/>
            </p:cNvSpPr>
            <p:nvPr/>
          </p:nvSpPr>
          <p:spPr bwMode="auto">
            <a:xfrm>
              <a:off x="3140911" y="4323258"/>
              <a:ext cx="538025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76816" name="Group 131"/>
          <p:cNvGrpSpPr>
            <a:grpSpLocks/>
          </p:cNvGrpSpPr>
          <p:nvPr/>
        </p:nvGrpSpPr>
        <p:grpSpPr bwMode="auto">
          <a:xfrm>
            <a:off x="725753" y="3041651"/>
            <a:ext cx="676914" cy="417513"/>
            <a:chOff x="3053396" y="4304255"/>
            <a:chExt cx="625540" cy="418253"/>
          </a:xfrm>
        </p:grpSpPr>
        <p:sp>
          <p:nvSpPr>
            <p:cNvPr id="7685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57" name="TextBox 133"/>
            <p:cNvSpPr txBox="1">
              <a:spLocks noChangeArrowheads="1"/>
            </p:cNvSpPr>
            <p:nvPr/>
          </p:nvSpPr>
          <p:spPr bwMode="auto">
            <a:xfrm>
              <a:off x="3140911" y="4323258"/>
              <a:ext cx="538025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76817" name="Group 153"/>
          <p:cNvGrpSpPr>
            <a:grpSpLocks/>
          </p:cNvGrpSpPr>
          <p:nvPr/>
        </p:nvGrpSpPr>
        <p:grpSpPr bwMode="auto">
          <a:xfrm>
            <a:off x="1138503" y="2647951"/>
            <a:ext cx="676914" cy="417513"/>
            <a:chOff x="3053396" y="4304255"/>
            <a:chExt cx="625540" cy="418253"/>
          </a:xfrm>
        </p:grpSpPr>
        <p:sp>
          <p:nvSpPr>
            <p:cNvPr id="7685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55" name="TextBox 155"/>
            <p:cNvSpPr txBox="1">
              <a:spLocks noChangeArrowheads="1"/>
            </p:cNvSpPr>
            <p:nvPr/>
          </p:nvSpPr>
          <p:spPr bwMode="auto">
            <a:xfrm>
              <a:off x="3140911" y="4323258"/>
              <a:ext cx="538025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76818" name="Group 138"/>
          <p:cNvGrpSpPr>
            <a:grpSpLocks/>
          </p:cNvGrpSpPr>
          <p:nvPr/>
        </p:nvGrpSpPr>
        <p:grpSpPr bwMode="auto">
          <a:xfrm>
            <a:off x="1344878" y="5353051"/>
            <a:ext cx="676914" cy="417513"/>
            <a:chOff x="3053396" y="4304255"/>
            <a:chExt cx="625540" cy="418253"/>
          </a:xfrm>
        </p:grpSpPr>
        <p:sp>
          <p:nvSpPr>
            <p:cNvPr id="7685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53" name="TextBox 140"/>
            <p:cNvSpPr txBox="1">
              <a:spLocks noChangeArrowheads="1"/>
            </p:cNvSpPr>
            <p:nvPr/>
          </p:nvSpPr>
          <p:spPr bwMode="auto">
            <a:xfrm>
              <a:off x="3140911" y="4323258"/>
              <a:ext cx="538025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76819" name="Group 150"/>
          <p:cNvGrpSpPr>
            <a:grpSpLocks/>
          </p:cNvGrpSpPr>
          <p:nvPr/>
        </p:nvGrpSpPr>
        <p:grpSpPr bwMode="auto">
          <a:xfrm>
            <a:off x="3711310" y="2000251"/>
            <a:ext cx="677859" cy="417513"/>
            <a:chOff x="3053396" y="4304255"/>
            <a:chExt cx="624882" cy="418253"/>
          </a:xfrm>
        </p:grpSpPr>
        <p:sp>
          <p:nvSpPr>
            <p:cNvPr id="7685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51" name="TextBox 152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76820" name="Group 156"/>
          <p:cNvGrpSpPr>
            <a:grpSpLocks/>
          </p:cNvGrpSpPr>
          <p:nvPr/>
        </p:nvGrpSpPr>
        <p:grpSpPr bwMode="auto">
          <a:xfrm>
            <a:off x="4701910" y="1974851"/>
            <a:ext cx="677859" cy="417513"/>
            <a:chOff x="3053396" y="4304255"/>
            <a:chExt cx="624882" cy="418253"/>
          </a:xfrm>
        </p:grpSpPr>
        <p:sp>
          <p:nvSpPr>
            <p:cNvPr id="7684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49" name="TextBox 158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sp>
        <p:nvSpPr>
          <p:cNvPr id="76821" name="TextBox 4"/>
          <p:cNvSpPr txBox="1">
            <a:spLocks noChangeArrowheads="1"/>
          </p:cNvSpPr>
          <p:nvPr/>
        </p:nvSpPr>
        <p:spPr bwMode="auto">
          <a:xfrm rot="1053502">
            <a:off x="5915942" y="1899773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grpSp>
        <p:nvGrpSpPr>
          <p:cNvPr id="76822" name="Group 147"/>
          <p:cNvGrpSpPr>
            <a:grpSpLocks/>
          </p:cNvGrpSpPr>
          <p:nvPr/>
        </p:nvGrpSpPr>
        <p:grpSpPr bwMode="auto">
          <a:xfrm>
            <a:off x="7673710" y="2927351"/>
            <a:ext cx="677859" cy="417513"/>
            <a:chOff x="3053396" y="4304255"/>
            <a:chExt cx="624882" cy="418253"/>
          </a:xfrm>
        </p:grpSpPr>
        <p:sp>
          <p:nvSpPr>
            <p:cNvPr id="7684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47" name="TextBox 149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76823" name="Group 160"/>
          <p:cNvGrpSpPr>
            <a:grpSpLocks/>
          </p:cNvGrpSpPr>
          <p:nvPr/>
        </p:nvGrpSpPr>
        <p:grpSpPr bwMode="auto">
          <a:xfrm>
            <a:off x="8017668" y="5607051"/>
            <a:ext cx="677859" cy="417513"/>
            <a:chOff x="3053396" y="4304255"/>
            <a:chExt cx="624882" cy="418253"/>
          </a:xfrm>
        </p:grpSpPr>
        <p:sp>
          <p:nvSpPr>
            <p:cNvPr id="7684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45" name="TextBox 162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76824" name="Group 163"/>
          <p:cNvGrpSpPr>
            <a:grpSpLocks/>
          </p:cNvGrpSpPr>
          <p:nvPr/>
        </p:nvGrpSpPr>
        <p:grpSpPr bwMode="auto">
          <a:xfrm>
            <a:off x="8925718" y="4959351"/>
            <a:ext cx="677859" cy="417513"/>
            <a:chOff x="3053396" y="4304255"/>
            <a:chExt cx="624882" cy="418253"/>
          </a:xfrm>
        </p:grpSpPr>
        <p:sp>
          <p:nvSpPr>
            <p:cNvPr id="7684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43" name="TextBox 165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76825" name="Group 166"/>
          <p:cNvGrpSpPr>
            <a:grpSpLocks/>
          </p:cNvGrpSpPr>
          <p:nvPr/>
        </p:nvGrpSpPr>
        <p:grpSpPr bwMode="auto">
          <a:xfrm>
            <a:off x="8678068" y="4044951"/>
            <a:ext cx="677859" cy="417513"/>
            <a:chOff x="3053396" y="4304255"/>
            <a:chExt cx="624882" cy="418253"/>
          </a:xfrm>
        </p:grpSpPr>
        <p:sp>
          <p:nvSpPr>
            <p:cNvPr id="7684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41" name="TextBox 168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sp>
        <p:nvSpPr>
          <p:cNvPr id="76826" name="TextBox 179"/>
          <p:cNvSpPr txBox="1">
            <a:spLocks noChangeArrowheads="1"/>
          </p:cNvSpPr>
          <p:nvPr/>
        </p:nvSpPr>
        <p:spPr bwMode="auto">
          <a:xfrm rot="2829263">
            <a:off x="8393301" y="3372972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grpSp>
        <p:nvGrpSpPr>
          <p:cNvPr id="76827" name="Group 135"/>
          <p:cNvGrpSpPr>
            <a:grpSpLocks/>
          </p:cNvGrpSpPr>
          <p:nvPr/>
        </p:nvGrpSpPr>
        <p:grpSpPr bwMode="auto">
          <a:xfrm>
            <a:off x="6861968" y="2495551"/>
            <a:ext cx="677859" cy="417513"/>
            <a:chOff x="3053396" y="4304255"/>
            <a:chExt cx="624882" cy="418253"/>
          </a:xfrm>
        </p:grpSpPr>
        <p:sp>
          <p:nvSpPr>
            <p:cNvPr id="7683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9" name="TextBox 137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76828" name="Group 169"/>
          <p:cNvGrpSpPr>
            <a:grpSpLocks/>
          </p:cNvGrpSpPr>
          <p:nvPr/>
        </p:nvGrpSpPr>
        <p:grpSpPr bwMode="auto">
          <a:xfrm>
            <a:off x="5596201" y="5848351"/>
            <a:ext cx="677859" cy="417513"/>
            <a:chOff x="3053396" y="4304255"/>
            <a:chExt cx="624882" cy="418253"/>
          </a:xfrm>
        </p:grpSpPr>
        <p:sp>
          <p:nvSpPr>
            <p:cNvPr id="7683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7" name="TextBox 171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76829" name="Group 172"/>
          <p:cNvGrpSpPr>
            <a:grpSpLocks/>
          </p:cNvGrpSpPr>
          <p:nvPr/>
        </p:nvGrpSpPr>
        <p:grpSpPr bwMode="auto">
          <a:xfrm>
            <a:off x="4605601" y="5988051"/>
            <a:ext cx="677859" cy="417513"/>
            <a:chOff x="3053396" y="4304255"/>
            <a:chExt cx="624882" cy="418253"/>
          </a:xfrm>
        </p:grpSpPr>
        <p:sp>
          <p:nvSpPr>
            <p:cNvPr id="7683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5" name="TextBox 174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76830" name="Group 175"/>
          <p:cNvGrpSpPr>
            <a:grpSpLocks/>
          </p:cNvGrpSpPr>
          <p:nvPr/>
        </p:nvGrpSpPr>
        <p:grpSpPr bwMode="auto">
          <a:xfrm>
            <a:off x="3284801" y="5835651"/>
            <a:ext cx="677859" cy="417513"/>
            <a:chOff x="3053396" y="4304255"/>
            <a:chExt cx="624882" cy="418253"/>
          </a:xfrm>
        </p:grpSpPr>
        <p:sp>
          <p:nvSpPr>
            <p:cNvPr id="7683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3" name="TextBox 177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sp>
        <p:nvSpPr>
          <p:cNvPr id="76831" name="TextBox 180"/>
          <p:cNvSpPr txBox="1">
            <a:spLocks noChangeArrowheads="1"/>
          </p:cNvSpPr>
          <p:nvPr/>
        </p:nvSpPr>
        <p:spPr bwMode="auto">
          <a:xfrm rot="9845918">
            <a:off x="6950396" y="5885191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8523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6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78310" y="173676"/>
            <a:ext cx="8770938" cy="650875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ea typeface="ＭＳ Ｐゴシック" pitchFamily="34" charset="-128"/>
              </a:rPr>
              <a:t>Internet structure: network of networks</a:t>
            </a:r>
            <a:endParaRPr lang="en-US" altLang="en-US" dirty="0">
              <a:ea typeface="ＭＳ Ｐゴシック" pitchFamily="34" charset="-128"/>
            </a:endParaRPr>
          </a:p>
        </p:txBody>
      </p:sp>
      <p:pic>
        <p:nvPicPr>
          <p:cNvPr id="78850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757" y="831535"/>
            <a:ext cx="8416660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8851" name="Group 5"/>
          <p:cNvGrpSpPr>
            <a:grpSpLocks/>
          </p:cNvGrpSpPr>
          <p:nvPr/>
        </p:nvGrpSpPr>
        <p:grpSpPr bwMode="auto">
          <a:xfrm>
            <a:off x="510261" y="1849418"/>
            <a:ext cx="9093698" cy="4559340"/>
            <a:chOff x="175047" y="1905661"/>
            <a:chExt cx="8393053" cy="4559691"/>
          </a:xfrm>
        </p:grpSpPr>
        <p:grpSp>
          <p:nvGrpSpPr>
            <p:cNvPr id="78961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25204" cy="418253"/>
              <a:chOff x="3053396" y="4304255"/>
              <a:chExt cx="625204" cy="418253"/>
            </a:xfrm>
          </p:grpSpPr>
          <p:sp>
            <p:nvSpPr>
              <p:cNvPr id="7901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14" name="TextBox 1"/>
              <p:cNvSpPr txBox="1">
                <a:spLocks noChangeArrowheads="1"/>
              </p:cNvSpPr>
              <p:nvPr/>
            </p:nvSpPr>
            <p:spPr bwMode="auto">
              <a:xfrm>
                <a:off x="3141247" y="4323258"/>
                <a:ext cx="537353" cy="348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62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25204" cy="418253"/>
              <a:chOff x="3053396" y="4304255"/>
              <a:chExt cx="625204" cy="418253"/>
            </a:xfrm>
          </p:grpSpPr>
          <p:sp>
            <p:nvSpPr>
              <p:cNvPr id="7901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12" name="TextBox 133"/>
              <p:cNvSpPr txBox="1">
                <a:spLocks noChangeArrowheads="1"/>
              </p:cNvSpPr>
              <p:nvPr/>
            </p:nvSpPr>
            <p:spPr bwMode="auto">
              <a:xfrm>
                <a:off x="3141247" y="4323258"/>
                <a:ext cx="537353" cy="348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63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25204" cy="418253"/>
              <a:chOff x="3053396" y="4304255"/>
              <a:chExt cx="625204" cy="418253"/>
            </a:xfrm>
          </p:grpSpPr>
          <p:sp>
            <p:nvSpPr>
              <p:cNvPr id="7900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10" name="TextBox 137"/>
              <p:cNvSpPr txBox="1">
                <a:spLocks noChangeArrowheads="1"/>
              </p:cNvSpPr>
              <p:nvPr/>
            </p:nvSpPr>
            <p:spPr bwMode="auto">
              <a:xfrm>
                <a:off x="3141247" y="4323258"/>
                <a:ext cx="537353" cy="348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64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25204" cy="418253"/>
              <a:chOff x="3053396" y="4304255"/>
              <a:chExt cx="625204" cy="418253"/>
            </a:xfrm>
          </p:grpSpPr>
          <p:sp>
            <p:nvSpPr>
              <p:cNvPr id="7900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08" name="TextBox 140"/>
              <p:cNvSpPr txBox="1">
                <a:spLocks noChangeArrowheads="1"/>
              </p:cNvSpPr>
              <p:nvPr/>
            </p:nvSpPr>
            <p:spPr bwMode="auto">
              <a:xfrm>
                <a:off x="3141247" y="4323258"/>
                <a:ext cx="537353" cy="348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65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25204" cy="418253"/>
              <a:chOff x="3053396" y="4304255"/>
              <a:chExt cx="625204" cy="418253"/>
            </a:xfrm>
          </p:grpSpPr>
          <p:sp>
            <p:nvSpPr>
              <p:cNvPr id="7900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06" name="TextBox 143"/>
              <p:cNvSpPr txBox="1">
                <a:spLocks noChangeArrowheads="1"/>
              </p:cNvSpPr>
              <p:nvPr/>
            </p:nvSpPr>
            <p:spPr bwMode="auto">
              <a:xfrm>
                <a:off x="3141247" y="4323258"/>
                <a:ext cx="537353" cy="348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66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25204" cy="418253"/>
              <a:chOff x="3053396" y="4304255"/>
              <a:chExt cx="625204" cy="418253"/>
            </a:xfrm>
          </p:grpSpPr>
          <p:sp>
            <p:nvSpPr>
              <p:cNvPr id="7900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04" name="TextBox 146"/>
              <p:cNvSpPr txBox="1">
                <a:spLocks noChangeArrowheads="1"/>
              </p:cNvSpPr>
              <p:nvPr/>
            </p:nvSpPr>
            <p:spPr bwMode="auto">
              <a:xfrm>
                <a:off x="3141247" y="4323258"/>
                <a:ext cx="537353" cy="348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67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25204" cy="418253"/>
              <a:chOff x="3053396" y="4304255"/>
              <a:chExt cx="625204" cy="418253"/>
            </a:xfrm>
          </p:grpSpPr>
          <p:sp>
            <p:nvSpPr>
              <p:cNvPr id="7900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02" name="TextBox 149"/>
              <p:cNvSpPr txBox="1">
                <a:spLocks noChangeArrowheads="1"/>
              </p:cNvSpPr>
              <p:nvPr/>
            </p:nvSpPr>
            <p:spPr bwMode="auto">
              <a:xfrm>
                <a:off x="3141247" y="4323258"/>
                <a:ext cx="537353" cy="348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68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25204" cy="418253"/>
              <a:chOff x="3053396" y="4304255"/>
              <a:chExt cx="625204" cy="418253"/>
            </a:xfrm>
          </p:grpSpPr>
          <p:sp>
            <p:nvSpPr>
              <p:cNvPr id="7899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00" name="TextBox 152"/>
              <p:cNvSpPr txBox="1">
                <a:spLocks noChangeArrowheads="1"/>
              </p:cNvSpPr>
              <p:nvPr/>
            </p:nvSpPr>
            <p:spPr bwMode="auto">
              <a:xfrm>
                <a:off x="3141247" y="4323258"/>
                <a:ext cx="537353" cy="348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69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25204" cy="418253"/>
              <a:chOff x="3053396" y="4304255"/>
              <a:chExt cx="625204" cy="418253"/>
            </a:xfrm>
          </p:grpSpPr>
          <p:sp>
            <p:nvSpPr>
              <p:cNvPr id="7899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98" name="TextBox 155"/>
              <p:cNvSpPr txBox="1">
                <a:spLocks noChangeArrowheads="1"/>
              </p:cNvSpPr>
              <p:nvPr/>
            </p:nvSpPr>
            <p:spPr bwMode="auto">
              <a:xfrm>
                <a:off x="3141247" y="4323258"/>
                <a:ext cx="537353" cy="348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70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25204" cy="418253"/>
              <a:chOff x="3053396" y="4304255"/>
              <a:chExt cx="625204" cy="418253"/>
            </a:xfrm>
          </p:grpSpPr>
          <p:sp>
            <p:nvSpPr>
              <p:cNvPr id="7899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96" name="TextBox 158"/>
              <p:cNvSpPr txBox="1">
                <a:spLocks noChangeArrowheads="1"/>
              </p:cNvSpPr>
              <p:nvPr/>
            </p:nvSpPr>
            <p:spPr bwMode="auto">
              <a:xfrm>
                <a:off x="3141247" y="4323258"/>
                <a:ext cx="537353" cy="348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71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25204" cy="418253"/>
              <a:chOff x="3053396" y="4304255"/>
              <a:chExt cx="625204" cy="418253"/>
            </a:xfrm>
          </p:grpSpPr>
          <p:sp>
            <p:nvSpPr>
              <p:cNvPr id="7899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94" name="TextBox 162"/>
              <p:cNvSpPr txBox="1">
                <a:spLocks noChangeArrowheads="1"/>
              </p:cNvSpPr>
              <p:nvPr/>
            </p:nvSpPr>
            <p:spPr bwMode="auto">
              <a:xfrm>
                <a:off x="3141247" y="4323258"/>
                <a:ext cx="537353" cy="348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72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25204" cy="418253"/>
              <a:chOff x="3053396" y="4304255"/>
              <a:chExt cx="625204" cy="418253"/>
            </a:xfrm>
          </p:grpSpPr>
          <p:sp>
            <p:nvSpPr>
              <p:cNvPr id="7899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92" name="TextBox 165"/>
              <p:cNvSpPr txBox="1">
                <a:spLocks noChangeArrowheads="1"/>
              </p:cNvSpPr>
              <p:nvPr/>
            </p:nvSpPr>
            <p:spPr bwMode="auto">
              <a:xfrm>
                <a:off x="3141247" y="4323258"/>
                <a:ext cx="537353" cy="348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73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25204" cy="418253"/>
              <a:chOff x="3053396" y="4304255"/>
              <a:chExt cx="625204" cy="418253"/>
            </a:xfrm>
          </p:grpSpPr>
          <p:sp>
            <p:nvSpPr>
              <p:cNvPr id="7898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90" name="TextBox 168"/>
              <p:cNvSpPr txBox="1">
                <a:spLocks noChangeArrowheads="1"/>
              </p:cNvSpPr>
              <p:nvPr/>
            </p:nvSpPr>
            <p:spPr bwMode="auto">
              <a:xfrm>
                <a:off x="3141247" y="4323258"/>
                <a:ext cx="537353" cy="348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74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25204" cy="418253"/>
              <a:chOff x="3053396" y="4304255"/>
              <a:chExt cx="625204" cy="418253"/>
            </a:xfrm>
          </p:grpSpPr>
          <p:sp>
            <p:nvSpPr>
              <p:cNvPr id="7898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88" name="TextBox 171"/>
              <p:cNvSpPr txBox="1">
                <a:spLocks noChangeArrowheads="1"/>
              </p:cNvSpPr>
              <p:nvPr/>
            </p:nvSpPr>
            <p:spPr bwMode="auto">
              <a:xfrm>
                <a:off x="3141247" y="4323258"/>
                <a:ext cx="537353" cy="348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75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25204" cy="418253"/>
              <a:chOff x="3053396" y="4304255"/>
              <a:chExt cx="625204" cy="418253"/>
            </a:xfrm>
          </p:grpSpPr>
          <p:sp>
            <p:nvSpPr>
              <p:cNvPr id="7898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86" name="TextBox 174"/>
              <p:cNvSpPr txBox="1">
                <a:spLocks noChangeArrowheads="1"/>
              </p:cNvSpPr>
              <p:nvPr/>
            </p:nvSpPr>
            <p:spPr bwMode="auto">
              <a:xfrm>
                <a:off x="3141247" y="4323258"/>
                <a:ext cx="537353" cy="348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76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25204" cy="418253"/>
              <a:chOff x="3053396" y="4304255"/>
              <a:chExt cx="625204" cy="418253"/>
            </a:xfrm>
          </p:grpSpPr>
          <p:sp>
            <p:nvSpPr>
              <p:cNvPr id="7898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84" name="TextBox 177"/>
              <p:cNvSpPr txBox="1">
                <a:spLocks noChangeArrowheads="1"/>
              </p:cNvSpPr>
              <p:nvPr/>
            </p:nvSpPr>
            <p:spPr bwMode="auto">
              <a:xfrm>
                <a:off x="3141247" y="4323258"/>
                <a:ext cx="537353" cy="348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sp>
          <p:nvSpPr>
            <p:cNvPr id="78977" name="TextBox 4"/>
            <p:cNvSpPr txBox="1">
              <a:spLocks noChangeArrowheads="1"/>
            </p:cNvSpPr>
            <p:nvPr/>
          </p:nvSpPr>
          <p:spPr bwMode="auto">
            <a:xfrm rot="1053502">
              <a:off x="5164446" y="1955780"/>
              <a:ext cx="501845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78978" name="TextBox 179"/>
            <p:cNvSpPr txBox="1">
              <a:spLocks noChangeArrowheads="1"/>
            </p:cNvSpPr>
            <p:nvPr/>
          </p:nvSpPr>
          <p:spPr bwMode="auto">
            <a:xfrm rot="2829263">
              <a:off x="7429479" y="3449157"/>
              <a:ext cx="543781" cy="482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78979" name="TextBox 180"/>
            <p:cNvSpPr txBox="1">
              <a:spLocks noChangeArrowheads="1"/>
            </p:cNvSpPr>
            <p:nvPr/>
          </p:nvSpPr>
          <p:spPr bwMode="auto">
            <a:xfrm rot="9845918">
              <a:off x="6119187" y="5942092"/>
              <a:ext cx="501845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78980" name="TextBox 181"/>
            <p:cNvSpPr txBox="1">
              <a:spLocks noChangeArrowheads="1"/>
            </p:cNvSpPr>
            <p:nvPr/>
          </p:nvSpPr>
          <p:spPr bwMode="auto">
            <a:xfrm rot="11651262">
              <a:off x="1751732" y="5845449"/>
              <a:ext cx="501845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78981" name="TextBox 182"/>
            <p:cNvSpPr txBox="1">
              <a:spLocks noChangeArrowheads="1"/>
            </p:cNvSpPr>
            <p:nvPr/>
          </p:nvSpPr>
          <p:spPr bwMode="auto">
            <a:xfrm rot="16607303">
              <a:off x="144610" y="3559181"/>
              <a:ext cx="543781" cy="482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78982" name="TextBox 183"/>
            <p:cNvSpPr txBox="1">
              <a:spLocks noChangeArrowheads="1"/>
            </p:cNvSpPr>
            <p:nvPr/>
          </p:nvSpPr>
          <p:spPr bwMode="auto">
            <a:xfrm rot="20582737">
              <a:off x="2351322" y="1905661"/>
              <a:ext cx="501845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</p:grpSp>
      <p:sp>
        <p:nvSpPr>
          <p:cNvPr id="78852" name="Rectangle 3"/>
          <p:cNvSpPr txBox="1">
            <a:spLocks noChangeArrowheads="1"/>
          </p:cNvSpPr>
          <p:nvPr/>
        </p:nvSpPr>
        <p:spPr bwMode="auto">
          <a:xfrm>
            <a:off x="512498" y="1073150"/>
            <a:ext cx="8887883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</a:rPr>
              <a:t>Option: </a:t>
            </a:r>
            <a:r>
              <a:rPr lang="en-US" i="1" dirty="0">
                <a:latin typeface="Gill Sans MT" charset="0"/>
              </a:rPr>
              <a:t>connect each access ISP to one global transit ISP? </a:t>
            </a: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defRPr/>
            </a:pPr>
            <a:r>
              <a:rPr lang="en-US" i="1" dirty="0">
                <a:solidFill>
                  <a:srgbClr val="C00000"/>
                </a:solidFill>
                <a:latin typeface="+mn-lt"/>
              </a:rPr>
              <a:t>Customer</a:t>
            </a:r>
            <a:r>
              <a:rPr lang="en-US" i="1" dirty="0">
                <a:latin typeface="+mn-lt"/>
              </a:rPr>
              <a:t> and </a:t>
            </a:r>
            <a:r>
              <a:rPr lang="en-US" i="1" dirty="0">
                <a:solidFill>
                  <a:srgbClr val="C00000"/>
                </a:solidFill>
                <a:latin typeface="+mn-lt"/>
              </a:rPr>
              <a:t>provider </a:t>
            </a:r>
            <a:r>
              <a:rPr lang="en-US" i="1" dirty="0">
                <a:latin typeface="+mn-lt"/>
              </a:rPr>
              <a:t>ISPs have economic agreement.</a:t>
            </a:r>
            <a:endParaRPr lang="en-US" dirty="0">
              <a:latin typeface="+mn-lt"/>
            </a:endParaRPr>
          </a:p>
        </p:txBody>
      </p:sp>
      <p:sp>
        <p:nvSpPr>
          <p:cNvPr id="78853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7885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886B5E3E-CC98-43FF-948C-059AB6F73AF3}" type="slidenum">
              <a:rPr lang="en-US" altLang="en-US" sz="1200">
                <a:latin typeface="Tahoma" pitchFamily="34" charset="0"/>
              </a:rPr>
              <a:pPr/>
              <a:t>54</a:t>
            </a:fld>
            <a:endParaRPr lang="en-US" altLang="en-US" sz="1200">
              <a:latin typeface="Tahoma" pitchFamily="34" charset="0"/>
            </a:endParaRPr>
          </a:p>
        </p:txBody>
      </p:sp>
      <p:sp>
        <p:nvSpPr>
          <p:cNvPr id="78855" name="Oval 3"/>
          <p:cNvSpPr>
            <a:spLocks noChangeArrowheads="1"/>
          </p:cNvSpPr>
          <p:nvPr/>
        </p:nvSpPr>
        <p:spPr bwMode="auto">
          <a:xfrm>
            <a:off x="2942564" y="3192464"/>
            <a:ext cx="4019153" cy="18621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78856" name="Straight Connector 10"/>
          <p:cNvCxnSpPr>
            <a:cxnSpLocks noChangeShapeType="1"/>
            <a:stCxn id="163" idx="7"/>
          </p:cNvCxnSpPr>
          <p:nvPr/>
        </p:nvCxnSpPr>
        <p:spPr bwMode="auto">
          <a:xfrm>
            <a:off x="4357953" y="3521075"/>
            <a:ext cx="1325960" cy="968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57" name="Straight Connector 297"/>
          <p:cNvCxnSpPr>
            <a:cxnSpLocks noChangeShapeType="1"/>
          </p:cNvCxnSpPr>
          <p:nvPr/>
        </p:nvCxnSpPr>
        <p:spPr bwMode="auto">
          <a:xfrm>
            <a:off x="5044149" y="3924301"/>
            <a:ext cx="151342" cy="1127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58" name="Straight Connector 298"/>
          <p:cNvCxnSpPr>
            <a:cxnSpLocks noChangeShapeType="1"/>
          </p:cNvCxnSpPr>
          <p:nvPr/>
        </p:nvCxnSpPr>
        <p:spPr bwMode="auto">
          <a:xfrm flipV="1">
            <a:off x="4794779" y="4200526"/>
            <a:ext cx="304404" cy="61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59" name="Straight Connector 299"/>
          <p:cNvCxnSpPr>
            <a:cxnSpLocks noChangeShapeType="1"/>
          </p:cNvCxnSpPr>
          <p:nvPr/>
        </p:nvCxnSpPr>
        <p:spPr bwMode="auto">
          <a:xfrm flipV="1">
            <a:off x="4423304" y="3962401"/>
            <a:ext cx="242491" cy="1492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0" name="Straight Connector 300"/>
          <p:cNvCxnSpPr>
            <a:cxnSpLocks noChangeShapeType="1"/>
            <a:stCxn id="237" idx="6"/>
          </p:cNvCxnSpPr>
          <p:nvPr/>
        </p:nvCxnSpPr>
        <p:spPr bwMode="auto">
          <a:xfrm flipV="1">
            <a:off x="4032912" y="4367213"/>
            <a:ext cx="257969" cy="1333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1" name="Straight Connector 301"/>
          <p:cNvCxnSpPr>
            <a:cxnSpLocks noChangeShapeType="1"/>
          </p:cNvCxnSpPr>
          <p:nvPr/>
        </p:nvCxnSpPr>
        <p:spPr bwMode="auto">
          <a:xfrm flipV="1">
            <a:off x="5064787" y="4267200"/>
            <a:ext cx="316442" cy="3429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2" name="Straight Connector 302"/>
          <p:cNvCxnSpPr>
            <a:cxnSpLocks noChangeShapeType="1"/>
          </p:cNvCxnSpPr>
          <p:nvPr/>
        </p:nvCxnSpPr>
        <p:spPr bwMode="auto">
          <a:xfrm flipH="1" flipV="1">
            <a:off x="5680472" y="4248151"/>
            <a:ext cx="447146" cy="1682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3" name="Straight Connector 303"/>
          <p:cNvCxnSpPr>
            <a:cxnSpLocks noChangeShapeType="1"/>
          </p:cNvCxnSpPr>
          <p:nvPr/>
        </p:nvCxnSpPr>
        <p:spPr bwMode="auto">
          <a:xfrm flipV="1">
            <a:off x="5663275" y="3776663"/>
            <a:ext cx="355996" cy="2667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4" name="Straight Connector 304"/>
          <p:cNvCxnSpPr>
            <a:cxnSpLocks noChangeShapeType="1"/>
            <a:endCxn id="161" idx="7"/>
          </p:cNvCxnSpPr>
          <p:nvPr/>
        </p:nvCxnSpPr>
        <p:spPr bwMode="auto">
          <a:xfrm flipH="1" flipV="1">
            <a:off x="4359673" y="3600451"/>
            <a:ext cx="283765" cy="11906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8865" name="TextBox 39958"/>
          <p:cNvSpPr txBox="1">
            <a:spLocks noChangeArrowheads="1"/>
          </p:cNvSpPr>
          <p:nvPr/>
        </p:nvSpPr>
        <p:spPr bwMode="auto">
          <a:xfrm>
            <a:off x="3128302" y="3584576"/>
            <a:ext cx="100860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i="1"/>
              <a:t>global</a:t>
            </a:r>
            <a:br>
              <a:rPr lang="en-US" altLang="en-US" i="1"/>
            </a:br>
            <a:r>
              <a:rPr lang="en-US" altLang="en-US" i="1"/>
              <a:t>ISP</a:t>
            </a:r>
          </a:p>
        </p:txBody>
      </p:sp>
      <p:grpSp>
        <p:nvGrpSpPr>
          <p:cNvPr id="78866" name="Group 347"/>
          <p:cNvGrpSpPr>
            <a:grpSpLocks/>
          </p:cNvGrpSpPr>
          <p:nvPr/>
        </p:nvGrpSpPr>
        <p:grpSpPr bwMode="auto">
          <a:xfrm>
            <a:off x="5051029" y="3994150"/>
            <a:ext cx="662119" cy="298450"/>
            <a:chOff x="1871277" y="1576300"/>
            <a:chExt cx="1128371" cy="437860"/>
          </a:xfrm>
        </p:grpSpPr>
        <p:sp>
          <p:nvSpPr>
            <p:cNvPr id="195" name="Oval 19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6" name="Rectangle 195"/>
            <p:cNvSpPr/>
            <p:nvPr/>
          </p:nvSpPr>
          <p:spPr bwMode="auto">
            <a:xfrm>
              <a:off x="1871277" y="1739333"/>
              <a:ext cx="1128371" cy="1164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97" name="Oval 1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8" name="Freeform 197"/>
            <p:cNvSpPr/>
            <p:nvPr/>
          </p:nvSpPr>
          <p:spPr bwMode="auto">
            <a:xfrm>
              <a:off x="2158499" y="1674120"/>
              <a:ext cx="550997" cy="16070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99" name="Freeform 19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00" name="Freeform 19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01" name="Freeform 20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202" name="Straight Connector 201"/>
            <p:cNvCxnSpPr>
              <a:cxnSpLocks noChangeShapeType="1"/>
              <a:endCxn id="1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3" name="Straight Connector 20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8867" name="Group 347"/>
          <p:cNvGrpSpPr>
            <a:grpSpLocks/>
          </p:cNvGrpSpPr>
          <p:nvPr/>
        </p:nvGrpSpPr>
        <p:grpSpPr bwMode="auto">
          <a:xfrm>
            <a:off x="4450821" y="3694113"/>
            <a:ext cx="660400" cy="296862"/>
            <a:chOff x="1871277" y="1576300"/>
            <a:chExt cx="1128371" cy="437860"/>
          </a:xfrm>
        </p:grpSpPr>
        <p:sp>
          <p:nvSpPr>
            <p:cNvPr id="205" name="Oval 20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6" name="Rectangle 205"/>
            <p:cNvSpPr/>
            <p:nvPr/>
          </p:nvSpPr>
          <p:spPr bwMode="auto">
            <a:xfrm>
              <a:off x="1871277" y="1740205"/>
              <a:ext cx="1128371" cy="1147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07" name="Oval 2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8" name="Freeform 207"/>
            <p:cNvSpPr/>
            <p:nvPr/>
          </p:nvSpPr>
          <p:spPr bwMode="auto">
            <a:xfrm>
              <a:off x="2159247" y="1672301"/>
              <a:ext cx="549494" cy="1615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09" name="Freeform 20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10" name="Freeform 20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11" name="Freeform 21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212" name="Straight Connector 211"/>
            <p:cNvCxnSpPr>
              <a:cxnSpLocks noChangeShapeType="1"/>
              <a:endCxn id="2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3" name="Straight Connector 21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8868" name="Group 347"/>
          <p:cNvGrpSpPr>
            <a:grpSpLocks/>
          </p:cNvGrpSpPr>
          <p:nvPr/>
        </p:nvGrpSpPr>
        <p:grpSpPr bwMode="auto">
          <a:xfrm>
            <a:off x="4168775" y="4106863"/>
            <a:ext cx="662120" cy="298450"/>
            <a:chOff x="1871277" y="1576300"/>
            <a:chExt cx="1128371" cy="437860"/>
          </a:xfrm>
        </p:grpSpPr>
        <p:sp>
          <p:nvSpPr>
            <p:cNvPr id="215" name="Oval 21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6" name="Rectangle 215"/>
            <p:cNvSpPr/>
            <p:nvPr/>
          </p:nvSpPr>
          <p:spPr bwMode="auto">
            <a:xfrm>
              <a:off x="1871277" y="1739333"/>
              <a:ext cx="1128371" cy="1164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17" name="Oval 21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8" name="Freeform 217"/>
            <p:cNvSpPr/>
            <p:nvPr/>
          </p:nvSpPr>
          <p:spPr bwMode="auto">
            <a:xfrm>
              <a:off x="2158498" y="1674120"/>
              <a:ext cx="550996" cy="16070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19" name="Freeform 21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20" name="Freeform 21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21" name="Freeform 22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222" name="Straight Connector 221"/>
            <p:cNvCxnSpPr>
              <a:cxnSpLocks noChangeShapeType="1"/>
              <a:endCxn id="21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3" name="Straight Connector 22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869" name="Straight Connector 307"/>
          <p:cNvCxnSpPr>
            <a:cxnSpLocks noChangeShapeType="1"/>
          </p:cNvCxnSpPr>
          <p:nvPr/>
        </p:nvCxnSpPr>
        <p:spPr bwMode="auto">
          <a:xfrm>
            <a:off x="1264048" y="4260850"/>
            <a:ext cx="2135981" cy="211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0" name="Straight Connector 308"/>
          <p:cNvCxnSpPr>
            <a:cxnSpLocks noChangeShapeType="1"/>
          </p:cNvCxnSpPr>
          <p:nvPr/>
        </p:nvCxnSpPr>
        <p:spPr bwMode="auto">
          <a:xfrm flipV="1">
            <a:off x="1509977" y="4573588"/>
            <a:ext cx="1890052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1" name="Straight Connector 309"/>
          <p:cNvCxnSpPr>
            <a:cxnSpLocks noChangeShapeType="1"/>
          </p:cNvCxnSpPr>
          <p:nvPr/>
        </p:nvCxnSpPr>
        <p:spPr bwMode="auto">
          <a:xfrm flipV="1">
            <a:off x="1946805" y="4622800"/>
            <a:ext cx="1551252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72" name="Group 347"/>
          <p:cNvGrpSpPr>
            <a:grpSpLocks/>
          </p:cNvGrpSpPr>
          <p:nvPr/>
        </p:nvGrpSpPr>
        <p:grpSpPr bwMode="auto">
          <a:xfrm>
            <a:off x="3372513" y="4391025"/>
            <a:ext cx="662119" cy="298450"/>
            <a:chOff x="1871277" y="1576300"/>
            <a:chExt cx="1128371" cy="437860"/>
          </a:xfrm>
        </p:grpSpPr>
        <p:sp>
          <p:nvSpPr>
            <p:cNvPr id="235" name="Oval 23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6" name="Rectangle 235"/>
            <p:cNvSpPr/>
            <p:nvPr/>
          </p:nvSpPr>
          <p:spPr bwMode="auto">
            <a:xfrm>
              <a:off x="1871277" y="1739333"/>
              <a:ext cx="1128371" cy="1164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37" name="Oval 23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8" name="Freeform 237"/>
            <p:cNvSpPr/>
            <p:nvPr/>
          </p:nvSpPr>
          <p:spPr bwMode="auto">
            <a:xfrm>
              <a:off x="2158499" y="1674120"/>
              <a:ext cx="550997" cy="16070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39" name="Freeform 23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40" name="Freeform 23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41" name="Freeform 24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242" name="Straight Connector 241"/>
            <p:cNvCxnSpPr>
              <a:cxnSpLocks noChangeShapeType="1"/>
              <a:endCxn id="23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3" name="Straight Connector 24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873" name="Straight Connector 310"/>
          <p:cNvCxnSpPr>
            <a:cxnSpLocks noChangeShapeType="1"/>
            <a:stCxn id="78984" idx="0"/>
          </p:cNvCxnSpPr>
          <p:nvPr/>
        </p:nvCxnSpPr>
        <p:spPr bwMode="auto">
          <a:xfrm flipV="1">
            <a:off x="3671178" y="4643438"/>
            <a:ext cx="62491" cy="121076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4" name="Straight Connector 311"/>
          <p:cNvCxnSpPr>
            <a:cxnSpLocks noChangeShapeType="1"/>
          </p:cNvCxnSpPr>
          <p:nvPr/>
        </p:nvCxnSpPr>
        <p:spPr bwMode="auto">
          <a:xfrm flipV="1">
            <a:off x="5001154" y="4872038"/>
            <a:ext cx="6879" cy="1135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5" name="Straight Connector 312"/>
          <p:cNvCxnSpPr>
            <a:cxnSpLocks noChangeShapeType="1"/>
            <a:stCxn id="78987" idx="1"/>
          </p:cNvCxnSpPr>
          <p:nvPr/>
        </p:nvCxnSpPr>
        <p:spPr bwMode="auto">
          <a:xfrm flipH="1" flipV="1">
            <a:off x="5334794" y="4821238"/>
            <a:ext cx="548614" cy="1058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76" name="Group 347"/>
          <p:cNvGrpSpPr>
            <a:grpSpLocks/>
          </p:cNvGrpSpPr>
          <p:nvPr/>
        </p:nvGrpSpPr>
        <p:grpSpPr bwMode="auto">
          <a:xfrm>
            <a:off x="4801659" y="4586288"/>
            <a:ext cx="662120" cy="296862"/>
            <a:chOff x="1871277" y="1576300"/>
            <a:chExt cx="1128371" cy="437860"/>
          </a:xfrm>
        </p:grpSpPr>
        <p:sp>
          <p:nvSpPr>
            <p:cNvPr id="225" name="Oval 22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6" name="Rectangle 225"/>
            <p:cNvSpPr/>
            <p:nvPr/>
          </p:nvSpPr>
          <p:spPr bwMode="auto">
            <a:xfrm>
              <a:off x="1871277" y="1740205"/>
              <a:ext cx="1128371" cy="1147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27" name="Oval 22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8" name="Freeform 227"/>
            <p:cNvSpPr/>
            <p:nvPr/>
          </p:nvSpPr>
          <p:spPr bwMode="auto">
            <a:xfrm>
              <a:off x="2158498" y="1672301"/>
              <a:ext cx="550996" cy="1615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29" name="Freeform 22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30" name="Freeform 22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31" name="Freeform 23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232" name="Straight Connector 231"/>
            <p:cNvCxnSpPr>
              <a:cxnSpLocks noChangeShapeType="1"/>
              <a:endCxn id="22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3" name="Straight Connector 23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877" name="Straight Connector 313"/>
          <p:cNvCxnSpPr>
            <a:cxnSpLocks noChangeShapeType="1"/>
            <a:endCxn id="183" idx="7"/>
          </p:cNvCxnSpPr>
          <p:nvPr/>
        </p:nvCxnSpPr>
        <p:spPr bwMode="auto">
          <a:xfrm flipH="1" flipV="1">
            <a:off x="6545527" y="4586289"/>
            <a:ext cx="1638962" cy="108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8" name="Straight Connector 314"/>
          <p:cNvCxnSpPr>
            <a:cxnSpLocks noChangeShapeType="1"/>
          </p:cNvCxnSpPr>
          <p:nvPr/>
        </p:nvCxnSpPr>
        <p:spPr bwMode="auto">
          <a:xfrm flipH="1" flipV="1">
            <a:off x="6607440" y="4464050"/>
            <a:ext cx="2431785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9" name="Straight Connector 315"/>
          <p:cNvCxnSpPr>
            <a:cxnSpLocks noChangeShapeType="1"/>
            <a:endCxn id="185" idx="5"/>
          </p:cNvCxnSpPr>
          <p:nvPr/>
        </p:nvCxnSpPr>
        <p:spPr bwMode="auto">
          <a:xfrm flipH="1">
            <a:off x="6543808" y="4159251"/>
            <a:ext cx="2249488" cy="193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80" name="Group 347"/>
          <p:cNvGrpSpPr>
            <a:grpSpLocks/>
          </p:cNvGrpSpPr>
          <p:nvPr/>
        </p:nvGrpSpPr>
        <p:grpSpPr bwMode="auto">
          <a:xfrm>
            <a:off x="5981436" y="4321176"/>
            <a:ext cx="662120" cy="296863"/>
            <a:chOff x="1871277" y="1576300"/>
            <a:chExt cx="1128371" cy="437860"/>
          </a:xfrm>
        </p:grpSpPr>
        <p:sp>
          <p:nvSpPr>
            <p:cNvPr id="183" name="Oval 18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4" name="Rectangle 183"/>
            <p:cNvSpPr/>
            <p:nvPr/>
          </p:nvSpPr>
          <p:spPr bwMode="auto">
            <a:xfrm>
              <a:off x="1871277" y="1740205"/>
              <a:ext cx="1128371" cy="11473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85" name="Oval 18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6" name="Freeform 185"/>
            <p:cNvSpPr/>
            <p:nvPr/>
          </p:nvSpPr>
          <p:spPr bwMode="auto">
            <a:xfrm>
              <a:off x="2158498" y="1672302"/>
              <a:ext cx="550996" cy="16156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87" name="Freeform 18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88" name="Freeform 18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89" name="Freeform 18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90" name="Straight Connector 189"/>
            <p:cNvCxnSpPr>
              <a:cxnSpLocks noChangeShapeType="1"/>
              <a:endCxn id="18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1" name="Straight Connector 19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881" name="Straight Connector 316"/>
          <p:cNvCxnSpPr>
            <a:cxnSpLocks noChangeShapeType="1"/>
          </p:cNvCxnSpPr>
          <p:nvPr/>
        </p:nvCxnSpPr>
        <p:spPr bwMode="auto">
          <a:xfrm flipH="1">
            <a:off x="6349471" y="3227389"/>
            <a:ext cx="1540933" cy="454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82" name="Straight Connector 317"/>
          <p:cNvCxnSpPr>
            <a:cxnSpLocks noChangeShapeType="1"/>
          </p:cNvCxnSpPr>
          <p:nvPr/>
        </p:nvCxnSpPr>
        <p:spPr bwMode="auto">
          <a:xfrm flipH="1">
            <a:off x="6158575" y="2803526"/>
            <a:ext cx="973402" cy="728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83" name="Straight Connector 318"/>
          <p:cNvCxnSpPr>
            <a:cxnSpLocks noChangeShapeType="1"/>
            <a:stCxn id="78995" idx="9"/>
          </p:cNvCxnSpPr>
          <p:nvPr/>
        </p:nvCxnSpPr>
        <p:spPr bwMode="auto">
          <a:xfrm>
            <a:off x="5253965" y="2381250"/>
            <a:ext cx="601927" cy="1125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84" name="Group 347"/>
          <p:cNvGrpSpPr>
            <a:grpSpLocks/>
          </p:cNvGrpSpPr>
          <p:nvPr/>
        </p:nvGrpSpPr>
        <p:grpSpPr bwMode="auto">
          <a:xfrm>
            <a:off x="5692511" y="3497263"/>
            <a:ext cx="662120" cy="296862"/>
            <a:chOff x="1871277" y="1576300"/>
            <a:chExt cx="1128371" cy="437860"/>
          </a:xfrm>
        </p:grpSpPr>
        <p:sp>
          <p:nvSpPr>
            <p:cNvPr id="173" name="Oval 17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4" name="Rectangle 173"/>
            <p:cNvSpPr/>
            <p:nvPr/>
          </p:nvSpPr>
          <p:spPr bwMode="auto">
            <a:xfrm>
              <a:off x="1871277" y="1740205"/>
              <a:ext cx="1128371" cy="1147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75" name="Oval 17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6" name="Freeform 175"/>
            <p:cNvSpPr/>
            <p:nvPr/>
          </p:nvSpPr>
          <p:spPr bwMode="auto">
            <a:xfrm>
              <a:off x="2158498" y="1672301"/>
              <a:ext cx="550996" cy="1615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77" name="Freeform 17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78" name="Freeform 17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79" name="Freeform 17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80" name="Straight Connector 179"/>
            <p:cNvCxnSpPr>
              <a:cxnSpLocks noChangeShapeType="1"/>
              <a:endCxn id="17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1" name="Straight Connector 18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885" name="Straight Connector 22"/>
          <p:cNvCxnSpPr>
            <a:cxnSpLocks noChangeShapeType="1"/>
          </p:cNvCxnSpPr>
          <p:nvPr/>
        </p:nvCxnSpPr>
        <p:spPr bwMode="auto">
          <a:xfrm>
            <a:off x="2559051" y="2578101"/>
            <a:ext cx="1332839" cy="796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86" name="Straight Connector 305"/>
          <p:cNvCxnSpPr>
            <a:cxnSpLocks noChangeShapeType="1"/>
          </p:cNvCxnSpPr>
          <p:nvPr/>
        </p:nvCxnSpPr>
        <p:spPr bwMode="auto">
          <a:xfrm>
            <a:off x="1752468" y="2909888"/>
            <a:ext cx="2043113" cy="519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87" name="Straight Connector 306"/>
          <p:cNvCxnSpPr>
            <a:cxnSpLocks noChangeShapeType="1"/>
          </p:cNvCxnSpPr>
          <p:nvPr/>
        </p:nvCxnSpPr>
        <p:spPr bwMode="auto">
          <a:xfrm>
            <a:off x="1332839" y="3278188"/>
            <a:ext cx="2462742" cy="26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88" name="Group 347"/>
          <p:cNvGrpSpPr>
            <a:grpSpLocks/>
          </p:cNvGrpSpPr>
          <p:nvPr/>
        </p:nvGrpSpPr>
        <p:grpSpPr bwMode="auto">
          <a:xfrm>
            <a:off x="3793861" y="3335338"/>
            <a:ext cx="662120" cy="296862"/>
            <a:chOff x="1871277" y="1576300"/>
            <a:chExt cx="1128371" cy="437860"/>
          </a:xfrm>
        </p:grpSpPr>
        <p:sp>
          <p:nvSpPr>
            <p:cNvPr id="161" name="Oval 16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2" name="Rectangle 161"/>
            <p:cNvSpPr/>
            <p:nvPr/>
          </p:nvSpPr>
          <p:spPr bwMode="auto">
            <a:xfrm>
              <a:off x="1871277" y="1740205"/>
              <a:ext cx="1128371" cy="1147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63" name="Oval 16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4" name="Freeform 163"/>
            <p:cNvSpPr/>
            <p:nvPr/>
          </p:nvSpPr>
          <p:spPr bwMode="auto">
            <a:xfrm>
              <a:off x="2158498" y="1672301"/>
              <a:ext cx="550996" cy="1615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65" name="Freeform 16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66" name="Freeform 16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67" name="Freeform 16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68" name="Straight Connector 167"/>
            <p:cNvCxnSpPr>
              <a:cxnSpLocks noChangeShapeType="1"/>
              <a:endCxn id="1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9" name="Straight Connector 16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2380015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Oval 3"/>
          <p:cNvSpPr>
            <a:spLocks noChangeArrowheads="1"/>
          </p:cNvSpPr>
          <p:nvPr/>
        </p:nvSpPr>
        <p:spPr bwMode="auto">
          <a:xfrm>
            <a:off x="1647560" y="4203701"/>
            <a:ext cx="3186775" cy="132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0898" name="Straight Connector 10"/>
          <p:cNvCxnSpPr>
            <a:cxnSpLocks noChangeShapeType="1"/>
            <a:stCxn id="507" idx="7"/>
          </p:cNvCxnSpPr>
          <p:nvPr/>
        </p:nvCxnSpPr>
        <p:spPr bwMode="auto">
          <a:xfrm>
            <a:off x="2768865" y="4437063"/>
            <a:ext cx="1050793" cy="682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899" name="Straight Connector 297"/>
          <p:cNvCxnSpPr>
            <a:cxnSpLocks noChangeShapeType="1"/>
          </p:cNvCxnSpPr>
          <p:nvPr/>
        </p:nvCxnSpPr>
        <p:spPr bwMode="auto">
          <a:xfrm>
            <a:off x="3314040" y="4724401"/>
            <a:ext cx="118665" cy="793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0" name="Straight Connector 298"/>
          <p:cNvCxnSpPr>
            <a:cxnSpLocks noChangeShapeType="1"/>
          </p:cNvCxnSpPr>
          <p:nvPr/>
        </p:nvCxnSpPr>
        <p:spPr bwMode="auto">
          <a:xfrm flipV="1">
            <a:off x="3116262" y="4919663"/>
            <a:ext cx="240771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1" name="Straight Connector 299"/>
          <p:cNvCxnSpPr>
            <a:cxnSpLocks noChangeShapeType="1"/>
          </p:cNvCxnSpPr>
          <p:nvPr/>
        </p:nvCxnSpPr>
        <p:spPr bwMode="auto">
          <a:xfrm flipV="1">
            <a:off x="2820458" y="4751388"/>
            <a:ext cx="192617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2" name="Straight Connector 300"/>
          <p:cNvCxnSpPr>
            <a:cxnSpLocks noChangeShapeType="1"/>
            <a:stCxn id="444" idx="6"/>
          </p:cNvCxnSpPr>
          <p:nvPr/>
        </p:nvCxnSpPr>
        <p:spPr bwMode="auto">
          <a:xfrm flipV="1">
            <a:off x="2510896" y="5038725"/>
            <a:ext cx="204656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3" name="Straight Connector 301"/>
          <p:cNvCxnSpPr>
            <a:cxnSpLocks noChangeShapeType="1"/>
          </p:cNvCxnSpPr>
          <p:nvPr/>
        </p:nvCxnSpPr>
        <p:spPr bwMode="auto">
          <a:xfrm flipV="1">
            <a:off x="3329517" y="4967289"/>
            <a:ext cx="251090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4" name="Straight Connector 302"/>
          <p:cNvCxnSpPr>
            <a:cxnSpLocks noChangeShapeType="1"/>
          </p:cNvCxnSpPr>
          <p:nvPr/>
        </p:nvCxnSpPr>
        <p:spPr bwMode="auto">
          <a:xfrm flipH="1" flipV="1">
            <a:off x="3817938" y="4954588"/>
            <a:ext cx="354277" cy="1190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5" name="Straight Connector 303"/>
          <p:cNvCxnSpPr>
            <a:cxnSpLocks noChangeShapeType="1"/>
          </p:cNvCxnSpPr>
          <p:nvPr/>
        </p:nvCxnSpPr>
        <p:spPr bwMode="auto">
          <a:xfrm flipV="1">
            <a:off x="3804179" y="4619626"/>
            <a:ext cx="282046" cy="188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6" name="Straight Connector 304"/>
          <p:cNvCxnSpPr>
            <a:cxnSpLocks noChangeShapeType="1"/>
            <a:endCxn id="505" idx="7"/>
          </p:cNvCxnSpPr>
          <p:nvPr/>
        </p:nvCxnSpPr>
        <p:spPr bwMode="auto">
          <a:xfrm flipH="1" flipV="1">
            <a:off x="2770585" y="4494214"/>
            <a:ext cx="225292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0907" name="TextBox 39958"/>
          <p:cNvSpPr txBox="1">
            <a:spLocks noChangeArrowheads="1"/>
          </p:cNvSpPr>
          <p:nvPr/>
        </p:nvSpPr>
        <p:spPr bwMode="auto">
          <a:xfrm>
            <a:off x="1793744" y="4533901"/>
            <a:ext cx="9763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i="1"/>
              <a:t>ISP C</a:t>
            </a:r>
          </a:p>
        </p:txBody>
      </p:sp>
      <p:grpSp>
        <p:nvGrpSpPr>
          <p:cNvPr id="80908" name="Group 347"/>
          <p:cNvGrpSpPr>
            <a:grpSpLocks/>
          </p:cNvGrpSpPr>
          <p:nvPr/>
        </p:nvGrpSpPr>
        <p:grpSpPr bwMode="auto">
          <a:xfrm>
            <a:off x="3826538" y="4419600"/>
            <a:ext cx="526256" cy="211138"/>
            <a:chOff x="1871277" y="1576300"/>
            <a:chExt cx="1128371" cy="437860"/>
          </a:xfrm>
        </p:grpSpPr>
        <p:sp>
          <p:nvSpPr>
            <p:cNvPr id="496" name="Oval 49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7" name="Rectangle 496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98" name="Oval 49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9" name="Freeform 498"/>
            <p:cNvSpPr/>
            <p:nvPr/>
          </p:nvSpPr>
          <p:spPr bwMode="auto">
            <a:xfrm>
              <a:off x="2158901" y="1671774"/>
              <a:ext cx="549434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0" name="Freeform 49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01" name="Freeform 50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02" name="Freeform 50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03" name="Straight Connector 502"/>
            <p:cNvCxnSpPr>
              <a:cxnSpLocks noChangeShapeType="1"/>
              <a:endCxn id="4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" name="Straight Connector 50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09" name="Group 347"/>
          <p:cNvGrpSpPr>
            <a:grpSpLocks/>
          </p:cNvGrpSpPr>
          <p:nvPr/>
        </p:nvGrpSpPr>
        <p:grpSpPr bwMode="auto">
          <a:xfrm>
            <a:off x="3319198" y="4773614"/>
            <a:ext cx="524537" cy="211137"/>
            <a:chOff x="1871277" y="1576300"/>
            <a:chExt cx="1128371" cy="437860"/>
          </a:xfrm>
        </p:grpSpPr>
        <p:sp>
          <p:nvSpPr>
            <p:cNvPr id="478" name="Oval 47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9" name="Rectangle 478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0" name="Oval 47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1" name="Freeform 480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2" name="Freeform 48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83" name="Freeform 48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84" name="Freeform 48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85" name="Straight Connector 484"/>
            <p:cNvCxnSpPr>
              <a:cxnSpLocks noChangeShapeType="1"/>
              <a:endCxn id="48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" name="Straight Connector 48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10" name="Group 347"/>
          <p:cNvGrpSpPr>
            <a:grpSpLocks/>
          </p:cNvGrpSpPr>
          <p:nvPr/>
        </p:nvGrpSpPr>
        <p:grpSpPr bwMode="auto">
          <a:xfrm>
            <a:off x="2842817" y="4560889"/>
            <a:ext cx="524536" cy="211137"/>
            <a:chOff x="1871277" y="1576300"/>
            <a:chExt cx="1128371" cy="437860"/>
          </a:xfrm>
        </p:grpSpPr>
        <p:sp>
          <p:nvSpPr>
            <p:cNvPr id="469" name="Oval 46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0" name="Rectangle 469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71" name="Oval 47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2" name="Freeform 471"/>
            <p:cNvSpPr/>
            <p:nvPr/>
          </p:nvSpPr>
          <p:spPr bwMode="auto">
            <a:xfrm>
              <a:off x="2159844" y="1671772"/>
              <a:ext cx="547538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73" name="Freeform 47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74" name="Freeform 47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75" name="Freeform 47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76" name="Straight Connector 475"/>
            <p:cNvCxnSpPr>
              <a:cxnSpLocks noChangeShapeType="1"/>
              <a:endCxn id="47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" name="Straight Connector 47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11" name="Group 347"/>
          <p:cNvGrpSpPr>
            <a:grpSpLocks/>
          </p:cNvGrpSpPr>
          <p:nvPr/>
        </p:nvGrpSpPr>
        <p:grpSpPr bwMode="auto">
          <a:xfrm>
            <a:off x="2619244" y="4854575"/>
            <a:ext cx="524536" cy="211138"/>
            <a:chOff x="1871277" y="1576300"/>
            <a:chExt cx="1128371" cy="437860"/>
          </a:xfrm>
        </p:grpSpPr>
        <p:sp>
          <p:nvSpPr>
            <p:cNvPr id="460" name="Oval 45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61" name="Rectangle 460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62" name="Oval 46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63" name="Freeform 462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64" name="Freeform 46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65" name="Freeform 46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66" name="Freeform 46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67" name="Straight Connector 466"/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46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0912" name="Oval 3"/>
          <p:cNvSpPr>
            <a:spLocks noChangeArrowheads="1"/>
          </p:cNvSpPr>
          <p:nvPr/>
        </p:nvSpPr>
        <p:spPr bwMode="auto">
          <a:xfrm>
            <a:off x="4999435" y="3649664"/>
            <a:ext cx="3487738" cy="134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0913" name="Straight Connector 10"/>
          <p:cNvCxnSpPr>
            <a:cxnSpLocks noChangeShapeType="1"/>
            <a:stCxn id="599" idx="7"/>
          </p:cNvCxnSpPr>
          <p:nvPr/>
        </p:nvCxnSpPr>
        <p:spPr bwMode="auto">
          <a:xfrm>
            <a:off x="6227367" y="3886200"/>
            <a:ext cx="1150540" cy="698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4" name="Straight Connector 297"/>
          <p:cNvCxnSpPr>
            <a:cxnSpLocks noChangeShapeType="1"/>
          </p:cNvCxnSpPr>
          <p:nvPr/>
        </p:nvCxnSpPr>
        <p:spPr bwMode="auto">
          <a:xfrm>
            <a:off x="6824133" y="4176713"/>
            <a:ext cx="130704" cy="825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5" name="Straight Connector 298"/>
          <p:cNvCxnSpPr>
            <a:cxnSpLocks noChangeShapeType="1"/>
          </p:cNvCxnSpPr>
          <p:nvPr/>
        </p:nvCxnSpPr>
        <p:spPr bwMode="auto">
          <a:xfrm flipV="1">
            <a:off x="6607439" y="4376738"/>
            <a:ext cx="263129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6" name="Straight Connector 299"/>
          <p:cNvCxnSpPr>
            <a:cxnSpLocks noChangeShapeType="1"/>
          </p:cNvCxnSpPr>
          <p:nvPr/>
        </p:nvCxnSpPr>
        <p:spPr bwMode="auto">
          <a:xfrm flipV="1">
            <a:off x="6284119" y="4205288"/>
            <a:ext cx="211535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7" name="Straight Connector 300"/>
          <p:cNvCxnSpPr>
            <a:cxnSpLocks noChangeShapeType="1"/>
            <a:stCxn id="536" idx="6"/>
          </p:cNvCxnSpPr>
          <p:nvPr/>
        </p:nvCxnSpPr>
        <p:spPr bwMode="auto">
          <a:xfrm flipV="1">
            <a:off x="5945321" y="4497388"/>
            <a:ext cx="223573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8" name="Straight Connector 301"/>
          <p:cNvCxnSpPr>
            <a:cxnSpLocks noChangeShapeType="1"/>
          </p:cNvCxnSpPr>
          <p:nvPr/>
        </p:nvCxnSpPr>
        <p:spPr bwMode="auto">
          <a:xfrm flipV="1">
            <a:off x="6841331" y="4424363"/>
            <a:ext cx="275167" cy="247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9" name="Straight Connector 302"/>
          <p:cNvCxnSpPr>
            <a:cxnSpLocks noChangeShapeType="1"/>
          </p:cNvCxnSpPr>
          <p:nvPr/>
        </p:nvCxnSpPr>
        <p:spPr bwMode="auto">
          <a:xfrm flipH="1" flipV="1">
            <a:off x="7343511" y="4403725"/>
            <a:ext cx="388673" cy="120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20" name="Straight Connector 303"/>
          <p:cNvCxnSpPr>
            <a:cxnSpLocks noChangeShapeType="1"/>
          </p:cNvCxnSpPr>
          <p:nvPr/>
        </p:nvCxnSpPr>
        <p:spPr bwMode="auto">
          <a:xfrm flipV="1">
            <a:off x="7360708" y="4070350"/>
            <a:ext cx="309563" cy="1920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21" name="Straight Connector 304"/>
          <p:cNvCxnSpPr>
            <a:cxnSpLocks noChangeShapeType="1"/>
            <a:endCxn id="597" idx="7"/>
          </p:cNvCxnSpPr>
          <p:nvPr/>
        </p:nvCxnSpPr>
        <p:spPr bwMode="auto">
          <a:xfrm flipH="1" flipV="1">
            <a:off x="6229086" y="3943351"/>
            <a:ext cx="245931" cy="85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0922" name="TextBox 39958"/>
          <p:cNvSpPr txBox="1">
            <a:spLocks noChangeArrowheads="1"/>
          </p:cNvSpPr>
          <p:nvPr/>
        </p:nvSpPr>
        <p:spPr bwMode="auto">
          <a:xfrm>
            <a:off x="5161095" y="3983038"/>
            <a:ext cx="9587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i="1"/>
              <a:t>ISP B</a:t>
            </a:r>
          </a:p>
        </p:txBody>
      </p:sp>
      <p:grpSp>
        <p:nvGrpSpPr>
          <p:cNvPr id="80923" name="Group 347"/>
          <p:cNvGrpSpPr>
            <a:grpSpLocks/>
          </p:cNvGrpSpPr>
          <p:nvPr/>
        </p:nvGrpSpPr>
        <p:grpSpPr bwMode="auto">
          <a:xfrm>
            <a:off x="5738946" y="3752851"/>
            <a:ext cx="574410" cy="214313"/>
            <a:chOff x="1871277" y="1576300"/>
            <a:chExt cx="1128371" cy="437860"/>
          </a:xfrm>
        </p:grpSpPr>
        <p:sp>
          <p:nvSpPr>
            <p:cNvPr id="597" name="Oval 59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8" name="Rectangle 597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9" name="Oval 59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00" name="Freeform 599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01" name="Freeform 60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02" name="Freeform 60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03" name="Freeform 60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604" name="Straight Connector 603"/>
            <p:cNvCxnSpPr>
              <a:cxnSpLocks noChangeShapeType="1"/>
              <a:endCxn id="59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5" name="Straight Connector 60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24" name="Group 347"/>
          <p:cNvGrpSpPr>
            <a:grpSpLocks/>
          </p:cNvGrpSpPr>
          <p:nvPr/>
        </p:nvGrpSpPr>
        <p:grpSpPr bwMode="auto">
          <a:xfrm>
            <a:off x="6829294" y="4227513"/>
            <a:ext cx="574410" cy="214312"/>
            <a:chOff x="1871277" y="1576300"/>
            <a:chExt cx="1128371" cy="437860"/>
          </a:xfrm>
        </p:grpSpPr>
        <p:sp>
          <p:nvSpPr>
            <p:cNvPr id="570" name="Oval 56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1" name="Rectangle 570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2" name="Oval 57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3" name="Freeform 572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4" name="Freeform 57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5" name="Freeform 57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6" name="Freeform 57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77" name="Straight Connector 576"/>
            <p:cNvCxnSpPr>
              <a:cxnSpLocks noChangeShapeType="1"/>
              <a:endCxn id="57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8" name="Straight Connector 57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25" name="Group 347"/>
          <p:cNvGrpSpPr>
            <a:grpSpLocks/>
          </p:cNvGrpSpPr>
          <p:nvPr/>
        </p:nvGrpSpPr>
        <p:grpSpPr bwMode="auto">
          <a:xfrm>
            <a:off x="6308197" y="4011613"/>
            <a:ext cx="574410" cy="214312"/>
            <a:chOff x="1871277" y="1576300"/>
            <a:chExt cx="1128371" cy="437860"/>
          </a:xfrm>
        </p:grpSpPr>
        <p:sp>
          <p:nvSpPr>
            <p:cNvPr id="561" name="Oval 56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2" name="Rectangle 561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3" name="Oval 56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4" name="Freeform 563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5" name="Freeform 56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66" name="Freeform 56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67" name="Freeform 56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68" name="Straight Connector 567"/>
            <p:cNvCxnSpPr>
              <a:cxnSpLocks noChangeShapeType="1"/>
              <a:endCxn id="5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9" name="Straight Connector 56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26" name="Group 347"/>
          <p:cNvGrpSpPr>
            <a:grpSpLocks/>
          </p:cNvGrpSpPr>
          <p:nvPr/>
        </p:nvGrpSpPr>
        <p:grpSpPr bwMode="auto">
          <a:xfrm>
            <a:off x="6063986" y="4310063"/>
            <a:ext cx="574410" cy="214312"/>
            <a:chOff x="1871277" y="1576300"/>
            <a:chExt cx="1128371" cy="437860"/>
          </a:xfrm>
        </p:grpSpPr>
        <p:sp>
          <p:nvSpPr>
            <p:cNvPr id="552" name="Oval 55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3" name="Rectangle 552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4" name="Oval 55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5" name="Freeform 554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6" name="Freeform 55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57" name="Freeform 55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58" name="Freeform 55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59" name="Straight Connector 558"/>
            <p:cNvCxnSpPr>
              <a:cxnSpLocks noChangeShapeType="1"/>
              <a:endCxn id="55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0" name="Straight Connector 55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0927" name="Oval 3"/>
          <p:cNvSpPr>
            <a:spLocks noChangeArrowheads="1"/>
          </p:cNvSpPr>
          <p:nvPr/>
        </p:nvSpPr>
        <p:spPr bwMode="auto">
          <a:xfrm>
            <a:off x="1878012" y="2725739"/>
            <a:ext cx="3764625" cy="1381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0928" name="Straight Connector 10"/>
          <p:cNvCxnSpPr>
            <a:cxnSpLocks noChangeShapeType="1"/>
            <a:stCxn id="415" idx="7"/>
          </p:cNvCxnSpPr>
          <p:nvPr/>
        </p:nvCxnSpPr>
        <p:spPr bwMode="auto">
          <a:xfrm>
            <a:off x="3203973" y="2968626"/>
            <a:ext cx="1241690" cy="730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29" name="Straight Connector 297"/>
          <p:cNvCxnSpPr>
            <a:cxnSpLocks noChangeShapeType="1"/>
          </p:cNvCxnSpPr>
          <p:nvPr/>
        </p:nvCxnSpPr>
        <p:spPr bwMode="auto">
          <a:xfrm>
            <a:off x="3847175" y="3268664"/>
            <a:ext cx="141023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0" name="Straight Connector 298"/>
          <p:cNvCxnSpPr>
            <a:cxnSpLocks noChangeShapeType="1"/>
          </p:cNvCxnSpPr>
          <p:nvPr/>
        </p:nvCxnSpPr>
        <p:spPr bwMode="auto">
          <a:xfrm flipV="1">
            <a:off x="3613284" y="3473450"/>
            <a:ext cx="285485" cy="460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1" name="Straight Connector 299"/>
          <p:cNvCxnSpPr>
            <a:cxnSpLocks noChangeShapeType="1"/>
          </p:cNvCxnSpPr>
          <p:nvPr/>
        </p:nvCxnSpPr>
        <p:spPr bwMode="auto">
          <a:xfrm flipV="1">
            <a:off x="3265885" y="3297239"/>
            <a:ext cx="227013" cy="1095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2" name="Straight Connector 300"/>
          <p:cNvCxnSpPr>
            <a:cxnSpLocks noChangeShapeType="1"/>
            <a:stCxn id="352" idx="6"/>
          </p:cNvCxnSpPr>
          <p:nvPr/>
        </p:nvCxnSpPr>
        <p:spPr bwMode="auto">
          <a:xfrm flipV="1">
            <a:off x="2899569" y="3597276"/>
            <a:ext cx="240771" cy="98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3" name="Straight Connector 301"/>
          <p:cNvCxnSpPr>
            <a:cxnSpLocks noChangeShapeType="1"/>
          </p:cNvCxnSpPr>
          <p:nvPr/>
        </p:nvCxnSpPr>
        <p:spPr bwMode="auto">
          <a:xfrm flipV="1">
            <a:off x="3866092" y="3522663"/>
            <a:ext cx="295804" cy="254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4" name="Straight Connector 302"/>
          <p:cNvCxnSpPr>
            <a:cxnSpLocks noChangeShapeType="1"/>
          </p:cNvCxnSpPr>
          <p:nvPr/>
        </p:nvCxnSpPr>
        <p:spPr bwMode="auto">
          <a:xfrm flipH="1" flipV="1">
            <a:off x="4442223" y="3508376"/>
            <a:ext cx="419629" cy="1254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5" name="Straight Connector 303"/>
          <p:cNvCxnSpPr>
            <a:cxnSpLocks noChangeShapeType="1"/>
          </p:cNvCxnSpPr>
          <p:nvPr/>
        </p:nvCxnSpPr>
        <p:spPr bwMode="auto">
          <a:xfrm flipV="1">
            <a:off x="4426744" y="3159125"/>
            <a:ext cx="333640" cy="1984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6" name="Straight Connector 304"/>
          <p:cNvCxnSpPr>
            <a:cxnSpLocks noChangeShapeType="1"/>
            <a:endCxn id="413" idx="7"/>
          </p:cNvCxnSpPr>
          <p:nvPr/>
        </p:nvCxnSpPr>
        <p:spPr bwMode="auto">
          <a:xfrm flipH="1" flipV="1">
            <a:off x="3205692" y="3028951"/>
            <a:ext cx="266568" cy="873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0937" name="TextBox 39958"/>
          <p:cNvSpPr txBox="1">
            <a:spLocks noChangeArrowheads="1"/>
          </p:cNvSpPr>
          <p:nvPr/>
        </p:nvSpPr>
        <p:spPr bwMode="auto">
          <a:xfrm>
            <a:off x="2051713" y="3070226"/>
            <a:ext cx="9473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i="1"/>
              <a:t>ISP A</a:t>
            </a:r>
          </a:p>
        </p:txBody>
      </p:sp>
      <p:grpSp>
        <p:nvGrpSpPr>
          <p:cNvPr id="80938" name="Group 347"/>
          <p:cNvGrpSpPr>
            <a:grpSpLocks/>
          </p:cNvGrpSpPr>
          <p:nvPr/>
        </p:nvGrpSpPr>
        <p:grpSpPr bwMode="auto">
          <a:xfrm>
            <a:off x="4724269" y="3562351"/>
            <a:ext cx="620844" cy="220663"/>
            <a:chOff x="1871277" y="1576300"/>
            <a:chExt cx="1128371" cy="437860"/>
          </a:xfrm>
        </p:grpSpPr>
        <p:sp>
          <p:nvSpPr>
            <p:cNvPr id="395" name="Oval 39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6" name="Rectangle 395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7" name="Oval 3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8" name="Freeform 397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9" name="Freeform 39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00" name="Freeform 39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01" name="Freeform 40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02" name="Straight Connector 401"/>
            <p:cNvCxnSpPr>
              <a:cxnSpLocks noChangeShapeType="1"/>
              <a:endCxn id="3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" name="Straight Connector 40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39" name="Group 347"/>
          <p:cNvGrpSpPr>
            <a:grpSpLocks/>
          </p:cNvGrpSpPr>
          <p:nvPr/>
        </p:nvGrpSpPr>
        <p:grpSpPr bwMode="auto">
          <a:xfrm>
            <a:off x="3854054" y="3321051"/>
            <a:ext cx="619125" cy="220663"/>
            <a:chOff x="1871277" y="1576300"/>
            <a:chExt cx="1128371" cy="437860"/>
          </a:xfrm>
        </p:grpSpPr>
        <p:sp>
          <p:nvSpPr>
            <p:cNvPr id="386" name="Oval 38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7" name="Rectangle 386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88" name="Oval 38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9" name="Freeform 388"/>
            <p:cNvSpPr/>
            <p:nvPr/>
          </p:nvSpPr>
          <p:spPr bwMode="auto">
            <a:xfrm>
              <a:off x="2159638" y="1673953"/>
              <a:ext cx="548513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0" name="Freeform 38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91" name="Freeform 39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92" name="Freeform 39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93" name="Straight Connector 392"/>
            <p:cNvCxnSpPr>
              <a:cxnSpLocks noChangeShapeType="1"/>
              <a:endCxn id="3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4" name="Straight Connector 39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40" name="Group 347"/>
          <p:cNvGrpSpPr>
            <a:grpSpLocks/>
          </p:cNvGrpSpPr>
          <p:nvPr/>
        </p:nvGrpSpPr>
        <p:grpSpPr bwMode="auto">
          <a:xfrm>
            <a:off x="3289963" y="3098801"/>
            <a:ext cx="620844" cy="219075"/>
            <a:chOff x="1871277" y="1576300"/>
            <a:chExt cx="1128371" cy="437860"/>
          </a:xfrm>
        </p:grpSpPr>
        <p:sp>
          <p:nvSpPr>
            <p:cNvPr id="377" name="Oval 37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78" name="Rectangle 377"/>
            <p:cNvSpPr/>
            <p:nvPr/>
          </p:nvSpPr>
          <p:spPr bwMode="auto">
            <a:xfrm>
              <a:off x="1871277" y="1738119"/>
              <a:ext cx="1128371" cy="11739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9" name="Oval 3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0" name="Freeform 379"/>
            <p:cNvSpPr/>
            <p:nvPr/>
          </p:nvSpPr>
          <p:spPr bwMode="auto">
            <a:xfrm>
              <a:off x="2158840" y="1674661"/>
              <a:ext cx="550120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81" name="Freeform 38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82" name="Freeform 38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83" name="Freeform 38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84" name="Straight Connector 383"/>
            <p:cNvCxnSpPr>
              <a:cxnSpLocks noChangeShapeType="1"/>
              <a:endCxn id="3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" name="Straight Connector 38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41" name="Group 347"/>
          <p:cNvGrpSpPr>
            <a:grpSpLocks/>
          </p:cNvGrpSpPr>
          <p:nvPr/>
        </p:nvGrpSpPr>
        <p:grpSpPr bwMode="auto">
          <a:xfrm>
            <a:off x="3026834" y="3405189"/>
            <a:ext cx="620845" cy="219075"/>
            <a:chOff x="1871277" y="1576300"/>
            <a:chExt cx="1128371" cy="437860"/>
          </a:xfrm>
        </p:grpSpPr>
        <p:sp>
          <p:nvSpPr>
            <p:cNvPr id="368" name="Oval 36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9" name="Rectangle 368"/>
            <p:cNvSpPr/>
            <p:nvPr/>
          </p:nvSpPr>
          <p:spPr bwMode="auto">
            <a:xfrm>
              <a:off x="1871277" y="1738117"/>
              <a:ext cx="1128371" cy="11739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0" name="Oval 36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71" name="Freeform 370"/>
            <p:cNvSpPr/>
            <p:nvPr/>
          </p:nvSpPr>
          <p:spPr bwMode="auto">
            <a:xfrm>
              <a:off x="2158839" y="1674659"/>
              <a:ext cx="550119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2" name="Freeform 37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73" name="Freeform 37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74" name="Freeform 37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75" name="Straight Connector 374"/>
            <p:cNvCxnSpPr>
              <a:cxnSpLocks noChangeShapeType="1"/>
              <a:endCxn id="37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Straight Connector 37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42" name="Group 347"/>
          <p:cNvGrpSpPr>
            <a:grpSpLocks/>
          </p:cNvGrpSpPr>
          <p:nvPr/>
        </p:nvGrpSpPr>
        <p:grpSpPr bwMode="auto">
          <a:xfrm>
            <a:off x="3620163" y="3759201"/>
            <a:ext cx="620844" cy="220663"/>
            <a:chOff x="1871277" y="1576300"/>
            <a:chExt cx="1128371" cy="437860"/>
          </a:xfrm>
        </p:grpSpPr>
        <p:sp>
          <p:nvSpPr>
            <p:cNvPr id="359" name="Oval 35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0" name="Rectangle 359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61" name="Oval 36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2" name="Freeform 361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63" name="Freeform 36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64" name="Freeform 36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65" name="Freeform 36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66" name="Straight Connector 365"/>
            <p:cNvCxnSpPr>
              <a:cxnSpLocks noChangeShapeType="1"/>
              <a:endCxn id="36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" name="Straight Connector 36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43" name="Group 347"/>
          <p:cNvGrpSpPr>
            <a:grpSpLocks/>
          </p:cNvGrpSpPr>
          <p:nvPr/>
        </p:nvGrpSpPr>
        <p:grpSpPr bwMode="auto">
          <a:xfrm>
            <a:off x="2280444" y="3614738"/>
            <a:ext cx="620845" cy="220662"/>
            <a:chOff x="1871277" y="1576300"/>
            <a:chExt cx="1128371" cy="437860"/>
          </a:xfrm>
        </p:grpSpPr>
        <p:sp>
          <p:nvSpPr>
            <p:cNvPr id="350" name="Oval 34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1" name="Rectangle 350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52" name="Oval 35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3" name="Freeform 352"/>
            <p:cNvSpPr/>
            <p:nvPr/>
          </p:nvSpPr>
          <p:spPr bwMode="auto">
            <a:xfrm>
              <a:off x="2158839" y="1673951"/>
              <a:ext cx="550119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54" name="Freeform 35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55" name="Freeform 35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56" name="Freeform 35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57" name="Straight Connector 356"/>
            <p:cNvCxnSpPr>
              <a:cxnSpLocks noChangeShapeType="1"/>
              <a:endCxn id="35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" name="Straight Connector 35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094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98493" y="200027"/>
            <a:ext cx="8770938" cy="650875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ea typeface="ＭＳ Ｐゴシック" pitchFamily="34" charset="-128"/>
              </a:rPr>
              <a:t>Internet structure: network of networks</a:t>
            </a:r>
            <a:endParaRPr lang="en-US" altLang="en-US" dirty="0">
              <a:ea typeface="ＭＳ Ｐゴシック" pitchFamily="34" charset="-128"/>
            </a:endParaRPr>
          </a:p>
        </p:txBody>
      </p:sp>
      <p:pic>
        <p:nvPicPr>
          <p:cNvPr id="80945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27" y="847726"/>
            <a:ext cx="8416660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0946" name="Group 2"/>
          <p:cNvGrpSpPr>
            <a:grpSpLocks/>
          </p:cNvGrpSpPr>
          <p:nvPr/>
        </p:nvGrpSpPr>
        <p:grpSpPr bwMode="auto">
          <a:xfrm>
            <a:off x="1977761" y="2241551"/>
            <a:ext cx="676914" cy="417513"/>
            <a:chOff x="3053396" y="4304255"/>
            <a:chExt cx="625540" cy="418253"/>
          </a:xfrm>
        </p:grpSpPr>
        <p:sp>
          <p:nvSpPr>
            <p:cNvPr id="8111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18" name="TextBox 1"/>
            <p:cNvSpPr txBox="1">
              <a:spLocks noChangeArrowheads="1"/>
            </p:cNvSpPr>
            <p:nvPr/>
          </p:nvSpPr>
          <p:spPr bwMode="auto">
            <a:xfrm>
              <a:off x="3140911" y="4323258"/>
              <a:ext cx="538025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47" name="Group 131"/>
          <p:cNvGrpSpPr>
            <a:grpSpLocks/>
          </p:cNvGrpSpPr>
          <p:nvPr/>
        </p:nvGrpSpPr>
        <p:grpSpPr bwMode="auto">
          <a:xfrm>
            <a:off x="725753" y="3041651"/>
            <a:ext cx="676914" cy="417513"/>
            <a:chOff x="3053396" y="4304255"/>
            <a:chExt cx="625540" cy="418253"/>
          </a:xfrm>
        </p:grpSpPr>
        <p:sp>
          <p:nvSpPr>
            <p:cNvPr id="8111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16" name="TextBox 133"/>
            <p:cNvSpPr txBox="1">
              <a:spLocks noChangeArrowheads="1"/>
            </p:cNvSpPr>
            <p:nvPr/>
          </p:nvSpPr>
          <p:spPr bwMode="auto">
            <a:xfrm>
              <a:off x="3140911" y="4323258"/>
              <a:ext cx="538025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48" name="Group 135"/>
          <p:cNvGrpSpPr>
            <a:grpSpLocks/>
          </p:cNvGrpSpPr>
          <p:nvPr/>
        </p:nvGrpSpPr>
        <p:grpSpPr bwMode="auto">
          <a:xfrm>
            <a:off x="6861968" y="2495551"/>
            <a:ext cx="677859" cy="417513"/>
            <a:chOff x="3053396" y="4304255"/>
            <a:chExt cx="624882" cy="418253"/>
          </a:xfrm>
        </p:grpSpPr>
        <p:sp>
          <p:nvSpPr>
            <p:cNvPr id="8111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14" name="TextBox 137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49" name="Group 138"/>
          <p:cNvGrpSpPr>
            <a:grpSpLocks/>
          </p:cNvGrpSpPr>
          <p:nvPr/>
        </p:nvGrpSpPr>
        <p:grpSpPr bwMode="auto">
          <a:xfrm>
            <a:off x="1344878" y="5353051"/>
            <a:ext cx="676914" cy="417513"/>
            <a:chOff x="3053396" y="4304255"/>
            <a:chExt cx="625540" cy="418253"/>
          </a:xfrm>
        </p:grpSpPr>
        <p:sp>
          <p:nvSpPr>
            <p:cNvPr id="8111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12" name="TextBox 140"/>
            <p:cNvSpPr txBox="1">
              <a:spLocks noChangeArrowheads="1"/>
            </p:cNvSpPr>
            <p:nvPr/>
          </p:nvSpPr>
          <p:spPr bwMode="auto">
            <a:xfrm>
              <a:off x="3140911" y="4323258"/>
              <a:ext cx="538025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50" name="Group 141"/>
          <p:cNvGrpSpPr>
            <a:grpSpLocks/>
          </p:cNvGrpSpPr>
          <p:nvPr/>
        </p:nvGrpSpPr>
        <p:grpSpPr bwMode="auto">
          <a:xfrm>
            <a:off x="890853" y="4730751"/>
            <a:ext cx="676914" cy="417513"/>
            <a:chOff x="3053396" y="4304255"/>
            <a:chExt cx="625540" cy="418253"/>
          </a:xfrm>
        </p:grpSpPr>
        <p:sp>
          <p:nvSpPr>
            <p:cNvPr id="8110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10" name="TextBox 143"/>
            <p:cNvSpPr txBox="1">
              <a:spLocks noChangeArrowheads="1"/>
            </p:cNvSpPr>
            <p:nvPr/>
          </p:nvSpPr>
          <p:spPr bwMode="auto">
            <a:xfrm>
              <a:off x="3140911" y="4323258"/>
              <a:ext cx="538025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51" name="Group 144"/>
          <p:cNvGrpSpPr>
            <a:grpSpLocks/>
          </p:cNvGrpSpPr>
          <p:nvPr/>
        </p:nvGrpSpPr>
        <p:grpSpPr bwMode="auto">
          <a:xfrm>
            <a:off x="643203" y="4070351"/>
            <a:ext cx="676914" cy="417513"/>
            <a:chOff x="3053396" y="4304255"/>
            <a:chExt cx="625540" cy="418253"/>
          </a:xfrm>
        </p:grpSpPr>
        <p:sp>
          <p:nvSpPr>
            <p:cNvPr id="8110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08" name="TextBox 146"/>
            <p:cNvSpPr txBox="1">
              <a:spLocks noChangeArrowheads="1"/>
            </p:cNvSpPr>
            <p:nvPr/>
          </p:nvSpPr>
          <p:spPr bwMode="auto">
            <a:xfrm>
              <a:off x="3140911" y="4323258"/>
              <a:ext cx="538025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52" name="Group 147"/>
          <p:cNvGrpSpPr>
            <a:grpSpLocks/>
          </p:cNvGrpSpPr>
          <p:nvPr/>
        </p:nvGrpSpPr>
        <p:grpSpPr bwMode="auto">
          <a:xfrm>
            <a:off x="7673710" y="2927351"/>
            <a:ext cx="677859" cy="417513"/>
            <a:chOff x="3053396" y="4304255"/>
            <a:chExt cx="624882" cy="418253"/>
          </a:xfrm>
        </p:grpSpPr>
        <p:sp>
          <p:nvSpPr>
            <p:cNvPr id="8110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06" name="TextBox 149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53" name="Group 150"/>
          <p:cNvGrpSpPr>
            <a:grpSpLocks/>
          </p:cNvGrpSpPr>
          <p:nvPr/>
        </p:nvGrpSpPr>
        <p:grpSpPr bwMode="auto">
          <a:xfrm>
            <a:off x="3711310" y="2000251"/>
            <a:ext cx="677859" cy="417513"/>
            <a:chOff x="3053396" y="4304255"/>
            <a:chExt cx="624882" cy="418253"/>
          </a:xfrm>
        </p:grpSpPr>
        <p:sp>
          <p:nvSpPr>
            <p:cNvPr id="8110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04" name="TextBox 152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54" name="Group 153"/>
          <p:cNvGrpSpPr>
            <a:grpSpLocks/>
          </p:cNvGrpSpPr>
          <p:nvPr/>
        </p:nvGrpSpPr>
        <p:grpSpPr bwMode="auto">
          <a:xfrm>
            <a:off x="1138503" y="2647951"/>
            <a:ext cx="676914" cy="417513"/>
            <a:chOff x="3053396" y="4304255"/>
            <a:chExt cx="625540" cy="418253"/>
          </a:xfrm>
        </p:grpSpPr>
        <p:sp>
          <p:nvSpPr>
            <p:cNvPr id="8110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02" name="TextBox 155"/>
            <p:cNvSpPr txBox="1">
              <a:spLocks noChangeArrowheads="1"/>
            </p:cNvSpPr>
            <p:nvPr/>
          </p:nvSpPr>
          <p:spPr bwMode="auto">
            <a:xfrm>
              <a:off x="3140911" y="4323258"/>
              <a:ext cx="538025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55" name="Group 156"/>
          <p:cNvGrpSpPr>
            <a:grpSpLocks/>
          </p:cNvGrpSpPr>
          <p:nvPr/>
        </p:nvGrpSpPr>
        <p:grpSpPr bwMode="auto">
          <a:xfrm>
            <a:off x="4701910" y="1974851"/>
            <a:ext cx="677859" cy="417513"/>
            <a:chOff x="3053396" y="4304255"/>
            <a:chExt cx="624882" cy="418253"/>
          </a:xfrm>
        </p:grpSpPr>
        <p:sp>
          <p:nvSpPr>
            <p:cNvPr id="8109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00" name="TextBox 158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56" name="Group 160"/>
          <p:cNvGrpSpPr>
            <a:grpSpLocks/>
          </p:cNvGrpSpPr>
          <p:nvPr/>
        </p:nvGrpSpPr>
        <p:grpSpPr bwMode="auto">
          <a:xfrm>
            <a:off x="8017668" y="5607051"/>
            <a:ext cx="677859" cy="417513"/>
            <a:chOff x="3053396" y="4304255"/>
            <a:chExt cx="624882" cy="418253"/>
          </a:xfrm>
        </p:grpSpPr>
        <p:sp>
          <p:nvSpPr>
            <p:cNvPr id="8109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98" name="TextBox 162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57" name="Group 163"/>
          <p:cNvGrpSpPr>
            <a:grpSpLocks/>
          </p:cNvGrpSpPr>
          <p:nvPr/>
        </p:nvGrpSpPr>
        <p:grpSpPr bwMode="auto">
          <a:xfrm>
            <a:off x="8925718" y="4959351"/>
            <a:ext cx="677859" cy="417513"/>
            <a:chOff x="3053396" y="4304255"/>
            <a:chExt cx="624882" cy="418253"/>
          </a:xfrm>
        </p:grpSpPr>
        <p:sp>
          <p:nvSpPr>
            <p:cNvPr id="8109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96" name="TextBox 165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58" name="Group 169"/>
          <p:cNvGrpSpPr>
            <a:grpSpLocks/>
          </p:cNvGrpSpPr>
          <p:nvPr/>
        </p:nvGrpSpPr>
        <p:grpSpPr bwMode="auto">
          <a:xfrm>
            <a:off x="5596201" y="5848351"/>
            <a:ext cx="677859" cy="417513"/>
            <a:chOff x="3053396" y="4304255"/>
            <a:chExt cx="624882" cy="418253"/>
          </a:xfrm>
        </p:grpSpPr>
        <p:sp>
          <p:nvSpPr>
            <p:cNvPr id="8109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94" name="TextBox 171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59" name="Group 172"/>
          <p:cNvGrpSpPr>
            <a:grpSpLocks/>
          </p:cNvGrpSpPr>
          <p:nvPr/>
        </p:nvGrpSpPr>
        <p:grpSpPr bwMode="auto">
          <a:xfrm>
            <a:off x="4605601" y="5988051"/>
            <a:ext cx="677859" cy="417513"/>
            <a:chOff x="3053396" y="4304255"/>
            <a:chExt cx="624882" cy="418253"/>
          </a:xfrm>
        </p:grpSpPr>
        <p:sp>
          <p:nvSpPr>
            <p:cNvPr id="8109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92" name="TextBox 174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60" name="Group 175"/>
          <p:cNvGrpSpPr>
            <a:grpSpLocks/>
          </p:cNvGrpSpPr>
          <p:nvPr/>
        </p:nvGrpSpPr>
        <p:grpSpPr bwMode="auto">
          <a:xfrm>
            <a:off x="3284801" y="5835651"/>
            <a:ext cx="677859" cy="417513"/>
            <a:chOff x="3053396" y="4304255"/>
            <a:chExt cx="624882" cy="418253"/>
          </a:xfrm>
        </p:grpSpPr>
        <p:sp>
          <p:nvSpPr>
            <p:cNvPr id="8108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90" name="TextBox 177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sp>
        <p:nvSpPr>
          <p:cNvPr id="80961" name="TextBox 4"/>
          <p:cNvSpPr txBox="1">
            <a:spLocks noChangeArrowheads="1"/>
          </p:cNvSpPr>
          <p:nvPr/>
        </p:nvSpPr>
        <p:spPr bwMode="auto">
          <a:xfrm rot="1053502">
            <a:off x="5915942" y="1899773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0962" name="TextBox 179"/>
          <p:cNvSpPr txBox="1">
            <a:spLocks noChangeArrowheads="1"/>
          </p:cNvSpPr>
          <p:nvPr/>
        </p:nvSpPr>
        <p:spPr bwMode="auto">
          <a:xfrm rot="2829263">
            <a:off x="8393301" y="3372972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0963" name="TextBox 180"/>
          <p:cNvSpPr txBox="1">
            <a:spLocks noChangeArrowheads="1"/>
          </p:cNvSpPr>
          <p:nvPr/>
        </p:nvSpPr>
        <p:spPr bwMode="auto">
          <a:xfrm rot="9845918">
            <a:off x="6950396" y="5885191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0964" name="TextBox 181"/>
          <p:cNvSpPr txBox="1">
            <a:spLocks noChangeArrowheads="1"/>
          </p:cNvSpPr>
          <p:nvPr/>
        </p:nvSpPr>
        <p:spPr bwMode="auto">
          <a:xfrm rot="-9948738">
            <a:off x="2218390" y="5789148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0965" name="TextBox 182"/>
          <p:cNvSpPr txBox="1">
            <a:spLocks noChangeArrowheads="1"/>
          </p:cNvSpPr>
          <p:nvPr/>
        </p:nvSpPr>
        <p:spPr bwMode="auto">
          <a:xfrm rot="-4992697">
            <a:off x="500317" y="3482509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0966" name="TextBox 183"/>
          <p:cNvSpPr txBox="1">
            <a:spLocks noChangeArrowheads="1"/>
          </p:cNvSpPr>
          <p:nvPr/>
        </p:nvSpPr>
        <p:spPr bwMode="auto">
          <a:xfrm rot="-1017263">
            <a:off x="2868471" y="1849766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0967" name="Rectangle 3"/>
          <p:cNvSpPr txBox="1">
            <a:spLocks noChangeArrowheads="1"/>
          </p:cNvSpPr>
          <p:nvPr/>
        </p:nvSpPr>
        <p:spPr bwMode="auto">
          <a:xfrm>
            <a:off x="512498" y="1073150"/>
            <a:ext cx="8887883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But if one global ISP is viable business, there will be competitors ….</a:t>
            </a:r>
          </a:p>
        </p:txBody>
      </p:sp>
      <p:cxnSp>
        <p:nvCxnSpPr>
          <p:cNvPr id="80968" name="Straight Connector 12"/>
          <p:cNvCxnSpPr>
            <a:cxnSpLocks noChangeShapeType="1"/>
          </p:cNvCxnSpPr>
          <p:nvPr/>
        </p:nvCxnSpPr>
        <p:spPr bwMode="auto">
          <a:xfrm>
            <a:off x="2581408" y="2609850"/>
            <a:ext cx="257969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69" name="Straight Connector 500"/>
          <p:cNvCxnSpPr>
            <a:cxnSpLocks noChangeShapeType="1"/>
            <a:endCxn id="415" idx="2"/>
          </p:cNvCxnSpPr>
          <p:nvPr/>
        </p:nvCxnSpPr>
        <p:spPr bwMode="auto">
          <a:xfrm>
            <a:off x="1774825" y="2849563"/>
            <a:ext cx="901171" cy="61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0" name="Straight Connector 501"/>
          <p:cNvCxnSpPr>
            <a:cxnSpLocks noChangeShapeType="1"/>
          </p:cNvCxnSpPr>
          <p:nvPr/>
        </p:nvCxnSpPr>
        <p:spPr bwMode="auto">
          <a:xfrm flipV="1">
            <a:off x="1337998" y="2973388"/>
            <a:ext cx="1411950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1" name="Straight Connector 502"/>
          <p:cNvCxnSpPr>
            <a:cxnSpLocks noChangeShapeType="1"/>
          </p:cNvCxnSpPr>
          <p:nvPr/>
        </p:nvCxnSpPr>
        <p:spPr bwMode="auto">
          <a:xfrm>
            <a:off x="4242727" y="2411414"/>
            <a:ext cx="333640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2" name="Straight Connector 503"/>
          <p:cNvCxnSpPr>
            <a:cxnSpLocks noChangeShapeType="1"/>
          </p:cNvCxnSpPr>
          <p:nvPr/>
        </p:nvCxnSpPr>
        <p:spPr bwMode="auto">
          <a:xfrm flipH="1">
            <a:off x="4794780" y="2389189"/>
            <a:ext cx="416190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3" name="Straight Connector 504"/>
          <p:cNvCxnSpPr>
            <a:cxnSpLocks noChangeShapeType="1"/>
          </p:cNvCxnSpPr>
          <p:nvPr/>
        </p:nvCxnSpPr>
        <p:spPr bwMode="auto">
          <a:xfrm>
            <a:off x="7334912" y="2900363"/>
            <a:ext cx="233892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4" name="Straight Connector 505"/>
          <p:cNvCxnSpPr>
            <a:cxnSpLocks noChangeShapeType="1"/>
          </p:cNvCxnSpPr>
          <p:nvPr/>
        </p:nvCxnSpPr>
        <p:spPr bwMode="auto">
          <a:xfrm flipH="1">
            <a:off x="7732184" y="3251200"/>
            <a:ext cx="261408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5" name="Straight Connector 507"/>
          <p:cNvCxnSpPr>
            <a:cxnSpLocks noChangeShapeType="1"/>
          </p:cNvCxnSpPr>
          <p:nvPr/>
        </p:nvCxnSpPr>
        <p:spPr bwMode="auto">
          <a:xfrm flipH="1" flipV="1">
            <a:off x="8076142" y="4573588"/>
            <a:ext cx="86333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6" name="Straight Connector 509"/>
          <p:cNvCxnSpPr>
            <a:cxnSpLocks noChangeShapeType="1"/>
            <a:stCxn id="81093" idx="0"/>
          </p:cNvCxnSpPr>
          <p:nvPr/>
        </p:nvCxnSpPr>
        <p:spPr bwMode="auto">
          <a:xfrm flipH="1" flipV="1">
            <a:off x="5763022" y="4694238"/>
            <a:ext cx="309563" cy="1160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7" name="Straight Connector 510"/>
          <p:cNvCxnSpPr>
            <a:cxnSpLocks noChangeShapeType="1"/>
          </p:cNvCxnSpPr>
          <p:nvPr/>
        </p:nvCxnSpPr>
        <p:spPr bwMode="auto">
          <a:xfrm flipH="1" flipV="1">
            <a:off x="4407827" y="5045075"/>
            <a:ext cx="402431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8" name="Straight Connector 511"/>
          <p:cNvCxnSpPr>
            <a:cxnSpLocks noChangeShapeType="1"/>
            <a:stCxn id="81090" idx="0"/>
          </p:cNvCxnSpPr>
          <p:nvPr/>
        </p:nvCxnSpPr>
        <p:spPr bwMode="auto">
          <a:xfrm flipH="1" flipV="1">
            <a:off x="3406908" y="5192715"/>
            <a:ext cx="264647" cy="66190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9" name="Straight Connector 512"/>
          <p:cNvCxnSpPr>
            <a:cxnSpLocks noChangeShapeType="1"/>
          </p:cNvCxnSpPr>
          <p:nvPr/>
        </p:nvCxnSpPr>
        <p:spPr bwMode="auto">
          <a:xfrm flipV="1">
            <a:off x="1939925" y="5160963"/>
            <a:ext cx="43510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80" name="Straight Connector 513"/>
          <p:cNvCxnSpPr>
            <a:cxnSpLocks noChangeShapeType="1"/>
            <a:endCxn id="444" idx="2"/>
          </p:cNvCxnSpPr>
          <p:nvPr/>
        </p:nvCxnSpPr>
        <p:spPr bwMode="auto">
          <a:xfrm>
            <a:off x="1499658" y="5018089"/>
            <a:ext cx="488421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81" name="Straight Connector 514"/>
          <p:cNvCxnSpPr>
            <a:cxnSpLocks noChangeShapeType="1"/>
          </p:cNvCxnSpPr>
          <p:nvPr/>
        </p:nvCxnSpPr>
        <p:spPr bwMode="auto">
          <a:xfrm>
            <a:off x="1252008" y="4376738"/>
            <a:ext cx="1080029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0982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809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F56ED240-8588-4558-8B12-8388EA50F458}" type="slidenum">
              <a:rPr lang="en-US" altLang="en-US" sz="1200">
                <a:latin typeface="Tahoma" pitchFamily="34" charset="0"/>
              </a:rPr>
              <a:pPr/>
              <a:t>55</a:t>
            </a:fld>
            <a:endParaRPr lang="en-US" altLang="en-US" sz="1200">
              <a:latin typeface="Tahoma" pitchFamily="34" charset="0"/>
            </a:endParaRPr>
          </a:p>
        </p:txBody>
      </p:sp>
      <p:grpSp>
        <p:nvGrpSpPr>
          <p:cNvPr id="80984" name="Group 347"/>
          <p:cNvGrpSpPr>
            <a:grpSpLocks/>
          </p:cNvGrpSpPr>
          <p:nvPr/>
        </p:nvGrpSpPr>
        <p:grpSpPr bwMode="auto">
          <a:xfrm>
            <a:off x="7386507" y="3868738"/>
            <a:ext cx="574410" cy="214312"/>
            <a:chOff x="1871277" y="1576300"/>
            <a:chExt cx="1128371" cy="437860"/>
          </a:xfrm>
        </p:grpSpPr>
        <p:sp>
          <p:nvSpPr>
            <p:cNvPr id="588" name="Oval 58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9" name="Rectangle 588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0" name="Oval 58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1" name="Freeform 590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2" name="Freeform 59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93" name="Freeform 59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94" name="Freeform 59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95" name="Straight Connector 594"/>
            <p:cNvCxnSpPr>
              <a:cxnSpLocks noChangeShapeType="1"/>
              <a:endCxn id="59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6" name="Straight Connector 59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85" name="Group 347"/>
          <p:cNvGrpSpPr>
            <a:grpSpLocks/>
          </p:cNvGrpSpPr>
          <p:nvPr/>
        </p:nvGrpSpPr>
        <p:grpSpPr bwMode="auto">
          <a:xfrm>
            <a:off x="7637596" y="4464051"/>
            <a:ext cx="574410" cy="214313"/>
            <a:chOff x="1871277" y="1576300"/>
            <a:chExt cx="1128371" cy="437860"/>
          </a:xfrm>
        </p:grpSpPr>
        <p:sp>
          <p:nvSpPr>
            <p:cNvPr id="579" name="Oval 57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0" name="Rectangle 579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1" name="Oval 58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2" name="Freeform 581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3" name="Freeform 58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84" name="Freeform 58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85" name="Freeform 58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86" name="Straight Connector 585"/>
            <p:cNvCxnSpPr>
              <a:cxnSpLocks noChangeShapeType="1"/>
              <a:endCxn id="58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7" name="Straight Connector 58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86" name="Group 347"/>
          <p:cNvGrpSpPr>
            <a:grpSpLocks/>
          </p:cNvGrpSpPr>
          <p:nvPr/>
        </p:nvGrpSpPr>
        <p:grpSpPr bwMode="auto">
          <a:xfrm>
            <a:off x="5372630" y="4514851"/>
            <a:ext cx="574410" cy="214313"/>
            <a:chOff x="1871277" y="1576300"/>
            <a:chExt cx="1128371" cy="437860"/>
          </a:xfrm>
        </p:grpSpPr>
        <p:sp>
          <p:nvSpPr>
            <p:cNvPr id="534" name="Oval 53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5" name="Rectangle 534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6" name="Oval 53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7" name="Freeform 536"/>
            <p:cNvSpPr/>
            <p:nvPr/>
          </p:nvSpPr>
          <p:spPr bwMode="auto">
            <a:xfrm>
              <a:off x="2158438" y="1673602"/>
              <a:ext cx="550671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8" name="Freeform 53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39" name="Freeform 53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0" name="Freeform 53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41" name="Straight Connector 540"/>
            <p:cNvCxnSpPr>
              <a:cxnSpLocks noChangeShapeType="1"/>
              <a:endCxn id="53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" name="Straight Connector 54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0987" name="Straight Connector 508"/>
          <p:cNvCxnSpPr>
            <a:cxnSpLocks noChangeShapeType="1"/>
          </p:cNvCxnSpPr>
          <p:nvPr/>
        </p:nvCxnSpPr>
        <p:spPr bwMode="auto">
          <a:xfrm flipH="1" flipV="1">
            <a:off x="7037387" y="4722814"/>
            <a:ext cx="1135063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0988" name="Group 347"/>
          <p:cNvGrpSpPr>
            <a:grpSpLocks/>
          </p:cNvGrpSpPr>
          <p:nvPr/>
        </p:nvGrpSpPr>
        <p:grpSpPr bwMode="auto">
          <a:xfrm>
            <a:off x="2321719" y="4305300"/>
            <a:ext cx="524537" cy="211138"/>
            <a:chOff x="1871277" y="1576300"/>
            <a:chExt cx="1128371" cy="437860"/>
          </a:xfrm>
        </p:grpSpPr>
        <p:sp>
          <p:nvSpPr>
            <p:cNvPr id="505" name="Oval 50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6" name="Rectangle 505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7" name="Oval 5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8" name="Freeform 507"/>
            <p:cNvSpPr/>
            <p:nvPr/>
          </p:nvSpPr>
          <p:spPr bwMode="auto">
            <a:xfrm>
              <a:off x="2159844" y="1671774"/>
              <a:ext cx="547537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9" name="Freeform 50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10" name="Freeform 50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11" name="Freeform 51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12" name="Straight Connector 511"/>
            <p:cNvCxnSpPr>
              <a:cxnSpLocks noChangeShapeType="1"/>
              <a:endCxn id="5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" name="Straight Connector 51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89" name="Group 347"/>
          <p:cNvGrpSpPr>
            <a:grpSpLocks/>
          </p:cNvGrpSpPr>
          <p:nvPr/>
        </p:nvGrpSpPr>
        <p:grpSpPr bwMode="auto">
          <a:xfrm>
            <a:off x="4056990" y="5006975"/>
            <a:ext cx="524536" cy="211138"/>
            <a:chOff x="1871277" y="1576300"/>
            <a:chExt cx="1128371" cy="437860"/>
          </a:xfrm>
        </p:grpSpPr>
        <p:sp>
          <p:nvSpPr>
            <p:cNvPr id="487" name="Oval 48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8" name="Rectangle 487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9" name="Oval 4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0" name="Freeform 489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91" name="Freeform 49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92" name="Freeform 49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93" name="Freeform 49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94" name="Straight Connector 493"/>
            <p:cNvCxnSpPr>
              <a:cxnSpLocks noChangeShapeType="1"/>
              <a:endCxn id="4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" name="Straight Connector 49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90" name="Group 439"/>
          <p:cNvGrpSpPr>
            <a:grpSpLocks/>
          </p:cNvGrpSpPr>
          <p:nvPr/>
        </p:nvGrpSpPr>
        <p:grpSpPr bwMode="auto">
          <a:xfrm>
            <a:off x="3121423" y="5194300"/>
            <a:ext cx="524536" cy="211138"/>
            <a:chOff x="1871277" y="1576300"/>
            <a:chExt cx="1128371" cy="437860"/>
          </a:xfrm>
        </p:grpSpPr>
        <p:sp>
          <p:nvSpPr>
            <p:cNvPr id="451" name="Oval 45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2" name="Rectangle 451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53" name="Oval 45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4" name="Freeform 453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55" name="Freeform 45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56" name="Freeform 45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57" name="Freeform 45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58" name="Straight Connector 457"/>
            <p:cNvCxnSpPr>
              <a:cxnSpLocks noChangeShapeType="1"/>
              <a:endCxn id="45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" name="Straight Connector 45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91" name="Group 347"/>
          <p:cNvGrpSpPr>
            <a:grpSpLocks/>
          </p:cNvGrpSpPr>
          <p:nvPr/>
        </p:nvGrpSpPr>
        <p:grpSpPr bwMode="auto">
          <a:xfrm>
            <a:off x="1988079" y="5056189"/>
            <a:ext cx="524537" cy="211137"/>
            <a:chOff x="1871277" y="1576300"/>
            <a:chExt cx="1128371" cy="437860"/>
          </a:xfrm>
        </p:grpSpPr>
        <p:sp>
          <p:nvSpPr>
            <p:cNvPr id="442" name="Oval 44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43" name="Rectangle 442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44" name="Oval 44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45" name="Freeform 444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46" name="Freeform 44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47" name="Freeform 44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48" name="Freeform 44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49" name="Straight Connector 448"/>
            <p:cNvCxnSpPr>
              <a:cxnSpLocks noChangeShapeType="1"/>
              <a:endCxn id="4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" name="Straight Connector 44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92" name="Group 347"/>
          <p:cNvGrpSpPr>
            <a:grpSpLocks/>
          </p:cNvGrpSpPr>
          <p:nvPr/>
        </p:nvGrpSpPr>
        <p:grpSpPr bwMode="auto">
          <a:xfrm>
            <a:off x="2675996" y="2832101"/>
            <a:ext cx="619125" cy="220663"/>
            <a:chOff x="1871277" y="1576300"/>
            <a:chExt cx="1128371" cy="437860"/>
          </a:xfrm>
        </p:grpSpPr>
        <p:sp>
          <p:nvSpPr>
            <p:cNvPr id="413" name="Oval 41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4" name="Rectangle 413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15" name="Oval 41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6" name="Freeform 415"/>
            <p:cNvSpPr/>
            <p:nvPr/>
          </p:nvSpPr>
          <p:spPr bwMode="auto">
            <a:xfrm>
              <a:off x="2159638" y="1673953"/>
              <a:ext cx="548515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17" name="Freeform 41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18" name="Freeform 41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19" name="Freeform 41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20" name="Straight Connector 419"/>
            <p:cNvCxnSpPr>
              <a:cxnSpLocks noChangeShapeType="1"/>
              <a:endCxn id="41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" name="Straight Connector 42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93" name="Group 347"/>
          <p:cNvGrpSpPr>
            <a:grpSpLocks/>
          </p:cNvGrpSpPr>
          <p:nvPr/>
        </p:nvGrpSpPr>
        <p:grpSpPr bwMode="auto">
          <a:xfrm>
            <a:off x="4454260" y="2951163"/>
            <a:ext cx="619125" cy="220662"/>
            <a:chOff x="1871277" y="1576300"/>
            <a:chExt cx="1128371" cy="437860"/>
          </a:xfrm>
        </p:grpSpPr>
        <p:sp>
          <p:nvSpPr>
            <p:cNvPr id="404" name="Oval 40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5" name="Rectangle 404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06" name="Oval 40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7" name="Freeform 406"/>
            <p:cNvSpPr/>
            <p:nvPr/>
          </p:nvSpPr>
          <p:spPr bwMode="auto">
            <a:xfrm>
              <a:off x="2159638" y="1673951"/>
              <a:ext cx="548515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08" name="Freeform 40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09" name="Freeform 40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10" name="Freeform 40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11" name="Straight Connector 410"/>
            <p:cNvCxnSpPr>
              <a:cxnSpLocks noChangeShapeType="1"/>
              <a:endCxn id="40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" name="Straight Connector 41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94" name="Group 531"/>
          <p:cNvGrpSpPr>
            <a:grpSpLocks/>
          </p:cNvGrpSpPr>
          <p:nvPr/>
        </p:nvGrpSpPr>
        <p:grpSpPr bwMode="auto">
          <a:xfrm>
            <a:off x="6612600" y="4654551"/>
            <a:ext cx="574410" cy="214313"/>
            <a:chOff x="1871277" y="1576300"/>
            <a:chExt cx="1128371" cy="437860"/>
          </a:xfrm>
        </p:grpSpPr>
        <p:sp>
          <p:nvSpPr>
            <p:cNvPr id="543" name="Oval 54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4" name="Rectangle 543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5" name="Oval 54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6" name="Freeform 545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7" name="Freeform 54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8" name="Freeform 54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9" name="Freeform 54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50" name="Straight Connector 549"/>
            <p:cNvCxnSpPr>
              <a:cxnSpLocks noChangeShapeType="1"/>
              <a:endCxn id="54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1" name="Straight Connector 55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0995" name="Straight Connector 506"/>
          <p:cNvCxnSpPr>
            <a:cxnSpLocks noChangeShapeType="1"/>
          </p:cNvCxnSpPr>
          <p:nvPr/>
        </p:nvCxnSpPr>
        <p:spPr bwMode="auto">
          <a:xfrm flipH="1">
            <a:off x="8196527" y="4311650"/>
            <a:ext cx="586450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0996" name="Group 166"/>
          <p:cNvGrpSpPr>
            <a:grpSpLocks/>
          </p:cNvGrpSpPr>
          <p:nvPr/>
        </p:nvGrpSpPr>
        <p:grpSpPr bwMode="auto">
          <a:xfrm>
            <a:off x="8678068" y="4044951"/>
            <a:ext cx="677859" cy="417513"/>
            <a:chOff x="3053396" y="4304255"/>
            <a:chExt cx="624882" cy="418253"/>
          </a:xfrm>
        </p:grpSpPr>
        <p:sp>
          <p:nvSpPr>
            <p:cNvPr id="8099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98" name="TextBox 168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51215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Oval 3"/>
          <p:cNvSpPr>
            <a:spLocks noChangeArrowheads="1"/>
          </p:cNvSpPr>
          <p:nvPr/>
        </p:nvSpPr>
        <p:spPr bwMode="auto">
          <a:xfrm>
            <a:off x="1647560" y="4203701"/>
            <a:ext cx="3186775" cy="132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2946" name="Straight Connector 10"/>
          <p:cNvCxnSpPr>
            <a:cxnSpLocks noChangeShapeType="1"/>
            <a:stCxn id="507" idx="7"/>
          </p:cNvCxnSpPr>
          <p:nvPr/>
        </p:nvCxnSpPr>
        <p:spPr bwMode="auto">
          <a:xfrm>
            <a:off x="2768865" y="4437063"/>
            <a:ext cx="1050793" cy="682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47" name="Straight Connector 297"/>
          <p:cNvCxnSpPr>
            <a:cxnSpLocks noChangeShapeType="1"/>
          </p:cNvCxnSpPr>
          <p:nvPr/>
        </p:nvCxnSpPr>
        <p:spPr bwMode="auto">
          <a:xfrm>
            <a:off x="3314040" y="4724401"/>
            <a:ext cx="118665" cy="793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48" name="Straight Connector 298"/>
          <p:cNvCxnSpPr>
            <a:cxnSpLocks noChangeShapeType="1"/>
          </p:cNvCxnSpPr>
          <p:nvPr/>
        </p:nvCxnSpPr>
        <p:spPr bwMode="auto">
          <a:xfrm flipV="1">
            <a:off x="3116262" y="4919663"/>
            <a:ext cx="240771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49" name="Straight Connector 299"/>
          <p:cNvCxnSpPr>
            <a:cxnSpLocks noChangeShapeType="1"/>
          </p:cNvCxnSpPr>
          <p:nvPr/>
        </p:nvCxnSpPr>
        <p:spPr bwMode="auto">
          <a:xfrm flipV="1">
            <a:off x="2820458" y="4751388"/>
            <a:ext cx="192617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0" name="Straight Connector 300"/>
          <p:cNvCxnSpPr>
            <a:cxnSpLocks noChangeShapeType="1"/>
            <a:stCxn id="444" idx="6"/>
          </p:cNvCxnSpPr>
          <p:nvPr/>
        </p:nvCxnSpPr>
        <p:spPr bwMode="auto">
          <a:xfrm flipV="1">
            <a:off x="2510896" y="5038725"/>
            <a:ext cx="204656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1" name="Straight Connector 301"/>
          <p:cNvCxnSpPr>
            <a:cxnSpLocks noChangeShapeType="1"/>
          </p:cNvCxnSpPr>
          <p:nvPr/>
        </p:nvCxnSpPr>
        <p:spPr bwMode="auto">
          <a:xfrm flipV="1">
            <a:off x="3329517" y="4967289"/>
            <a:ext cx="251090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2" name="Straight Connector 302"/>
          <p:cNvCxnSpPr>
            <a:cxnSpLocks noChangeShapeType="1"/>
          </p:cNvCxnSpPr>
          <p:nvPr/>
        </p:nvCxnSpPr>
        <p:spPr bwMode="auto">
          <a:xfrm flipH="1" flipV="1">
            <a:off x="3817938" y="4954588"/>
            <a:ext cx="354277" cy="1190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3" name="Straight Connector 303"/>
          <p:cNvCxnSpPr>
            <a:cxnSpLocks noChangeShapeType="1"/>
          </p:cNvCxnSpPr>
          <p:nvPr/>
        </p:nvCxnSpPr>
        <p:spPr bwMode="auto">
          <a:xfrm flipV="1">
            <a:off x="3804179" y="4619626"/>
            <a:ext cx="282046" cy="188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4" name="Straight Connector 304"/>
          <p:cNvCxnSpPr>
            <a:cxnSpLocks noChangeShapeType="1"/>
            <a:endCxn id="505" idx="7"/>
          </p:cNvCxnSpPr>
          <p:nvPr/>
        </p:nvCxnSpPr>
        <p:spPr bwMode="auto">
          <a:xfrm flipH="1" flipV="1">
            <a:off x="2770585" y="4494214"/>
            <a:ext cx="225292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55" name="TextBox 39958"/>
          <p:cNvSpPr txBox="1">
            <a:spLocks noChangeArrowheads="1"/>
          </p:cNvSpPr>
          <p:nvPr/>
        </p:nvSpPr>
        <p:spPr bwMode="auto">
          <a:xfrm>
            <a:off x="1793744" y="4533901"/>
            <a:ext cx="9763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i="1"/>
              <a:t>ISP C</a:t>
            </a:r>
          </a:p>
        </p:txBody>
      </p:sp>
      <p:grpSp>
        <p:nvGrpSpPr>
          <p:cNvPr id="82956" name="Group 347"/>
          <p:cNvGrpSpPr>
            <a:grpSpLocks/>
          </p:cNvGrpSpPr>
          <p:nvPr/>
        </p:nvGrpSpPr>
        <p:grpSpPr bwMode="auto">
          <a:xfrm>
            <a:off x="3826538" y="4419600"/>
            <a:ext cx="526256" cy="211138"/>
            <a:chOff x="1871277" y="1576300"/>
            <a:chExt cx="1128371" cy="437860"/>
          </a:xfrm>
        </p:grpSpPr>
        <p:sp>
          <p:nvSpPr>
            <p:cNvPr id="496" name="Oval 49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7" name="Rectangle 496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98" name="Oval 49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9" name="Freeform 498"/>
            <p:cNvSpPr/>
            <p:nvPr/>
          </p:nvSpPr>
          <p:spPr bwMode="auto">
            <a:xfrm>
              <a:off x="2158901" y="1671774"/>
              <a:ext cx="549434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0" name="Freeform 49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01" name="Freeform 50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02" name="Freeform 50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03" name="Straight Connector 502"/>
            <p:cNvCxnSpPr>
              <a:cxnSpLocks noChangeShapeType="1"/>
              <a:endCxn id="4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" name="Straight Connector 50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57" name="Group 347"/>
          <p:cNvGrpSpPr>
            <a:grpSpLocks/>
          </p:cNvGrpSpPr>
          <p:nvPr/>
        </p:nvGrpSpPr>
        <p:grpSpPr bwMode="auto">
          <a:xfrm>
            <a:off x="3319198" y="4773614"/>
            <a:ext cx="524537" cy="211137"/>
            <a:chOff x="1871277" y="1576300"/>
            <a:chExt cx="1128371" cy="437860"/>
          </a:xfrm>
        </p:grpSpPr>
        <p:sp>
          <p:nvSpPr>
            <p:cNvPr id="478" name="Oval 47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9" name="Rectangle 478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0" name="Oval 47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1" name="Freeform 480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2" name="Freeform 48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83" name="Freeform 48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84" name="Freeform 48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85" name="Straight Connector 484"/>
            <p:cNvCxnSpPr>
              <a:cxnSpLocks noChangeShapeType="1"/>
              <a:endCxn id="48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" name="Straight Connector 48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58" name="Group 347"/>
          <p:cNvGrpSpPr>
            <a:grpSpLocks/>
          </p:cNvGrpSpPr>
          <p:nvPr/>
        </p:nvGrpSpPr>
        <p:grpSpPr bwMode="auto">
          <a:xfrm>
            <a:off x="2842817" y="4560889"/>
            <a:ext cx="524536" cy="211137"/>
            <a:chOff x="1871277" y="1576300"/>
            <a:chExt cx="1128371" cy="437860"/>
          </a:xfrm>
        </p:grpSpPr>
        <p:sp>
          <p:nvSpPr>
            <p:cNvPr id="469" name="Oval 46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0" name="Rectangle 469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71" name="Oval 47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2" name="Freeform 471"/>
            <p:cNvSpPr/>
            <p:nvPr/>
          </p:nvSpPr>
          <p:spPr bwMode="auto">
            <a:xfrm>
              <a:off x="2159844" y="1671772"/>
              <a:ext cx="547538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73" name="Freeform 47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74" name="Freeform 47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75" name="Freeform 47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76" name="Straight Connector 475"/>
            <p:cNvCxnSpPr>
              <a:cxnSpLocks noChangeShapeType="1"/>
              <a:endCxn id="47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" name="Straight Connector 47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59" name="Group 347"/>
          <p:cNvGrpSpPr>
            <a:grpSpLocks/>
          </p:cNvGrpSpPr>
          <p:nvPr/>
        </p:nvGrpSpPr>
        <p:grpSpPr bwMode="auto">
          <a:xfrm>
            <a:off x="2619244" y="4854575"/>
            <a:ext cx="524536" cy="211138"/>
            <a:chOff x="1871277" y="1576300"/>
            <a:chExt cx="1128371" cy="437860"/>
          </a:xfrm>
        </p:grpSpPr>
        <p:sp>
          <p:nvSpPr>
            <p:cNvPr id="460" name="Oval 45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61" name="Rectangle 460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62" name="Oval 46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63" name="Freeform 462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64" name="Freeform 46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65" name="Freeform 46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66" name="Freeform 46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67" name="Straight Connector 466"/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46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2960" name="Oval 3"/>
          <p:cNvSpPr>
            <a:spLocks noChangeArrowheads="1"/>
          </p:cNvSpPr>
          <p:nvPr/>
        </p:nvSpPr>
        <p:spPr bwMode="auto">
          <a:xfrm>
            <a:off x="4999435" y="3649664"/>
            <a:ext cx="3487738" cy="134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2961" name="Straight Connector 10"/>
          <p:cNvCxnSpPr>
            <a:cxnSpLocks noChangeShapeType="1"/>
            <a:stCxn id="599" idx="7"/>
          </p:cNvCxnSpPr>
          <p:nvPr/>
        </p:nvCxnSpPr>
        <p:spPr bwMode="auto">
          <a:xfrm>
            <a:off x="6227367" y="3886200"/>
            <a:ext cx="1150540" cy="698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2" name="Straight Connector 297"/>
          <p:cNvCxnSpPr>
            <a:cxnSpLocks noChangeShapeType="1"/>
          </p:cNvCxnSpPr>
          <p:nvPr/>
        </p:nvCxnSpPr>
        <p:spPr bwMode="auto">
          <a:xfrm>
            <a:off x="6824133" y="4176713"/>
            <a:ext cx="130704" cy="825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3" name="Straight Connector 298"/>
          <p:cNvCxnSpPr>
            <a:cxnSpLocks noChangeShapeType="1"/>
          </p:cNvCxnSpPr>
          <p:nvPr/>
        </p:nvCxnSpPr>
        <p:spPr bwMode="auto">
          <a:xfrm flipV="1">
            <a:off x="6607439" y="4376738"/>
            <a:ext cx="263129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4" name="Straight Connector 299"/>
          <p:cNvCxnSpPr>
            <a:cxnSpLocks noChangeShapeType="1"/>
          </p:cNvCxnSpPr>
          <p:nvPr/>
        </p:nvCxnSpPr>
        <p:spPr bwMode="auto">
          <a:xfrm flipV="1">
            <a:off x="6284119" y="4205288"/>
            <a:ext cx="211535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5" name="Straight Connector 300"/>
          <p:cNvCxnSpPr>
            <a:cxnSpLocks noChangeShapeType="1"/>
            <a:stCxn id="536" idx="6"/>
          </p:cNvCxnSpPr>
          <p:nvPr/>
        </p:nvCxnSpPr>
        <p:spPr bwMode="auto">
          <a:xfrm flipV="1">
            <a:off x="5945321" y="4497388"/>
            <a:ext cx="223573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6" name="Straight Connector 301"/>
          <p:cNvCxnSpPr>
            <a:cxnSpLocks noChangeShapeType="1"/>
          </p:cNvCxnSpPr>
          <p:nvPr/>
        </p:nvCxnSpPr>
        <p:spPr bwMode="auto">
          <a:xfrm flipV="1">
            <a:off x="6841331" y="4424363"/>
            <a:ext cx="275167" cy="247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7" name="Straight Connector 302"/>
          <p:cNvCxnSpPr>
            <a:cxnSpLocks noChangeShapeType="1"/>
          </p:cNvCxnSpPr>
          <p:nvPr/>
        </p:nvCxnSpPr>
        <p:spPr bwMode="auto">
          <a:xfrm flipH="1" flipV="1">
            <a:off x="7343511" y="4403725"/>
            <a:ext cx="388673" cy="120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8" name="Straight Connector 303"/>
          <p:cNvCxnSpPr>
            <a:cxnSpLocks noChangeShapeType="1"/>
          </p:cNvCxnSpPr>
          <p:nvPr/>
        </p:nvCxnSpPr>
        <p:spPr bwMode="auto">
          <a:xfrm flipV="1">
            <a:off x="7360708" y="4070350"/>
            <a:ext cx="309563" cy="1920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9" name="Straight Connector 304"/>
          <p:cNvCxnSpPr>
            <a:cxnSpLocks noChangeShapeType="1"/>
            <a:endCxn id="597" idx="7"/>
          </p:cNvCxnSpPr>
          <p:nvPr/>
        </p:nvCxnSpPr>
        <p:spPr bwMode="auto">
          <a:xfrm flipH="1" flipV="1">
            <a:off x="6229086" y="3943351"/>
            <a:ext cx="245931" cy="85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70" name="TextBox 39958"/>
          <p:cNvSpPr txBox="1">
            <a:spLocks noChangeArrowheads="1"/>
          </p:cNvSpPr>
          <p:nvPr/>
        </p:nvSpPr>
        <p:spPr bwMode="auto">
          <a:xfrm>
            <a:off x="5161095" y="3983038"/>
            <a:ext cx="9587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i="1"/>
              <a:t>ISP B</a:t>
            </a:r>
          </a:p>
        </p:txBody>
      </p:sp>
      <p:grpSp>
        <p:nvGrpSpPr>
          <p:cNvPr id="82971" name="Group 347"/>
          <p:cNvGrpSpPr>
            <a:grpSpLocks/>
          </p:cNvGrpSpPr>
          <p:nvPr/>
        </p:nvGrpSpPr>
        <p:grpSpPr bwMode="auto">
          <a:xfrm>
            <a:off x="5738946" y="3752851"/>
            <a:ext cx="574410" cy="214313"/>
            <a:chOff x="1871277" y="1576300"/>
            <a:chExt cx="1128371" cy="437860"/>
          </a:xfrm>
        </p:grpSpPr>
        <p:sp>
          <p:nvSpPr>
            <p:cNvPr id="597" name="Oval 59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8" name="Rectangle 597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9" name="Oval 59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00" name="Freeform 599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01" name="Freeform 60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02" name="Freeform 60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03" name="Freeform 60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604" name="Straight Connector 603"/>
            <p:cNvCxnSpPr>
              <a:cxnSpLocks noChangeShapeType="1"/>
              <a:endCxn id="59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5" name="Straight Connector 60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72" name="Group 347"/>
          <p:cNvGrpSpPr>
            <a:grpSpLocks/>
          </p:cNvGrpSpPr>
          <p:nvPr/>
        </p:nvGrpSpPr>
        <p:grpSpPr bwMode="auto">
          <a:xfrm>
            <a:off x="6829294" y="4227513"/>
            <a:ext cx="574410" cy="214312"/>
            <a:chOff x="1871277" y="1576300"/>
            <a:chExt cx="1128371" cy="437860"/>
          </a:xfrm>
        </p:grpSpPr>
        <p:sp>
          <p:nvSpPr>
            <p:cNvPr id="570" name="Oval 56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1" name="Rectangle 570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2" name="Oval 57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3" name="Freeform 572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4" name="Freeform 57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5" name="Freeform 57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6" name="Freeform 57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77" name="Straight Connector 576"/>
            <p:cNvCxnSpPr>
              <a:cxnSpLocks noChangeShapeType="1"/>
              <a:endCxn id="57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8" name="Straight Connector 57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73" name="Group 347"/>
          <p:cNvGrpSpPr>
            <a:grpSpLocks/>
          </p:cNvGrpSpPr>
          <p:nvPr/>
        </p:nvGrpSpPr>
        <p:grpSpPr bwMode="auto">
          <a:xfrm>
            <a:off x="6308197" y="4011613"/>
            <a:ext cx="574410" cy="214312"/>
            <a:chOff x="1871277" y="1576300"/>
            <a:chExt cx="1128371" cy="437860"/>
          </a:xfrm>
        </p:grpSpPr>
        <p:sp>
          <p:nvSpPr>
            <p:cNvPr id="561" name="Oval 56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2" name="Rectangle 561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3" name="Oval 56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4" name="Freeform 563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5" name="Freeform 56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66" name="Freeform 56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67" name="Freeform 56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68" name="Straight Connector 567"/>
            <p:cNvCxnSpPr>
              <a:cxnSpLocks noChangeShapeType="1"/>
              <a:endCxn id="5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9" name="Straight Connector 56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74" name="Group 347"/>
          <p:cNvGrpSpPr>
            <a:grpSpLocks/>
          </p:cNvGrpSpPr>
          <p:nvPr/>
        </p:nvGrpSpPr>
        <p:grpSpPr bwMode="auto">
          <a:xfrm>
            <a:off x="6063986" y="4310063"/>
            <a:ext cx="574410" cy="214312"/>
            <a:chOff x="1871277" y="1576300"/>
            <a:chExt cx="1128371" cy="437860"/>
          </a:xfrm>
        </p:grpSpPr>
        <p:sp>
          <p:nvSpPr>
            <p:cNvPr id="552" name="Oval 55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3" name="Rectangle 552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4" name="Oval 55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5" name="Freeform 554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6" name="Freeform 55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57" name="Freeform 55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58" name="Freeform 55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59" name="Straight Connector 558"/>
            <p:cNvCxnSpPr>
              <a:cxnSpLocks noChangeShapeType="1"/>
              <a:endCxn id="55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0" name="Straight Connector 55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2975" name="Oval 3"/>
          <p:cNvSpPr>
            <a:spLocks noChangeArrowheads="1"/>
          </p:cNvSpPr>
          <p:nvPr/>
        </p:nvSpPr>
        <p:spPr bwMode="auto">
          <a:xfrm>
            <a:off x="1878012" y="2725739"/>
            <a:ext cx="3764625" cy="1381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2976" name="Straight Connector 10"/>
          <p:cNvCxnSpPr>
            <a:cxnSpLocks noChangeShapeType="1"/>
            <a:stCxn id="415" idx="7"/>
          </p:cNvCxnSpPr>
          <p:nvPr/>
        </p:nvCxnSpPr>
        <p:spPr bwMode="auto">
          <a:xfrm>
            <a:off x="3203973" y="2968626"/>
            <a:ext cx="1241690" cy="730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77" name="Straight Connector 297"/>
          <p:cNvCxnSpPr>
            <a:cxnSpLocks noChangeShapeType="1"/>
          </p:cNvCxnSpPr>
          <p:nvPr/>
        </p:nvCxnSpPr>
        <p:spPr bwMode="auto">
          <a:xfrm>
            <a:off x="3847175" y="3268664"/>
            <a:ext cx="141023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78" name="Straight Connector 298"/>
          <p:cNvCxnSpPr>
            <a:cxnSpLocks noChangeShapeType="1"/>
          </p:cNvCxnSpPr>
          <p:nvPr/>
        </p:nvCxnSpPr>
        <p:spPr bwMode="auto">
          <a:xfrm flipV="1">
            <a:off x="3613284" y="3473450"/>
            <a:ext cx="285485" cy="460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79" name="Straight Connector 299"/>
          <p:cNvCxnSpPr>
            <a:cxnSpLocks noChangeShapeType="1"/>
          </p:cNvCxnSpPr>
          <p:nvPr/>
        </p:nvCxnSpPr>
        <p:spPr bwMode="auto">
          <a:xfrm flipV="1">
            <a:off x="3265885" y="3297239"/>
            <a:ext cx="227013" cy="1095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0" name="Straight Connector 300"/>
          <p:cNvCxnSpPr>
            <a:cxnSpLocks noChangeShapeType="1"/>
            <a:stCxn id="352" idx="6"/>
          </p:cNvCxnSpPr>
          <p:nvPr/>
        </p:nvCxnSpPr>
        <p:spPr bwMode="auto">
          <a:xfrm flipV="1">
            <a:off x="2899569" y="3597276"/>
            <a:ext cx="240771" cy="98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1" name="Straight Connector 301"/>
          <p:cNvCxnSpPr>
            <a:cxnSpLocks noChangeShapeType="1"/>
          </p:cNvCxnSpPr>
          <p:nvPr/>
        </p:nvCxnSpPr>
        <p:spPr bwMode="auto">
          <a:xfrm flipV="1">
            <a:off x="3866092" y="3522663"/>
            <a:ext cx="295804" cy="254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2" name="Straight Connector 302"/>
          <p:cNvCxnSpPr>
            <a:cxnSpLocks noChangeShapeType="1"/>
          </p:cNvCxnSpPr>
          <p:nvPr/>
        </p:nvCxnSpPr>
        <p:spPr bwMode="auto">
          <a:xfrm flipH="1" flipV="1">
            <a:off x="4442223" y="3508376"/>
            <a:ext cx="419629" cy="1254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3" name="Straight Connector 303"/>
          <p:cNvCxnSpPr>
            <a:cxnSpLocks noChangeShapeType="1"/>
          </p:cNvCxnSpPr>
          <p:nvPr/>
        </p:nvCxnSpPr>
        <p:spPr bwMode="auto">
          <a:xfrm flipV="1">
            <a:off x="4426744" y="3159125"/>
            <a:ext cx="333640" cy="1984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4" name="Straight Connector 304"/>
          <p:cNvCxnSpPr>
            <a:cxnSpLocks noChangeShapeType="1"/>
            <a:endCxn id="413" idx="7"/>
          </p:cNvCxnSpPr>
          <p:nvPr/>
        </p:nvCxnSpPr>
        <p:spPr bwMode="auto">
          <a:xfrm flipH="1" flipV="1">
            <a:off x="3205692" y="3028951"/>
            <a:ext cx="266568" cy="873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85" name="TextBox 39958"/>
          <p:cNvSpPr txBox="1">
            <a:spLocks noChangeArrowheads="1"/>
          </p:cNvSpPr>
          <p:nvPr/>
        </p:nvSpPr>
        <p:spPr bwMode="auto">
          <a:xfrm>
            <a:off x="2051713" y="3070226"/>
            <a:ext cx="9473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i="1"/>
              <a:t>ISP A</a:t>
            </a:r>
          </a:p>
        </p:txBody>
      </p:sp>
      <p:grpSp>
        <p:nvGrpSpPr>
          <p:cNvPr id="82986" name="Group 347"/>
          <p:cNvGrpSpPr>
            <a:grpSpLocks/>
          </p:cNvGrpSpPr>
          <p:nvPr/>
        </p:nvGrpSpPr>
        <p:grpSpPr bwMode="auto">
          <a:xfrm>
            <a:off x="4724269" y="3562351"/>
            <a:ext cx="620844" cy="220663"/>
            <a:chOff x="1871277" y="1576300"/>
            <a:chExt cx="1128371" cy="437860"/>
          </a:xfrm>
        </p:grpSpPr>
        <p:sp>
          <p:nvSpPr>
            <p:cNvPr id="395" name="Oval 39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6" name="Rectangle 395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7" name="Oval 3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8" name="Freeform 397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9" name="Freeform 39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00" name="Freeform 39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01" name="Freeform 40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02" name="Straight Connector 401"/>
            <p:cNvCxnSpPr>
              <a:cxnSpLocks noChangeShapeType="1"/>
              <a:endCxn id="3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" name="Straight Connector 40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87" name="Group 347"/>
          <p:cNvGrpSpPr>
            <a:grpSpLocks/>
          </p:cNvGrpSpPr>
          <p:nvPr/>
        </p:nvGrpSpPr>
        <p:grpSpPr bwMode="auto">
          <a:xfrm>
            <a:off x="3854054" y="3321051"/>
            <a:ext cx="619125" cy="220663"/>
            <a:chOff x="1871277" y="1576300"/>
            <a:chExt cx="1128371" cy="437860"/>
          </a:xfrm>
        </p:grpSpPr>
        <p:sp>
          <p:nvSpPr>
            <p:cNvPr id="386" name="Oval 38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7" name="Rectangle 386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88" name="Oval 38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9" name="Freeform 388"/>
            <p:cNvSpPr/>
            <p:nvPr/>
          </p:nvSpPr>
          <p:spPr bwMode="auto">
            <a:xfrm>
              <a:off x="2159638" y="1673953"/>
              <a:ext cx="548513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0" name="Freeform 38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91" name="Freeform 39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92" name="Freeform 39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93" name="Straight Connector 392"/>
            <p:cNvCxnSpPr>
              <a:cxnSpLocks noChangeShapeType="1"/>
              <a:endCxn id="3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4" name="Straight Connector 39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88" name="Group 347"/>
          <p:cNvGrpSpPr>
            <a:grpSpLocks/>
          </p:cNvGrpSpPr>
          <p:nvPr/>
        </p:nvGrpSpPr>
        <p:grpSpPr bwMode="auto">
          <a:xfrm>
            <a:off x="3289963" y="3098801"/>
            <a:ext cx="620844" cy="219075"/>
            <a:chOff x="1871277" y="1576300"/>
            <a:chExt cx="1128371" cy="437860"/>
          </a:xfrm>
        </p:grpSpPr>
        <p:sp>
          <p:nvSpPr>
            <p:cNvPr id="377" name="Oval 37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78" name="Rectangle 377"/>
            <p:cNvSpPr/>
            <p:nvPr/>
          </p:nvSpPr>
          <p:spPr bwMode="auto">
            <a:xfrm>
              <a:off x="1871277" y="1738119"/>
              <a:ext cx="1128371" cy="11739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9" name="Oval 3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0" name="Freeform 379"/>
            <p:cNvSpPr/>
            <p:nvPr/>
          </p:nvSpPr>
          <p:spPr bwMode="auto">
            <a:xfrm>
              <a:off x="2158840" y="1674661"/>
              <a:ext cx="550120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81" name="Freeform 38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82" name="Freeform 38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83" name="Freeform 38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84" name="Straight Connector 383"/>
            <p:cNvCxnSpPr>
              <a:cxnSpLocks noChangeShapeType="1"/>
              <a:endCxn id="3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" name="Straight Connector 38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89" name="Group 347"/>
          <p:cNvGrpSpPr>
            <a:grpSpLocks/>
          </p:cNvGrpSpPr>
          <p:nvPr/>
        </p:nvGrpSpPr>
        <p:grpSpPr bwMode="auto">
          <a:xfrm>
            <a:off x="3026834" y="3405189"/>
            <a:ext cx="620845" cy="219075"/>
            <a:chOff x="1871277" y="1576300"/>
            <a:chExt cx="1128371" cy="437860"/>
          </a:xfrm>
        </p:grpSpPr>
        <p:sp>
          <p:nvSpPr>
            <p:cNvPr id="368" name="Oval 36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9" name="Rectangle 368"/>
            <p:cNvSpPr/>
            <p:nvPr/>
          </p:nvSpPr>
          <p:spPr bwMode="auto">
            <a:xfrm>
              <a:off x="1871277" y="1738117"/>
              <a:ext cx="1128371" cy="11739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0" name="Oval 36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71" name="Freeform 370"/>
            <p:cNvSpPr/>
            <p:nvPr/>
          </p:nvSpPr>
          <p:spPr bwMode="auto">
            <a:xfrm>
              <a:off x="2158839" y="1674659"/>
              <a:ext cx="550119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2" name="Freeform 37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73" name="Freeform 37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74" name="Freeform 37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75" name="Straight Connector 374"/>
            <p:cNvCxnSpPr>
              <a:cxnSpLocks noChangeShapeType="1"/>
              <a:endCxn id="37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Straight Connector 37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90" name="Group 347"/>
          <p:cNvGrpSpPr>
            <a:grpSpLocks/>
          </p:cNvGrpSpPr>
          <p:nvPr/>
        </p:nvGrpSpPr>
        <p:grpSpPr bwMode="auto">
          <a:xfrm>
            <a:off x="3620163" y="3759201"/>
            <a:ext cx="620844" cy="220663"/>
            <a:chOff x="1871277" y="1576300"/>
            <a:chExt cx="1128371" cy="437860"/>
          </a:xfrm>
        </p:grpSpPr>
        <p:sp>
          <p:nvSpPr>
            <p:cNvPr id="359" name="Oval 35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0" name="Rectangle 359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61" name="Oval 36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2" name="Freeform 361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63" name="Freeform 36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64" name="Freeform 36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65" name="Freeform 36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66" name="Straight Connector 365"/>
            <p:cNvCxnSpPr>
              <a:cxnSpLocks noChangeShapeType="1"/>
              <a:endCxn id="36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" name="Straight Connector 36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91" name="Group 347"/>
          <p:cNvGrpSpPr>
            <a:grpSpLocks/>
          </p:cNvGrpSpPr>
          <p:nvPr/>
        </p:nvGrpSpPr>
        <p:grpSpPr bwMode="auto">
          <a:xfrm>
            <a:off x="2280444" y="3614738"/>
            <a:ext cx="620845" cy="220662"/>
            <a:chOff x="1871277" y="1576300"/>
            <a:chExt cx="1128371" cy="437860"/>
          </a:xfrm>
        </p:grpSpPr>
        <p:sp>
          <p:nvSpPr>
            <p:cNvPr id="350" name="Oval 34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1" name="Rectangle 350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52" name="Oval 35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3" name="Freeform 352"/>
            <p:cNvSpPr/>
            <p:nvPr/>
          </p:nvSpPr>
          <p:spPr bwMode="auto">
            <a:xfrm>
              <a:off x="2158839" y="1673951"/>
              <a:ext cx="550119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54" name="Freeform 35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55" name="Freeform 35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56" name="Freeform 35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57" name="Straight Connector 356"/>
            <p:cNvCxnSpPr>
              <a:cxnSpLocks noChangeShapeType="1"/>
              <a:endCxn id="35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" name="Straight Connector 35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299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97991" y="165101"/>
            <a:ext cx="8770938" cy="650875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ea typeface="ＭＳ Ｐゴシック" pitchFamily="34" charset="-128"/>
              </a:rPr>
              <a:t>Internet structure: network of networks</a:t>
            </a:r>
            <a:endParaRPr lang="en-US" altLang="en-US" dirty="0">
              <a:ea typeface="ＭＳ Ｐゴシック" pitchFamily="34" charset="-128"/>
            </a:endParaRPr>
          </a:p>
        </p:txBody>
      </p:sp>
      <p:pic>
        <p:nvPicPr>
          <p:cNvPr id="82993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205" y="815976"/>
            <a:ext cx="8416660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2994" name="Group 2"/>
          <p:cNvGrpSpPr>
            <a:grpSpLocks/>
          </p:cNvGrpSpPr>
          <p:nvPr/>
        </p:nvGrpSpPr>
        <p:grpSpPr bwMode="auto">
          <a:xfrm>
            <a:off x="1977761" y="2241551"/>
            <a:ext cx="676914" cy="417513"/>
            <a:chOff x="3053396" y="4304255"/>
            <a:chExt cx="625540" cy="418253"/>
          </a:xfrm>
        </p:grpSpPr>
        <p:sp>
          <p:nvSpPr>
            <p:cNvPr id="8318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89" name="TextBox 1"/>
            <p:cNvSpPr txBox="1">
              <a:spLocks noChangeArrowheads="1"/>
            </p:cNvSpPr>
            <p:nvPr/>
          </p:nvSpPr>
          <p:spPr bwMode="auto">
            <a:xfrm>
              <a:off x="3140911" y="4323258"/>
              <a:ext cx="538025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2995" name="Group 131"/>
          <p:cNvGrpSpPr>
            <a:grpSpLocks/>
          </p:cNvGrpSpPr>
          <p:nvPr/>
        </p:nvGrpSpPr>
        <p:grpSpPr bwMode="auto">
          <a:xfrm>
            <a:off x="725753" y="3041651"/>
            <a:ext cx="676914" cy="417513"/>
            <a:chOff x="3053396" y="4304255"/>
            <a:chExt cx="625540" cy="418253"/>
          </a:xfrm>
        </p:grpSpPr>
        <p:sp>
          <p:nvSpPr>
            <p:cNvPr id="8318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87" name="TextBox 133"/>
            <p:cNvSpPr txBox="1">
              <a:spLocks noChangeArrowheads="1"/>
            </p:cNvSpPr>
            <p:nvPr/>
          </p:nvSpPr>
          <p:spPr bwMode="auto">
            <a:xfrm>
              <a:off x="3140911" y="4323258"/>
              <a:ext cx="538025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2996" name="Group 135"/>
          <p:cNvGrpSpPr>
            <a:grpSpLocks/>
          </p:cNvGrpSpPr>
          <p:nvPr/>
        </p:nvGrpSpPr>
        <p:grpSpPr bwMode="auto">
          <a:xfrm>
            <a:off x="6861968" y="2495551"/>
            <a:ext cx="677859" cy="417513"/>
            <a:chOff x="3053396" y="4304255"/>
            <a:chExt cx="624882" cy="418253"/>
          </a:xfrm>
        </p:grpSpPr>
        <p:sp>
          <p:nvSpPr>
            <p:cNvPr id="8318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85" name="TextBox 137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2997" name="Group 138"/>
          <p:cNvGrpSpPr>
            <a:grpSpLocks/>
          </p:cNvGrpSpPr>
          <p:nvPr/>
        </p:nvGrpSpPr>
        <p:grpSpPr bwMode="auto">
          <a:xfrm>
            <a:off x="1344878" y="5353051"/>
            <a:ext cx="676914" cy="417513"/>
            <a:chOff x="3053396" y="4304255"/>
            <a:chExt cx="625540" cy="418253"/>
          </a:xfrm>
        </p:grpSpPr>
        <p:sp>
          <p:nvSpPr>
            <p:cNvPr id="8318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83" name="TextBox 140"/>
            <p:cNvSpPr txBox="1">
              <a:spLocks noChangeArrowheads="1"/>
            </p:cNvSpPr>
            <p:nvPr/>
          </p:nvSpPr>
          <p:spPr bwMode="auto">
            <a:xfrm>
              <a:off x="3140911" y="4323258"/>
              <a:ext cx="538025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2998" name="Group 141"/>
          <p:cNvGrpSpPr>
            <a:grpSpLocks/>
          </p:cNvGrpSpPr>
          <p:nvPr/>
        </p:nvGrpSpPr>
        <p:grpSpPr bwMode="auto">
          <a:xfrm>
            <a:off x="890853" y="4730751"/>
            <a:ext cx="676914" cy="417513"/>
            <a:chOff x="3053396" y="4304255"/>
            <a:chExt cx="625540" cy="418253"/>
          </a:xfrm>
        </p:grpSpPr>
        <p:sp>
          <p:nvSpPr>
            <p:cNvPr id="8318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81" name="TextBox 143"/>
            <p:cNvSpPr txBox="1">
              <a:spLocks noChangeArrowheads="1"/>
            </p:cNvSpPr>
            <p:nvPr/>
          </p:nvSpPr>
          <p:spPr bwMode="auto">
            <a:xfrm>
              <a:off x="3140911" y="4323258"/>
              <a:ext cx="538025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2999" name="Group 144"/>
          <p:cNvGrpSpPr>
            <a:grpSpLocks/>
          </p:cNvGrpSpPr>
          <p:nvPr/>
        </p:nvGrpSpPr>
        <p:grpSpPr bwMode="auto">
          <a:xfrm>
            <a:off x="643203" y="4070351"/>
            <a:ext cx="676914" cy="417513"/>
            <a:chOff x="3053396" y="4304255"/>
            <a:chExt cx="625540" cy="418253"/>
          </a:xfrm>
        </p:grpSpPr>
        <p:sp>
          <p:nvSpPr>
            <p:cNvPr id="8317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79" name="TextBox 146"/>
            <p:cNvSpPr txBox="1">
              <a:spLocks noChangeArrowheads="1"/>
            </p:cNvSpPr>
            <p:nvPr/>
          </p:nvSpPr>
          <p:spPr bwMode="auto">
            <a:xfrm>
              <a:off x="3140911" y="4323258"/>
              <a:ext cx="538025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3000" name="Group 147"/>
          <p:cNvGrpSpPr>
            <a:grpSpLocks/>
          </p:cNvGrpSpPr>
          <p:nvPr/>
        </p:nvGrpSpPr>
        <p:grpSpPr bwMode="auto">
          <a:xfrm>
            <a:off x="7673710" y="2927351"/>
            <a:ext cx="677859" cy="417513"/>
            <a:chOff x="3053396" y="4304255"/>
            <a:chExt cx="624882" cy="418253"/>
          </a:xfrm>
        </p:grpSpPr>
        <p:sp>
          <p:nvSpPr>
            <p:cNvPr id="8317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77" name="TextBox 149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3001" name="Group 150"/>
          <p:cNvGrpSpPr>
            <a:grpSpLocks/>
          </p:cNvGrpSpPr>
          <p:nvPr/>
        </p:nvGrpSpPr>
        <p:grpSpPr bwMode="auto">
          <a:xfrm>
            <a:off x="3711310" y="2000251"/>
            <a:ext cx="677859" cy="417513"/>
            <a:chOff x="3053396" y="4304255"/>
            <a:chExt cx="624882" cy="418253"/>
          </a:xfrm>
        </p:grpSpPr>
        <p:sp>
          <p:nvSpPr>
            <p:cNvPr id="8317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75" name="TextBox 152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3002" name="Group 153"/>
          <p:cNvGrpSpPr>
            <a:grpSpLocks/>
          </p:cNvGrpSpPr>
          <p:nvPr/>
        </p:nvGrpSpPr>
        <p:grpSpPr bwMode="auto">
          <a:xfrm>
            <a:off x="1138503" y="2647951"/>
            <a:ext cx="676914" cy="417513"/>
            <a:chOff x="3053396" y="4304255"/>
            <a:chExt cx="625540" cy="418253"/>
          </a:xfrm>
        </p:grpSpPr>
        <p:sp>
          <p:nvSpPr>
            <p:cNvPr id="8317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73" name="TextBox 155"/>
            <p:cNvSpPr txBox="1">
              <a:spLocks noChangeArrowheads="1"/>
            </p:cNvSpPr>
            <p:nvPr/>
          </p:nvSpPr>
          <p:spPr bwMode="auto">
            <a:xfrm>
              <a:off x="3140911" y="4323258"/>
              <a:ext cx="538025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3003" name="Group 156"/>
          <p:cNvGrpSpPr>
            <a:grpSpLocks/>
          </p:cNvGrpSpPr>
          <p:nvPr/>
        </p:nvGrpSpPr>
        <p:grpSpPr bwMode="auto">
          <a:xfrm>
            <a:off x="4701910" y="1974851"/>
            <a:ext cx="677859" cy="417513"/>
            <a:chOff x="3053396" y="4304255"/>
            <a:chExt cx="624882" cy="418253"/>
          </a:xfrm>
        </p:grpSpPr>
        <p:sp>
          <p:nvSpPr>
            <p:cNvPr id="8317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71" name="TextBox 158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3004" name="Group 160"/>
          <p:cNvGrpSpPr>
            <a:grpSpLocks/>
          </p:cNvGrpSpPr>
          <p:nvPr/>
        </p:nvGrpSpPr>
        <p:grpSpPr bwMode="auto">
          <a:xfrm>
            <a:off x="8017668" y="5607051"/>
            <a:ext cx="677859" cy="417513"/>
            <a:chOff x="3053396" y="4304255"/>
            <a:chExt cx="624882" cy="418253"/>
          </a:xfrm>
        </p:grpSpPr>
        <p:sp>
          <p:nvSpPr>
            <p:cNvPr id="8316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69" name="TextBox 162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3005" name="Group 163"/>
          <p:cNvGrpSpPr>
            <a:grpSpLocks/>
          </p:cNvGrpSpPr>
          <p:nvPr/>
        </p:nvGrpSpPr>
        <p:grpSpPr bwMode="auto">
          <a:xfrm>
            <a:off x="8925718" y="4959351"/>
            <a:ext cx="677859" cy="417513"/>
            <a:chOff x="3053396" y="4304255"/>
            <a:chExt cx="624882" cy="418253"/>
          </a:xfrm>
        </p:grpSpPr>
        <p:sp>
          <p:nvSpPr>
            <p:cNvPr id="8316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67" name="TextBox 165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3006" name="Group 169"/>
          <p:cNvGrpSpPr>
            <a:grpSpLocks/>
          </p:cNvGrpSpPr>
          <p:nvPr/>
        </p:nvGrpSpPr>
        <p:grpSpPr bwMode="auto">
          <a:xfrm>
            <a:off x="5596201" y="5848351"/>
            <a:ext cx="677859" cy="417513"/>
            <a:chOff x="3053396" y="4304255"/>
            <a:chExt cx="624882" cy="418253"/>
          </a:xfrm>
        </p:grpSpPr>
        <p:sp>
          <p:nvSpPr>
            <p:cNvPr id="8316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65" name="TextBox 171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3007" name="Group 172"/>
          <p:cNvGrpSpPr>
            <a:grpSpLocks/>
          </p:cNvGrpSpPr>
          <p:nvPr/>
        </p:nvGrpSpPr>
        <p:grpSpPr bwMode="auto">
          <a:xfrm>
            <a:off x="4605601" y="5988051"/>
            <a:ext cx="677859" cy="417513"/>
            <a:chOff x="3053396" y="4304255"/>
            <a:chExt cx="624882" cy="418253"/>
          </a:xfrm>
        </p:grpSpPr>
        <p:sp>
          <p:nvSpPr>
            <p:cNvPr id="8316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63" name="TextBox 174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3008" name="Group 175"/>
          <p:cNvGrpSpPr>
            <a:grpSpLocks/>
          </p:cNvGrpSpPr>
          <p:nvPr/>
        </p:nvGrpSpPr>
        <p:grpSpPr bwMode="auto">
          <a:xfrm>
            <a:off x="3284801" y="5835651"/>
            <a:ext cx="677859" cy="417513"/>
            <a:chOff x="3053396" y="4304255"/>
            <a:chExt cx="624882" cy="418253"/>
          </a:xfrm>
        </p:grpSpPr>
        <p:sp>
          <p:nvSpPr>
            <p:cNvPr id="8316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61" name="TextBox 177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sp>
        <p:nvSpPr>
          <p:cNvPr id="83009" name="TextBox 4"/>
          <p:cNvSpPr txBox="1">
            <a:spLocks noChangeArrowheads="1"/>
          </p:cNvSpPr>
          <p:nvPr/>
        </p:nvSpPr>
        <p:spPr bwMode="auto">
          <a:xfrm rot="1053502">
            <a:off x="5915942" y="1899773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3010" name="TextBox 179"/>
          <p:cNvSpPr txBox="1">
            <a:spLocks noChangeArrowheads="1"/>
          </p:cNvSpPr>
          <p:nvPr/>
        </p:nvSpPr>
        <p:spPr bwMode="auto">
          <a:xfrm rot="2829263">
            <a:off x="8393301" y="3372972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3011" name="TextBox 180"/>
          <p:cNvSpPr txBox="1">
            <a:spLocks noChangeArrowheads="1"/>
          </p:cNvSpPr>
          <p:nvPr/>
        </p:nvSpPr>
        <p:spPr bwMode="auto">
          <a:xfrm rot="9845918">
            <a:off x="6950396" y="5885191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3012" name="TextBox 181"/>
          <p:cNvSpPr txBox="1">
            <a:spLocks noChangeArrowheads="1"/>
          </p:cNvSpPr>
          <p:nvPr/>
        </p:nvSpPr>
        <p:spPr bwMode="auto">
          <a:xfrm rot="-9948738">
            <a:off x="2218390" y="5789148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3013" name="TextBox 182"/>
          <p:cNvSpPr txBox="1">
            <a:spLocks noChangeArrowheads="1"/>
          </p:cNvSpPr>
          <p:nvPr/>
        </p:nvSpPr>
        <p:spPr bwMode="auto">
          <a:xfrm rot="-4992697">
            <a:off x="500317" y="3482509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3014" name="TextBox 183"/>
          <p:cNvSpPr txBox="1">
            <a:spLocks noChangeArrowheads="1"/>
          </p:cNvSpPr>
          <p:nvPr/>
        </p:nvSpPr>
        <p:spPr bwMode="auto">
          <a:xfrm rot="-1017263">
            <a:off x="2868471" y="1849766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cxnSp>
        <p:nvCxnSpPr>
          <p:cNvPr id="83015" name="Straight Connector 12"/>
          <p:cNvCxnSpPr>
            <a:cxnSpLocks noChangeShapeType="1"/>
          </p:cNvCxnSpPr>
          <p:nvPr/>
        </p:nvCxnSpPr>
        <p:spPr bwMode="auto">
          <a:xfrm>
            <a:off x="2581408" y="2609850"/>
            <a:ext cx="257969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16" name="Straight Connector 500"/>
          <p:cNvCxnSpPr>
            <a:cxnSpLocks noChangeShapeType="1"/>
            <a:endCxn id="415" idx="2"/>
          </p:cNvCxnSpPr>
          <p:nvPr/>
        </p:nvCxnSpPr>
        <p:spPr bwMode="auto">
          <a:xfrm>
            <a:off x="1774825" y="2849563"/>
            <a:ext cx="901171" cy="61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17" name="Straight Connector 501"/>
          <p:cNvCxnSpPr>
            <a:cxnSpLocks noChangeShapeType="1"/>
          </p:cNvCxnSpPr>
          <p:nvPr/>
        </p:nvCxnSpPr>
        <p:spPr bwMode="auto">
          <a:xfrm flipV="1">
            <a:off x="1337998" y="2973388"/>
            <a:ext cx="1411950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18" name="Straight Connector 502"/>
          <p:cNvCxnSpPr>
            <a:cxnSpLocks noChangeShapeType="1"/>
          </p:cNvCxnSpPr>
          <p:nvPr/>
        </p:nvCxnSpPr>
        <p:spPr bwMode="auto">
          <a:xfrm>
            <a:off x="4242727" y="2411414"/>
            <a:ext cx="333640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19" name="Straight Connector 503"/>
          <p:cNvCxnSpPr>
            <a:cxnSpLocks noChangeShapeType="1"/>
          </p:cNvCxnSpPr>
          <p:nvPr/>
        </p:nvCxnSpPr>
        <p:spPr bwMode="auto">
          <a:xfrm flipH="1">
            <a:off x="4794780" y="2389189"/>
            <a:ext cx="416190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0" name="Straight Connector 504"/>
          <p:cNvCxnSpPr>
            <a:cxnSpLocks noChangeShapeType="1"/>
          </p:cNvCxnSpPr>
          <p:nvPr/>
        </p:nvCxnSpPr>
        <p:spPr bwMode="auto">
          <a:xfrm>
            <a:off x="7334912" y="2900363"/>
            <a:ext cx="233892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1" name="Straight Connector 505"/>
          <p:cNvCxnSpPr>
            <a:cxnSpLocks noChangeShapeType="1"/>
          </p:cNvCxnSpPr>
          <p:nvPr/>
        </p:nvCxnSpPr>
        <p:spPr bwMode="auto">
          <a:xfrm flipH="1">
            <a:off x="7732184" y="3251200"/>
            <a:ext cx="261408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2" name="Straight Connector 507"/>
          <p:cNvCxnSpPr>
            <a:cxnSpLocks noChangeShapeType="1"/>
          </p:cNvCxnSpPr>
          <p:nvPr/>
        </p:nvCxnSpPr>
        <p:spPr bwMode="auto">
          <a:xfrm flipH="1" flipV="1">
            <a:off x="8076142" y="4573588"/>
            <a:ext cx="86333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3" name="Straight Connector 509"/>
          <p:cNvCxnSpPr>
            <a:cxnSpLocks noChangeShapeType="1"/>
            <a:stCxn id="83164" idx="0"/>
          </p:cNvCxnSpPr>
          <p:nvPr/>
        </p:nvCxnSpPr>
        <p:spPr bwMode="auto">
          <a:xfrm flipH="1" flipV="1">
            <a:off x="5763022" y="4694238"/>
            <a:ext cx="309563" cy="1160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4" name="Straight Connector 510"/>
          <p:cNvCxnSpPr>
            <a:cxnSpLocks noChangeShapeType="1"/>
          </p:cNvCxnSpPr>
          <p:nvPr/>
        </p:nvCxnSpPr>
        <p:spPr bwMode="auto">
          <a:xfrm flipH="1" flipV="1">
            <a:off x="4407827" y="5045075"/>
            <a:ext cx="402431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5" name="Straight Connector 511"/>
          <p:cNvCxnSpPr>
            <a:cxnSpLocks noChangeShapeType="1"/>
            <a:stCxn id="83161" idx="0"/>
          </p:cNvCxnSpPr>
          <p:nvPr/>
        </p:nvCxnSpPr>
        <p:spPr bwMode="auto">
          <a:xfrm flipH="1" flipV="1">
            <a:off x="3406908" y="5192715"/>
            <a:ext cx="264647" cy="66190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6" name="Straight Connector 512"/>
          <p:cNvCxnSpPr>
            <a:cxnSpLocks noChangeShapeType="1"/>
          </p:cNvCxnSpPr>
          <p:nvPr/>
        </p:nvCxnSpPr>
        <p:spPr bwMode="auto">
          <a:xfrm flipV="1">
            <a:off x="1939925" y="5160963"/>
            <a:ext cx="43510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7" name="Straight Connector 513"/>
          <p:cNvCxnSpPr>
            <a:cxnSpLocks noChangeShapeType="1"/>
            <a:endCxn id="444" idx="2"/>
          </p:cNvCxnSpPr>
          <p:nvPr/>
        </p:nvCxnSpPr>
        <p:spPr bwMode="auto">
          <a:xfrm>
            <a:off x="1499658" y="5018089"/>
            <a:ext cx="488421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8" name="Straight Connector 514"/>
          <p:cNvCxnSpPr>
            <a:cxnSpLocks noChangeShapeType="1"/>
          </p:cNvCxnSpPr>
          <p:nvPr/>
        </p:nvCxnSpPr>
        <p:spPr bwMode="auto">
          <a:xfrm>
            <a:off x="1252008" y="4376738"/>
            <a:ext cx="1080029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029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8303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88561F33-4165-47E8-BA80-377437E5A98F}" type="slidenum">
              <a:rPr lang="en-US" altLang="en-US" sz="1200">
                <a:latin typeface="Tahoma" pitchFamily="34" charset="0"/>
              </a:rPr>
              <a:pPr/>
              <a:t>56</a:t>
            </a:fld>
            <a:endParaRPr lang="en-US" altLang="en-US" sz="1200">
              <a:latin typeface="Tahoma" pitchFamily="34" charset="0"/>
            </a:endParaRPr>
          </a:p>
        </p:txBody>
      </p:sp>
      <p:grpSp>
        <p:nvGrpSpPr>
          <p:cNvPr id="83031" name="Group 347"/>
          <p:cNvGrpSpPr>
            <a:grpSpLocks/>
          </p:cNvGrpSpPr>
          <p:nvPr/>
        </p:nvGrpSpPr>
        <p:grpSpPr bwMode="auto">
          <a:xfrm>
            <a:off x="7386507" y="3868738"/>
            <a:ext cx="574410" cy="214312"/>
            <a:chOff x="1871277" y="1576300"/>
            <a:chExt cx="1128371" cy="437860"/>
          </a:xfrm>
        </p:grpSpPr>
        <p:sp>
          <p:nvSpPr>
            <p:cNvPr id="588" name="Oval 58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9" name="Rectangle 588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0" name="Oval 58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1" name="Freeform 590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2" name="Freeform 59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93" name="Freeform 59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94" name="Freeform 59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95" name="Straight Connector 594"/>
            <p:cNvCxnSpPr>
              <a:cxnSpLocks noChangeShapeType="1"/>
              <a:endCxn id="59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6" name="Straight Connector 59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2" name="Group 347"/>
          <p:cNvGrpSpPr>
            <a:grpSpLocks/>
          </p:cNvGrpSpPr>
          <p:nvPr/>
        </p:nvGrpSpPr>
        <p:grpSpPr bwMode="auto">
          <a:xfrm>
            <a:off x="7637596" y="4464051"/>
            <a:ext cx="574410" cy="214313"/>
            <a:chOff x="1871277" y="1576300"/>
            <a:chExt cx="1128371" cy="437860"/>
          </a:xfrm>
        </p:grpSpPr>
        <p:sp>
          <p:nvSpPr>
            <p:cNvPr id="579" name="Oval 57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0" name="Rectangle 579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1" name="Oval 58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2" name="Freeform 581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3" name="Freeform 58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84" name="Freeform 58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85" name="Freeform 58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86" name="Straight Connector 585"/>
            <p:cNvCxnSpPr>
              <a:cxnSpLocks noChangeShapeType="1"/>
              <a:endCxn id="58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7" name="Straight Connector 58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3" name="Group 347"/>
          <p:cNvGrpSpPr>
            <a:grpSpLocks/>
          </p:cNvGrpSpPr>
          <p:nvPr/>
        </p:nvGrpSpPr>
        <p:grpSpPr bwMode="auto">
          <a:xfrm>
            <a:off x="5372630" y="4514851"/>
            <a:ext cx="574410" cy="214313"/>
            <a:chOff x="1871277" y="1576300"/>
            <a:chExt cx="1128371" cy="437860"/>
          </a:xfrm>
        </p:grpSpPr>
        <p:sp>
          <p:nvSpPr>
            <p:cNvPr id="534" name="Oval 53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5" name="Rectangle 534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6" name="Oval 53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7" name="Freeform 536"/>
            <p:cNvSpPr/>
            <p:nvPr/>
          </p:nvSpPr>
          <p:spPr bwMode="auto">
            <a:xfrm>
              <a:off x="2158438" y="1673602"/>
              <a:ext cx="550671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8" name="Freeform 53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39" name="Freeform 53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0" name="Freeform 53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41" name="Straight Connector 540"/>
            <p:cNvCxnSpPr>
              <a:cxnSpLocks noChangeShapeType="1"/>
              <a:endCxn id="53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" name="Straight Connector 54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3034" name="Straight Connector 508"/>
          <p:cNvCxnSpPr>
            <a:cxnSpLocks noChangeShapeType="1"/>
          </p:cNvCxnSpPr>
          <p:nvPr/>
        </p:nvCxnSpPr>
        <p:spPr bwMode="auto">
          <a:xfrm flipH="1" flipV="1">
            <a:off x="7037387" y="4722814"/>
            <a:ext cx="1135063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3035" name="Group 347"/>
          <p:cNvGrpSpPr>
            <a:grpSpLocks/>
          </p:cNvGrpSpPr>
          <p:nvPr/>
        </p:nvGrpSpPr>
        <p:grpSpPr bwMode="auto">
          <a:xfrm>
            <a:off x="2321719" y="4305300"/>
            <a:ext cx="524537" cy="211138"/>
            <a:chOff x="1871277" y="1576300"/>
            <a:chExt cx="1128371" cy="437860"/>
          </a:xfrm>
        </p:grpSpPr>
        <p:sp>
          <p:nvSpPr>
            <p:cNvPr id="505" name="Oval 50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6" name="Rectangle 505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7" name="Oval 5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8" name="Freeform 507"/>
            <p:cNvSpPr/>
            <p:nvPr/>
          </p:nvSpPr>
          <p:spPr bwMode="auto">
            <a:xfrm>
              <a:off x="2159844" y="1671774"/>
              <a:ext cx="547537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9" name="Freeform 50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10" name="Freeform 50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11" name="Freeform 51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12" name="Straight Connector 511"/>
            <p:cNvCxnSpPr>
              <a:cxnSpLocks noChangeShapeType="1"/>
              <a:endCxn id="5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" name="Straight Connector 51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6" name="Group 347"/>
          <p:cNvGrpSpPr>
            <a:grpSpLocks/>
          </p:cNvGrpSpPr>
          <p:nvPr/>
        </p:nvGrpSpPr>
        <p:grpSpPr bwMode="auto">
          <a:xfrm>
            <a:off x="4056990" y="5006975"/>
            <a:ext cx="524536" cy="211138"/>
            <a:chOff x="1871277" y="1576300"/>
            <a:chExt cx="1128371" cy="437860"/>
          </a:xfrm>
        </p:grpSpPr>
        <p:sp>
          <p:nvSpPr>
            <p:cNvPr id="487" name="Oval 48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8" name="Rectangle 487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9" name="Oval 4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0" name="Freeform 489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91" name="Freeform 49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92" name="Freeform 49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93" name="Freeform 49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94" name="Straight Connector 493"/>
            <p:cNvCxnSpPr>
              <a:cxnSpLocks noChangeShapeType="1"/>
              <a:endCxn id="4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" name="Straight Connector 49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7" name="Group 439"/>
          <p:cNvGrpSpPr>
            <a:grpSpLocks/>
          </p:cNvGrpSpPr>
          <p:nvPr/>
        </p:nvGrpSpPr>
        <p:grpSpPr bwMode="auto">
          <a:xfrm>
            <a:off x="3121423" y="5194300"/>
            <a:ext cx="524536" cy="211138"/>
            <a:chOff x="1871277" y="1576300"/>
            <a:chExt cx="1128371" cy="437860"/>
          </a:xfrm>
        </p:grpSpPr>
        <p:sp>
          <p:nvSpPr>
            <p:cNvPr id="451" name="Oval 45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2" name="Rectangle 451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53" name="Oval 45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4" name="Freeform 453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55" name="Freeform 45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56" name="Freeform 45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57" name="Freeform 45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58" name="Straight Connector 457"/>
            <p:cNvCxnSpPr>
              <a:cxnSpLocks noChangeShapeType="1"/>
              <a:endCxn id="45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" name="Straight Connector 45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8" name="Group 347"/>
          <p:cNvGrpSpPr>
            <a:grpSpLocks/>
          </p:cNvGrpSpPr>
          <p:nvPr/>
        </p:nvGrpSpPr>
        <p:grpSpPr bwMode="auto">
          <a:xfrm>
            <a:off x="1988079" y="5056189"/>
            <a:ext cx="524537" cy="211137"/>
            <a:chOff x="1871277" y="1576300"/>
            <a:chExt cx="1128371" cy="437860"/>
          </a:xfrm>
        </p:grpSpPr>
        <p:sp>
          <p:nvSpPr>
            <p:cNvPr id="442" name="Oval 44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43" name="Rectangle 442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44" name="Oval 44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45" name="Freeform 444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46" name="Freeform 44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47" name="Freeform 44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48" name="Freeform 44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49" name="Straight Connector 448"/>
            <p:cNvCxnSpPr>
              <a:cxnSpLocks noChangeShapeType="1"/>
              <a:endCxn id="4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" name="Straight Connector 44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9" name="Group 347"/>
          <p:cNvGrpSpPr>
            <a:grpSpLocks/>
          </p:cNvGrpSpPr>
          <p:nvPr/>
        </p:nvGrpSpPr>
        <p:grpSpPr bwMode="auto">
          <a:xfrm>
            <a:off x="2675996" y="2832101"/>
            <a:ext cx="619125" cy="220663"/>
            <a:chOff x="1871277" y="1576300"/>
            <a:chExt cx="1128371" cy="437860"/>
          </a:xfrm>
        </p:grpSpPr>
        <p:sp>
          <p:nvSpPr>
            <p:cNvPr id="413" name="Oval 41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4" name="Rectangle 413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15" name="Oval 41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6" name="Freeform 415"/>
            <p:cNvSpPr/>
            <p:nvPr/>
          </p:nvSpPr>
          <p:spPr bwMode="auto">
            <a:xfrm>
              <a:off x="2159638" y="1673953"/>
              <a:ext cx="548515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17" name="Freeform 41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18" name="Freeform 41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19" name="Freeform 41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20" name="Straight Connector 419"/>
            <p:cNvCxnSpPr>
              <a:cxnSpLocks noChangeShapeType="1"/>
              <a:endCxn id="41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" name="Straight Connector 42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40" name="Group 347"/>
          <p:cNvGrpSpPr>
            <a:grpSpLocks/>
          </p:cNvGrpSpPr>
          <p:nvPr/>
        </p:nvGrpSpPr>
        <p:grpSpPr bwMode="auto">
          <a:xfrm>
            <a:off x="4454260" y="2951163"/>
            <a:ext cx="619125" cy="220662"/>
            <a:chOff x="1871277" y="1576300"/>
            <a:chExt cx="1128371" cy="437860"/>
          </a:xfrm>
        </p:grpSpPr>
        <p:sp>
          <p:nvSpPr>
            <p:cNvPr id="404" name="Oval 40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5" name="Rectangle 404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06" name="Oval 40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7" name="Freeform 406"/>
            <p:cNvSpPr/>
            <p:nvPr/>
          </p:nvSpPr>
          <p:spPr bwMode="auto">
            <a:xfrm>
              <a:off x="2159638" y="1673951"/>
              <a:ext cx="548515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08" name="Freeform 40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09" name="Freeform 40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10" name="Freeform 40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11" name="Straight Connector 410"/>
            <p:cNvCxnSpPr>
              <a:cxnSpLocks noChangeShapeType="1"/>
              <a:endCxn id="40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" name="Straight Connector 41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41" name="Group 531"/>
          <p:cNvGrpSpPr>
            <a:grpSpLocks/>
          </p:cNvGrpSpPr>
          <p:nvPr/>
        </p:nvGrpSpPr>
        <p:grpSpPr bwMode="auto">
          <a:xfrm>
            <a:off x="6612600" y="4654551"/>
            <a:ext cx="574410" cy="214313"/>
            <a:chOff x="1871277" y="1576300"/>
            <a:chExt cx="1128371" cy="437860"/>
          </a:xfrm>
        </p:grpSpPr>
        <p:sp>
          <p:nvSpPr>
            <p:cNvPr id="543" name="Oval 54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4" name="Rectangle 543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5" name="Oval 54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6" name="Freeform 545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7" name="Freeform 54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8" name="Freeform 54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9" name="Freeform 54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50" name="Straight Connector 549"/>
            <p:cNvCxnSpPr>
              <a:cxnSpLocks noChangeShapeType="1"/>
              <a:endCxn id="54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1" name="Straight Connector 55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3042" name="Straight Connector 506"/>
          <p:cNvCxnSpPr>
            <a:cxnSpLocks noChangeShapeType="1"/>
          </p:cNvCxnSpPr>
          <p:nvPr/>
        </p:nvCxnSpPr>
        <p:spPr bwMode="auto">
          <a:xfrm flipH="1">
            <a:off x="8196527" y="4311650"/>
            <a:ext cx="586450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3043" name="Group 166"/>
          <p:cNvGrpSpPr>
            <a:grpSpLocks/>
          </p:cNvGrpSpPr>
          <p:nvPr/>
        </p:nvGrpSpPr>
        <p:grpSpPr bwMode="auto">
          <a:xfrm>
            <a:off x="8678068" y="4044951"/>
            <a:ext cx="677859" cy="417513"/>
            <a:chOff x="3053396" y="4304255"/>
            <a:chExt cx="624882" cy="418253"/>
          </a:xfrm>
        </p:grpSpPr>
        <p:sp>
          <p:nvSpPr>
            <p:cNvPr id="8306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069" name="TextBox 168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sp>
        <p:nvSpPr>
          <p:cNvPr id="83044" name="Rectangle 3"/>
          <p:cNvSpPr txBox="1">
            <a:spLocks noChangeArrowheads="1"/>
          </p:cNvSpPr>
          <p:nvPr/>
        </p:nvSpPr>
        <p:spPr bwMode="auto">
          <a:xfrm>
            <a:off x="512498" y="1073150"/>
            <a:ext cx="8887883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But if one global ISP is viable business, there will be competitors ….  which must be interconnected</a:t>
            </a:r>
          </a:p>
        </p:txBody>
      </p:sp>
      <p:grpSp>
        <p:nvGrpSpPr>
          <p:cNvPr id="514" name="Group 20"/>
          <p:cNvGrpSpPr>
            <a:grpSpLocks/>
          </p:cNvGrpSpPr>
          <p:nvPr/>
        </p:nvGrpSpPr>
        <p:grpSpPr bwMode="auto">
          <a:xfrm>
            <a:off x="5088864" y="2871789"/>
            <a:ext cx="2311400" cy="1082675"/>
            <a:chOff x="4696844" y="2871032"/>
            <a:chExt cx="2133865" cy="1082781"/>
          </a:xfrm>
        </p:grpSpPr>
        <p:grpSp>
          <p:nvGrpSpPr>
            <p:cNvPr id="83063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28092" cy="338587"/>
              <a:chOff x="5573768" y="2726239"/>
              <a:chExt cx="528092" cy="338587"/>
            </a:xfrm>
          </p:grpSpPr>
          <p:sp>
            <p:nvSpPr>
              <p:cNvPr id="83066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3067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475338" cy="338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r>
                  <a:rPr lang="en-US" altLang="en-US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83064" name="Straight Connector 18"/>
            <p:cNvCxnSpPr>
              <a:cxnSpLocks noChangeShapeType="1"/>
            </p:cNvCxnSpPr>
            <p:nvPr/>
          </p:nvCxnSpPr>
          <p:spPr bwMode="auto">
            <a:xfrm>
              <a:off x="4696844" y="3073933"/>
              <a:ext cx="980347" cy="35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065" name="Straight Connector 516"/>
            <p:cNvCxnSpPr>
              <a:cxnSpLocks noChangeShapeType="1"/>
            </p:cNvCxnSpPr>
            <p:nvPr/>
          </p:nvCxnSpPr>
          <p:spPr bwMode="auto">
            <a:xfrm>
              <a:off x="6137159" y="3146857"/>
              <a:ext cx="693550" cy="8069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1" name="Group 39939"/>
          <p:cNvGrpSpPr>
            <a:grpSpLocks/>
          </p:cNvGrpSpPr>
          <p:nvPr/>
        </p:nvGrpSpPr>
        <p:grpSpPr bwMode="auto">
          <a:xfrm>
            <a:off x="2583127" y="3703639"/>
            <a:ext cx="3164417" cy="1411287"/>
            <a:chOff x="2577005" y="3679131"/>
            <a:chExt cx="2919566" cy="1413453"/>
          </a:xfrm>
        </p:grpSpPr>
        <p:cxnSp>
          <p:nvCxnSpPr>
            <p:cNvPr id="83060" name="Straight Connector 7"/>
            <p:cNvCxnSpPr>
              <a:cxnSpLocks noChangeShapeType="1"/>
              <a:stCxn id="395" idx="6"/>
            </p:cNvCxnSpPr>
            <p:nvPr/>
          </p:nvCxnSpPr>
          <p:spPr bwMode="auto">
            <a:xfrm>
              <a:off x="5124112" y="3679131"/>
              <a:ext cx="372459" cy="17130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061" name="Straight Connector 415"/>
            <p:cNvCxnSpPr>
              <a:cxnSpLocks noChangeShapeType="1"/>
              <a:endCxn id="507" idx="4"/>
            </p:cNvCxnSpPr>
            <p:nvPr/>
          </p:nvCxnSpPr>
          <p:spPr bwMode="auto">
            <a:xfrm flipH="1">
              <a:off x="2577005" y="3804357"/>
              <a:ext cx="19911" cy="47755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062" name="Straight Connector 523"/>
            <p:cNvCxnSpPr>
              <a:cxnSpLocks noChangeShapeType="1"/>
            </p:cNvCxnSpPr>
            <p:nvPr/>
          </p:nvCxnSpPr>
          <p:spPr bwMode="auto">
            <a:xfrm flipV="1">
              <a:off x="4424422" y="4626270"/>
              <a:ext cx="726759" cy="466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5" name="Group 39945"/>
          <p:cNvGrpSpPr>
            <a:grpSpLocks/>
          </p:cNvGrpSpPr>
          <p:nvPr/>
        </p:nvGrpSpPr>
        <p:grpSpPr bwMode="auto">
          <a:xfrm>
            <a:off x="5076825" y="4864101"/>
            <a:ext cx="1927156" cy="741248"/>
            <a:chOff x="4686300" y="4864100"/>
            <a:chExt cx="1778535" cy="740764"/>
          </a:xfrm>
        </p:grpSpPr>
        <p:sp>
          <p:nvSpPr>
            <p:cNvPr id="83058" name="TextBox 39940"/>
            <p:cNvSpPr txBox="1">
              <a:spLocks noChangeArrowheads="1"/>
            </p:cNvSpPr>
            <p:nvPr/>
          </p:nvSpPr>
          <p:spPr bwMode="auto">
            <a:xfrm>
              <a:off x="4838700" y="5143500"/>
              <a:ext cx="1626135" cy="4613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i="1">
                  <a:solidFill>
                    <a:srgbClr val="CC0000"/>
                  </a:solidFill>
                </a:rPr>
                <a:t>peering link</a:t>
              </a:r>
            </a:p>
          </p:txBody>
        </p:sp>
        <p:cxnSp>
          <p:nvCxnSpPr>
            <p:cNvPr id="83059" name="Straight Connector 39943"/>
            <p:cNvCxnSpPr>
              <a:cxnSpLocks noChangeShapeType="1"/>
            </p:cNvCxnSpPr>
            <p:nvPr/>
          </p:nvCxnSpPr>
          <p:spPr bwMode="auto">
            <a:xfrm>
              <a:off x="4686300" y="4864100"/>
              <a:ext cx="266700" cy="41910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8" name="Group 39950"/>
          <p:cNvGrpSpPr>
            <a:grpSpLocks/>
          </p:cNvGrpSpPr>
          <p:nvPr/>
        </p:nvGrpSpPr>
        <p:grpSpPr bwMode="auto">
          <a:xfrm>
            <a:off x="5709709" y="1701800"/>
            <a:ext cx="3488455" cy="1169989"/>
            <a:chOff x="5270500" y="1701800"/>
            <a:chExt cx="3219103" cy="1169233"/>
          </a:xfrm>
        </p:grpSpPr>
        <p:sp>
          <p:nvSpPr>
            <p:cNvPr id="83056" name="TextBox 39946"/>
            <p:cNvSpPr txBox="1">
              <a:spLocks noChangeArrowheads="1"/>
            </p:cNvSpPr>
            <p:nvPr/>
          </p:nvSpPr>
          <p:spPr bwMode="auto">
            <a:xfrm>
              <a:off x="5270500" y="1701800"/>
              <a:ext cx="3219103" cy="461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i="1">
                  <a:solidFill>
                    <a:srgbClr val="CC0000"/>
                  </a:solidFill>
                </a:rPr>
                <a:t>Internet exchange point </a:t>
              </a:r>
            </a:p>
          </p:txBody>
        </p:sp>
        <p:cxnSp>
          <p:nvCxnSpPr>
            <p:cNvPr id="83057" name="Straight Connector 39948"/>
            <p:cNvCxnSpPr>
              <a:cxnSpLocks noChangeShapeType="1"/>
              <a:endCxn id="83067" idx="0"/>
            </p:cNvCxnSpPr>
            <p:nvPr/>
          </p:nvCxnSpPr>
          <p:spPr bwMode="auto">
            <a:xfrm flipH="1">
              <a:off x="5934325" y="2159000"/>
              <a:ext cx="237875" cy="712033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21" name="Group 39937"/>
          <p:cNvGrpSpPr>
            <a:grpSpLocks/>
          </p:cNvGrpSpPr>
          <p:nvPr/>
        </p:nvGrpSpPr>
        <p:grpSpPr bwMode="auto">
          <a:xfrm>
            <a:off x="4232409" y="3883025"/>
            <a:ext cx="1494498" cy="674688"/>
            <a:chOff x="3962400" y="3676180"/>
            <a:chExt cx="1378622" cy="673930"/>
          </a:xfrm>
        </p:grpSpPr>
        <p:cxnSp>
          <p:nvCxnSpPr>
            <p:cNvPr id="83050" name="Straight Connector 515"/>
            <p:cNvCxnSpPr>
              <a:cxnSpLocks noChangeShapeType="1"/>
            </p:cNvCxnSpPr>
            <p:nvPr/>
          </p:nvCxnSpPr>
          <p:spPr bwMode="auto">
            <a:xfrm flipV="1">
              <a:off x="4065677" y="4166418"/>
              <a:ext cx="194972" cy="18369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3051" name="Group 518"/>
            <p:cNvGrpSpPr>
              <a:grpSpLocks/>
            </p:cNvGrpSpPr>
            <p:nvPr/>
          </p:nvGrpSpPr>
          <p:grpSpPr bwMode="auto">
            <a:xfrm>
              <a:off x="3993651" y="3824925"/>
              <a:ext cx="528092" cy="360218"/>
              <a:chOff x="5634518" y="2616953"/>
              <a:chExt cx="528092" cy="360218"/>
            </a:xfrm>
          </p:grpSpPr>
          <p:sp>
            <p:nvSpPr>
              <p:cNvPr id="83054" name="Oval 521"/>
              <p:cNvSpPr>
                <a:spLocks noChangeArrowheads="1"/>
              </p:cNvSpPr>
              <p:nvPr/>
            </p:nvSpPr>
            <p:spPr bwMode="auto">
              <a:xfrm>
                <a:off x="5634518" y="2672371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3055" name="TextBox 522"/>
              <p:cNvSpPr txBox="1">
                <a:spLocks noChangeArrowheads="1"/>
              </p:cNvSpPr>
              <p:nvPr/>
            </p:nvSpPr>
            <p:spPr bwMode="auto">
              <a:xfrm>
                <a:off x="5672004" y="2616953"/>
                <a:ext cx="474964" cy="338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r>
                  <a:rPr lang="en-US" altLang="en-US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83052" name="Straight Connector 519"/>
            <p:cNvCxnSpPr>
              <a:cxnSpLocks noChangeShapeType="1"/>
              <a:stCxn id="83054" idx="6"/>
              <a:endCxn id="597" idx="2"/>
            </p:cNvCxnSpPr>
            <p:nvPr/>
          </p:nvCxnSpPr>
          <p:spPr bwMode="auto">
            <a:xfrm flipV="1">
              <a:off x="4521743" y="3687971"/>
              <a:ext cx="819279" cy="34477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053" name="Straight Connector 520"/>
            <p:cNvCxnSpPr>
              <a:cxnSpLocks noChangeShapeType="1"/>
            </p:cNvCxnSpPr>
            <p:nvPr/>
          </p:nvCxnSpPr>
          <p:spPr bwMode="auto">
            <a:xfrm>
              <a:off x="3962400" y="3676180"/>
              <a:ext cx="300277" cy="20338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82928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Oval 3"/>
          <p:cNvSpPr>
            <a:spLocks noChangeArrowheads="1"/>
          </p:cNvSpPr>
          <p:nvPr/>
        </p:nvSpPr>
        <p:spPr bwMode="auto">
          <a:xfrm>
            <a:off x="1647560" y="4203701"/>
            <a:ext cx="3186775" cy="132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4994" name="Straight Connector 10"/>
          <p:cNvCxnSpPr>
            <a:cxnSpLocks noChangeShapeType="1"/>
            <a:stCxn id="507" idx="7"/>
          </p:cNvCxnSpPr>
          <p:nvPr/>
        </p:nvCxnSpPr>
        <p:spPr bwMode="auto">
          <a:xfrm>
            <a:off x="2768865" y="4437063"/>
            <a:ext cx="1050793" cy="682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5" name="Straight Connector 297"/>
          <p:cNvCxnSpPr>
            <a:cxnSpLocks noChangeShapeType="1"/>
          </p:cNvCxnSpPr>
          <p:nvPr/>
        </p:nvCxnSpPr>
        <p:spPr bwMode="auto">
          <a:xfrm>
            <a:off x="3314040" y="4724401"/>
            <a:ext cx="118665" cy="793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6" name="Straight Connector 298"/>
          <p:cNvCxnSpPr>
            <a:cxnSpLocks noChangeShapeType="1"/>
          </p:cNvCxnSpPr>
          <p:nvPr/>
        </p:nvCxnSpPr>
        <p:spPr bwMode="auto">
          <a:xfrm flipV="1">
            <a:off x="3116262" y="4919663"/>
            <a:ext cx="240771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7" name="Straight Connector 299"/>
          <p:cNvCxnSpPr>
            <a:cxnSpLocks noChangeShapeType="1"/>
          </p:cNvCxnSpPr>
          <p:nvPr/>
        </p:nvCxnSpPr>
        <p:spPr bwMode="auto">
          <a:xfrm flipV="1">
            <a:off x="2820458" y="4751388"/>
            <a:ext cx="192617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8" name="Straight Connector 300"/>
          <p:cNvCxnSpPr>
            <a:cxnSpLocks noChangeShapeType="1"/>
            <a:stCxn id="444" idx="6"/>
          </p:cNvCxnSpPr>
          <p:nvPr/>
        </p:nvCxnSpPr>
        <p:spPr bwMode="auto">
          <a:xfrm flipV="1">
            <a:off x="2510896" y="5038725"/>
            <a:ext cx="204656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9" name="Straight Connector 301"/>
          <p:cNvCxnSpPr>
            <a:cxnSpLocks noChangeShapeType="1"/>
          </p:cNvCxnSpPr>
          <p:nvPr/>
        </p:nvCxnSpPr>
        <p:spPr bwMode="auto">
          <a:xfrm flipV="1">
            <a:off x="3329517" y="4967289"/>
            <a:ext cx="251090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00" name="Straight Connector 302"/>
          <p:cNvCxnSpPr>
            <a:cxnSpLocks noChangeShapeType="1"/>
          </p:cNvCxnSpPr>
          <p:nvPr/>
        </p:nvCxnSpPr>
        <p:spPr bwMode="auto">
          <a:xfrm flipH="1" flipV="1">
            <a:off x="3817938" y="4954588"/>
            <a:ext cx="354277" cy="1190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01" name="Straight Connector 303"/>
          <p:cNvCxnSpPr>
            <a:cxnSpLocks noChangeShapeType="1"/>
          </p:cNvCxnSpPr>
          <p:nvPr/>
        </p:nvCxnSpPr>
        <p:spPr bwMode="auto">
          <a:xfrm flipV="1">
            <a:off x="3804179" y="4619626"/>
            <a:ext cx="282046" cy="188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02" name="Straight Connector 304"/>
          <p:cNvCxnSpPr>
            <a:cxnSpLocks noChangeShapeType="1"/>
            <a:endCxn id="505" idx="7"/>
          </p:cNvCxnSpPr>
          <p:nvPr/>
        </p:nvCxnSpPr>
        <p:spPr bwMode="auto">
          <a:xfrm flipH="1" flipV="1">
            <a:off x="2770585" y="4494214"/>
            <a:ext cx="225292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03" name="TextBox 39958"/>
          <p:cNvSpPr txBox="1">
            <a:spLocks noChangeArrowheads="1"/>
          </p:cNvSpPr>
          <p:nvPr/>
        </p:nvSpPr>
        <p:spPr bwMode="auto">
          <a:xfrm>
            <a:off x="1793744" y="4533901"/>
            <a:ext cx="9763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i="1"/>
              <a:t>ISP C</a:t>
            </a:r>
          </a:p>
        </p:txBody>
      </p:sp>
      <p:grpSp>
        <p:nvGrpSpPr>
          <p:cNvPr id="85004" name="Group 347"/>
          <p:cNvGrpSpPr>
            <a:grpSpLocks/>
          </p:cNvGrpSpPr>
          <p:nvPr/>
        </p:nvGrpSpPr>
        <p:grpSpPr bwMode="auto">
          <a:xfrm>
            <a:off x="3826538" y="4419600"/>
            <a:ext cx="526256" cy="211138"/>
            <a:chOff x="1871277" y="1576300"/>
            <a:chExt cx="1128371" cy="437860"/>
          </a:xfrm>
        </p:grpSpPr>
        <p:sp>
          <p:nvSpPr>
            <p:cNvPr id="496" name="Oval 49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7" name="Rectangle 496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98" name="Oval 49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9" name="Freeform 498"/>
            <p:cNvSpPr/>
            <p:nvPr/>
          </p:nvSpPr>
          <p:spPr bwMode="auto">
            <a:xfrm>
              <a:off x="2158901" y="1671774"/>
              <a:ext cx="549434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0" name="Freeform 49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01" name="Freeform 50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02" name="Freeform 50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03" name="Straight Connector 502"/>
            <p:cNvCxnSpPr>
              <a:cxnSpLocks noChangeShapeType="1"/>
              <a:endCxn id="4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" name="Straight Connector 50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05" name="Group 347"/>
          <p:cNvGrpSpPr>
            <a:grpSpLocks/>
          </p:cNvGrpSpPr>
          <p:nvPr/>
        </p:nvGrpSpPr>
        <p:grpSpPr bwMode="auto">
          <a:xfrm>
            <a:off x="3319198" y="4773614"/>
            <a:ext cx="524537" cy="211137"/>
            <a:chOff x="1871277" y="1576300"/>
            <a:chExt cx="1128371" cy="437860"/>
          </a:xfrm>
        </p:grpSpPr>
        <p:sp>
          <p:nvSpPr>
            <p:cNvPr id="478" name="Oval 47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9" name="Rectangle 478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0" name="Oval 47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1" name="Freeform 480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2" name="Freeform 48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83" name="Freeform 48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84" name="Freeform 48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85" name="Straight Connector 484"/>
            <p:cNvCxnSpPr>
              <a:cxnSpLocks noChangeShapeType="1"/>
              <a:endCxn id="48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" name="Straight Connector 48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06" name="Group 347"/>
          <p:cNvGrpSpPr>
            <a:grpSpLocks/>
          </p:cNvGrpSpPr>
          <p:nvPr/>
        </p:nvGrpSpPr>
        <p:grpSpPr bwMode="auto">
          <a:xfrm>
            <a:off x="2842817" y="4560889"/>
            <a:ext cx="524536" cy="211137"/>
            <a:chOff x="1871277" y="1576300"/>
            <a:chExt cx="1128371" cy="437860"/>
          </a:xfrm>
        </p:grpSpPr>
        <p:sp>
          <p:nvSpPr>
            <p:cNvPr id="469" name="Oval 46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0" name="Rectangle 469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71" name="Oval 47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2" name="Freeform 471"/>
            <p:cNvSpPr/>
            <p:nvPr/>
          </p:nvSpPr>
          <p:spPr bwMode="auto">
            <a:xfrm>
              <a:off x="2159844" y="1671772"/>
              <a:ext cx="547538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73" name="Freeform 47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74" name="Freeform 47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75" name="Freeform 47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76" name="Straight Connector 475"/>
            <p:cNvCxnSpPr>
              <a:cxnSpLocks noChangeShapeType="1"/>
              <a:endCxn id="47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" name="Straight Connector 47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07" name="Group 347"/>
          <p:cNvGrpSpPr>
            <a:grpSpLocks/>
          </p:cNvGrpSpPr>
          <p:nvPr/>
        </p:nvGrpSpPr>
        <p:grpSpPr bwMode="auto">
          <a:xfrm>
            <a:off x="2619244" y="4854575"/>
            <a:ext cx="524536" cy="211138"/>
            <a:chOff x="1871277" y="1576300"/>
            <a:chExt cx="1128371" cy="437860"/>
          </a:xfrm>
        </p:grpSpPr>
        <p:sp>
          <p:nvSpPr>
            <p:cNvPr id="460" name="Oval 45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61" name="Rectangle 460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62" name="Oval 46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63" name="Freeform 462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64" name="Freeform 46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65" name="Freeform 46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66" name="Freeform 46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67" name="Straight Connector 466"/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46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5008" name="Oval 3"/>
          <p:cNvSpPr>
            <a:spLocks noChangeArrowheads="1"/>
          </p:cNvSpPr>
          <p:nvPr/>
        </p:nvSpPr>
        <p:spPr bwMode="auto">
          <a:xfrm>
            <a:off x="4999435" y="3649664"/>
            <a:ext cx="3487738" cy="134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5009" name="Straight Connector 10"/>
          <p:cNvCxnSpPr>
            <a:cxnSpLocks noChangeShapeType="1"/>
            <a:stCxn id="599" idx="7"/>
          </p:cNvCxnSpPr>
          <p:nvPr/>
        </p:nvCxnSpPr>
        <p:spPr bwMode="auto">
          <a:xfrm>
            <a:off x="6227367" y="3886200"/>
            <a:ext cx="1150540" cy="698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0" name="Straight Connector 297"/>
          <p:cNvCxnSpPr>
            <a:cxnSpLocks noChangeShapeType="1"/>
          </p:cNvCxnSpPr>
          <p:nvPr/>
        </p:nvCxnSpPr>
        <p:spPr bwMode="auto">
          <a:xfrm>
            <a:off x="6824133" y="4176713"/>
            <a:ext cx="130704" cy="825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1" name="Straight Connector 298"/>
          <p:cNvCxnSpPr>
            <a:cxnSpLocks noChangeShapeType="1"/>
          </p:cNvCxnSpPr>
          <p:nvPr/>
        </p:nvCxnSpPr>
        <p:spPr bwMode="auto">
          <a:xfrm flipV="1">
            <a:off x="6607439" y="4376738"/>
            <a:ext cx="263129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2" name="Straight Connector 299"/>
          <p:cNvCxnSpPr>
            <a:cxnSpLocks noChangeShapeType="1"/>
          </p:cNvCxnSpPr>
          <p:nvPr/>
        </p:nvCxnSpPr>
        <p:spPr bwMode="auto">
          <a:xfrm flipV="1">
            <a:off x="6284119" y="4205288"/>
            <a:ext cx="211535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3" name="Straight Connector 300"/>
          <p:cNvCxnSpPr>
            <a:cxnSpLocks noChangeShapeType="1"/>
            <a:stCxn id="536" idx="6"/>
          </p:cNvCxnSpPr>
          <p:nvPr/>
        </p:nvCxnSpPr>
        <p:spPr bwMode="auto">
          <a:xfrm flipV="1">
            <a:off x="5945321" y="4497388"/>
            <a:ext cx="223573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4" name="Straight Connector 301"/>
          <p:cNvCxnSpPr>
            <a:cxnSpLocks noChangeShapeType="1"/>
          </p:cNvCxnSpPr>
          <p:nvPr/>
        </p:nvCxnSpPr>
        <p:spPr bwMode="auto">
          <a:xfrm flipV="1">
            <a:off x="6841331" y="4424363"/>
            <a:ext cx="275167" cy="247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5" name="Straight Connector 302"/>
          <p:cNvCxnSpPr>
            <a:cxnSpLocks noChangeShapeType="1"/>
          </p:cNvCxnSpPr>
          <p:nvPr/>
        </p:nvCxnSpPr>
        <p:spPr bwMode="auto">
          <a:xfrm flipH="1" flipV="1">
            <a:off x="7343511" y="4403725"/>
            <a:ext cx="388673" cy="120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6" name="Straight Connector 303"/>
          <p:cNvCxnSpPr>
            <a:cxnSpLocks noChangeShapeType="1"/>
          </p:cNvCxnSpPr>
          <p:nvPr/>
        </p:nvCxnSpPr>
        <p:spPr bwMode="auto">
          <a:xfrm flipV="1">
            <a:off x="7360708" y="4070350"/>
            <a:ext cx="309563" cy="1920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7" name="Straight Connector 304"/>
          <p:cNvCxnSpPr>
            <a:cxnSpLocks noChangeShapeType="1"/>
            <a:endCxn id="597" idx="7"/>
          </p:cNvCxnSpPr>
          <p:nvPr/>
        </p:nvCxnSpPr>
        <p:spPr bwMode="auto">
          <a:xfrm flipH="1" flipV="1">
            <a:off x="6229086" y="3943351"/>
            <a:ext cx="245931" cy="85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18" name="TextBox 39958"/>
          <p:cNvSpPr txBox="1">
            <a:spLocks noChangeArrowheads="1"/>
          </p:cNvSpPr>
          <p:nvPr/>
        </p:nvSpPr>
        <p:spPr bwMode="auto">
          <a:xfrm>
            <a:off x="5161095" y="3983038"/>
            <a:ext cx="9587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i="1"/>
              <a:t>ISP B</a:t>
            </a:r>
          </a:p>
        </p:txBody>
      </p:sp>
      <p:grpSp>
        <p:nvGrpSpPr>
          <p:cNvPr id="85019" name="Group 347"/>
          <p:cNvGrpSpPr>
            <a:grpSpLocks/>
          </p:cNvGrpSpPr>
          <p:nvPr/>
        </p:nvGrpSpPr>
        <p:grpSpPr bwMode="auto">
          <a:xfrm>
            <a:off x="5738946" y="3752851"/>
            <a:ext cx="574410" cy="214313"/>
            <a:chOff x="1871277" y="1576300"/>
            <a:chExt cx="1128371" cy="437860"/>
          </a:xfrm>
        </p:grpSpPr>
        <p:sp>
          <p:nvSpPr>
            <p:cNvPr id="597" name="Oval 59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8" name="Rectangle 597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9" name="Oval 59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00" name="Freeform 599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01" name="Freeform 60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02" name="Freeform 60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03" name="Freeform 60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604" name="Straight Connector 603"/>
            <p:cNvCxnSpPr>
              <a:cxnSpLocks noChangeShapeType="1"/>
              <a:endCxn id="59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5" name="Straight Connector 60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20" name="Group 347"/>
          <p:cNvGrpSpPr>
            <a:grpSpLocks/>
          </p:cNvGrpSpPr>
          <p:nvPr/>
        </p:nvGrpSpPr>
        <p:grpSpPr bwMode="auto">
          <a:xfrm>
            <a:off x="6829294" y="4227513"/>
            <a:ext cx="574410" cy="214312"/>
            <a:chOff x="1871277" y="1576300"/>
            <a:chExt cx="1128371" cy="437860"/>
          </a:xfrm>
        </p:grpSpPr>
        <p:sp>
          <p:nvSpPr>
            <p:cNvPr id="570" name="Oval 56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1" name="Rectangle 570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2" name="Oval 57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3" name="Freeform 572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4" name="Freeform 57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5" name="Freeform 57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6" name="Freeform 57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77" name="Straight Connector 576"/>
            <p:cNvCxnSpPr>
              <a:cxnSpLocks noChangeShapeType="1"/>
              <a:endCxn id="57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8" name="Straight Connector 57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21" name="Group 347"/>
          <p:cNvGrpSpPr>
            <a:grpSpLocks/>
          </p:cNvGrpSpPr>
          <p:nvPr/>
        </p:nvGrpSpPr>
        <p:grpSpPr bwMode="auto">
          <a:xfrm>
            <a:off x="6308197" y="4011613"/>
            <a:ext cx="574410" cy="214312"/>
            <a:chOff x="1871277" y="1576300"/>
            <a:chExt cx="1128371" cy="437860"/>
          </a:xfrm>
        </p:grpSpPr>
        <p:sp>
          <p:nvSpPr>
            <p:cNvPr id="561" name="Oval 56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2" name="Rectangle 561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3" name="Oval 56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4" name="Freeform 563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5" name="Freeform 56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66" name="Freeform 56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67" name="Freeform 56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68" name="Straight Connector 567"/>
            <p:cNvCxnSpPr>
              <a:cxnSpLocks noChangeShapeType="1"/>
              <a:endCxn id="5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9" name="Straight Connector 56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22" name="Group 347"/>
          <p:cNvGrpSpPr>
            <a:grpSpLocks/>
          </p:cNvGrpSpPr>
          <p:nvPr/>
        </p:nvGrpSpPr>
        <p:grpSpPr bwMode="auto">
          <a:xfrm>
            <a:off x="6063986" y="4310063"/>
            <a:ext cx="574410" cy="214312"/>
            <a:chOff x="1871277" y="1576300"/>
            <a:chExt cx="1128371" cy="437860"/>
          </a:xfrm>
        </p:grpSpPr>
        <p:sp>
          <p:nvSpPr>
            <p:cNvPr id="552" name="Oval 55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3" name="Rectangle 552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4" name="Oval 55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5" name="Freeform 554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6" name="Freeform 55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57" name="Freeform 55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58" name="Freeform 55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59" name="Straight Connector 558"/>
            <p:cNvCxnSpPr>
              <a:cxnSpLocks noChangeShapeType="1"/>
              <a:endCxn id="55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0" name="Straight Connector 55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5023" name="Oval 3"/>
          <p:cNvSpPr>
            <a:spLocks noChangeArrowheads="1"/>
          </p:cNvSpPr>
          <p:nvPr/>
        </p:nvSpPr>
        <p:spPr bwMode="auto">
          <a:xfrm>
            <a:off x="1878012" y="2725739"/>
            <a:ext cx="3764625" cy="1381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5024" name="Straight Connector 10"/>
          <p:cNvCxnSpPr>
            <a:cxnSpLocks noChangeShapeType="1"/>
            <a:stCxn id="415" idx="7"/>
          </p:cNvCxnSpPr>
          <p:nvPr/>
        </p:nvCxnSpPr>
        <p:spPr bwMode="auto">
          <a:xfrm>
            <a:off x="3203973" y="2968626"/>
            <a:ext cx="1241690" cy="730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5" name="Straight Connector 297"/>
          <p:cNvCxnSpPr>
            <a:cxnSpLocks noChangeShapeType="1"/>
          </p:cNvCxnSpPr>
          <p:nvPr/>
        </p:nvCxnSpPr>
        <p:spPr bwMode="auto">
          <a:xfrm>
            <a:off x="3847175" y="3268664"/>
            <a:ext cx="141023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6" name="Straight Connector 298"/>
          <p:cNvCxnSpPr>
            <a:cxnSpLocks noChangeShapeType="1"/>
          </p:cNvCxnSpPr>
          <p:nvPr/>
        </p:nvCxnSpPr>
        <p:spPr bwMode="auto">
          <a:xfrm flipV="1">
            <a:off x="3613284" y="3473450"/>
            <a:ext cx="285485" cy="460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7" name="Straight Connector 299"/>
          <p:cNvCxnSpPr>
            <a:cxnSpLocks noChangeShapeType="1"/>
          </p:cNvCxnSpPr>
          <p:nvPr/>
        </p:nvCxnSpPr>
        <p:spPr bwMode="auto">
          <a:xfrm flipV="1">
            <a:off x="3265885" y="3297239"/>
            <a:ext cx="227013" cy="1095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8" name="Straight Connector 300"/>
          <p:cNvCxnSpPr>
            <a:cxnSpLocks noChangeShapeType="1"/>
            <a:stCxn id="352" idx="6"/>
          </p:cNvCxnSpPr>
          <p:nvPr/>
        </p:nvCxnSpPr>
        <p:spPr bwMode="auto">
          <a:xfrm flipV="1">
            <a:off x="2899569" y="3597276"/>
            <a:ext cx="240771" cy="98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9" name="Straight Connector 301"/>
          <p:cNvCxnSpPr>
            <a:cxnSpLocks noChangeShapeType="1"/>
          </p:cNvCxnSpPr>
          <p:nvPr/>
        </p:nvCxnSpPr>
        <p:spPr bwMode="auto">
          <a:xfrm flipV="1">
            <a:off x="3866092" y="3522663"/>
            <a:ext cx="295804" cy="254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30" name="Straight Connector 302"/>
          <p:cNvCxnSpPr>
            <a:cxnSpLocks noChangeShapeType="1"/>
          </p:cNvCxnSpPr>
          <p:nvPr/>
        </p:nvCxnSpPr>
        <p:spPr bwMode="auto">
          <a:xfrm flipH="1" flipV="1">
            <a:off x="4442223" y="3508376"/>
            <a:ext cx="419629" cy="1254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31" name="Straight Connector 303"/>
          <p:cNvCxnSpPr>
            <a:cxnSpLocks noChangeShapeType="1"/>
          </p:cNvCxnSpPr>
          <p:nvPr/>
        </p:nvCxnSpPr>
        <p:spPr bwMode="auto">
          <a:xfrm flipV="1">
            <a:off x="4426744" y="3159125"/>
            <a:ext cx="333640" cy="1984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32" name="Straight Connector 304"/>
          <p:cNvCxnSpPr>
            <a:cxnSpLocks noChangeShapeType="1"/>
            <a:endCxn id="413" idx="7"/>
          </p:cNvCxnSpPr>
          <p:nvPr/>
        </p:nvCxnSpPr>
        <p:spPr bwMode="auto">
          <a:xfrm flipH="1" flipV="1">
            <a:off x="3205692" y="3028951"/>
            <a:ext cx="266568" cy="873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33" name="TextBox 39958"/>
          <p:cNvSpPr txBox="1">
            <a:spLocks noChangeArrowheads="1"/>
          </p:cNvSpPr>
          <p:nvPr/>
        </p:nvSpPr>
        <p:spPr bwMode="auto">
          <a:xfrm>
            <a:off x="2051713" y="3070226"/>
            <a:ext cx="9473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i="1"/>
              <a:t>ISP A</a:t>
            </a:r>
          </a:p>
        </p:txBody>
      </p:sp>
      <p:grpSp>
        <p:nvGrpSpPr>
          <p:cNvPr id="85034" name="Group 347"/>
          <p:cNvGrpSpPr>
            <a:grpSpLocks/>
          </p:cNvGrpSpPr>
          <p:nvPr/>
        </p:nvGrpSpPr>
        <p:grpSpPr bwMode="auto">
          <a:xfrm>
            <a:off x="4724269" y="3562351"/>
            <a:ext cx="620844" cy="220663"/>
            <a:chOff x="1871277" y="1576300"/>
            <a:chExt cx="1128371" cy="437860"/>
          </a:xfrm>
        </p:grpSpPr>
        <p:sp>
          <p:nvSpPr>
            <p:cNvPr id="395" name="Oval 39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6" name="Rectangle 395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7" name="Oval 3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8" name="Freeform 397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9" name="Freeform 39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00" name="Freeform 39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01" name="Freeform 40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02" name="Straight Connector 401"/>
            <p:cNvCxnSpPr>
              <a:cxnSpLocks noChangeShapeType="1"/>
              <a:endCxn id="3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" name="Straight Connector 40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35" name="Group 347"/>
          <p:cNvGrpSpPr>
            <a:grpSpLocks/>
          </p:cNvGrpSpPr>
          <p:nvPr/>
        </p:nvGrpSpPr>
        <p:grpSpPr bwMode="auto">
          <a:xfrm>
            <a:off x="3854054" y="3321051"/>
            <a:ext cx="619125" cy="220663"/>
            <a:chOff x="1871277" y="1576300"/>
            <a:chExt cx="1128371" cy="437860"/>
          </a:xfrm>
        </p:grpSpPr>
        <p:sp>
          <p:nvSpPr>
            <p:cNvPr id="386" name="Oval 38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7" name="Rectangle 386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88" name="Oval 38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9" name="Freeform 388"/>
            <p:cNvSpPr/>
            <p:nvPr/>
          </p:nvSpPr>
          <p:spPr bwMode="auto">
            <a:xfrm>
              <a:off x="2159638" y="1673953"/>
              <a:ext cx="548513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0" name="Freeform 38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91" name="Freeform 39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92" name="Freeform 39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93" name="Straight Connector 392"/>
            <p:cNvCxnSpPr>
              <a:cxnSpLocks noChangeShapeType="1"/>
              <a:endCxn id="3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4" name="Straight Connector 39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36" name="Group 347"/>
          <p:cNvGrpSpPr>
            <a:grpSpLocks/>
          </p:cNvGrpSpPr>
          <p:nvPr/>
        </p:nvGrpSpPr>
        <p:grpSpPr bwMode="auto">
          <a:xfrm>
            <a:off x="3289963" y="3098801"/>
            <a:ext cx="620844" cy="219075"/>
            <a:chOff x="1871277" y="1576300"/>
            <a:chExt cx="1128371" cy="437860"/>
          </a:xfrm>
        </p:grpSpPr>
        <p:sp>
          <p:nvSpPr>
            <p:cNvPr id="377" name="Oval 37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78" name="Rectangle 377"/>
            <p:cNvSpPr/>
            <p:nvPr/>
          </p:nvSpPr>
          <p:spPr bwMode="auto">
            <a:xfrm>
              <a:off x="1871277" y="1738119"/>
              <a:ext cx="1128371" cy="11739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9" name="Oval 3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0" name="Freeform 379"/>
            <p:cNvSpPr/>
            <p:nvPr/>
          </p:nvSpPr>
          <p:spPr bwMode="auto">
            <a:xfrm>
              <a:off x="2158840" y="1674661"/>
              <a:ext cx="550120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81" name="Freeform 38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82" name="Freeform 38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83" name="Freeform 38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84" name="Straight Connector 383"/>
            <p:cNvCxnSpPr>
              <a:cxnSpLocks noChangeShapeType="1"/>
              <a:endCxn id="3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" name="Straight Connector 38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37" name="Group 347"/>
          <p:cNvGrpSpPr>
            <a:grpSpLocks/>
          </p:cNvGrpSpPr>
          <p:nvPr/>
        </p:nvGrpSpPr>
        <p:grpSpPr bwMode="auto">
          <a:xfrm>
            <a:off x="3026834" y="3405189"/>
            <a:ext cx="620845" cy="219075"/>
            <a:chOff x="1871277" y="1576300"/>
            <a:chExt cx="1128371" cy="437860"/>
          </a:xfrm>
        </p:grpSpPr>
        <p:sp>
          <p:nvSpPr>
            <p:cNvPr id="368" name="Oval 36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9" name="Rectangle 368"/>
            <p:cNvSpPr/>
            <p:nvPr/>
          </p:nvSpPr>
          <p:spPr bwMode="auto">
            <a:xfrm>
              <a:off x="1871277" y="1738117"/>
              <a:ext cx="1128371" cy="11739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0" name="Oval 36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71" name="Freeform 370"/>
            <p:cNvSpPr/>
            <p:nvPr/>
          </p:nvSpPr>
          <p:spPr bwMode="auto">
            <a:xfrm>
              <a:off x="2158839" y="1674659"/>
              <a:ext cx="550119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2" name="Freeform 37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73" name="Freeform 37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74" name="Freeform 37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75" name="Straight Connector 374"/>
            <p:cNvCxnSpPr>
              <a:cxnSpLocks noChangeShapeType="1"/>
              <a:endCxn id="37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Straight Connector 37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38" name="Group 347"/>
          <p:cNvGrpSpPr>
            <a:grpSpLocks/>
          </p:cNvGrpSpPr>
          <p:nvPr/>
        </p:nvGrpSpPr>
        <p:grpSpPr bwMode="auto">
          <a:xfrm>
            <a:off x="3620163" y="3759201"/>
            <a:ext cx="620844" cy="220663"/>
            <a:chOff x="1871277" y="1576300"/>
            <a:chExt cx="1128371" cy="437860"/>
          </a:xfrm>
        </p:grpSpPr>
        <p:sp>
          <p:nvSpPr>
            <p:cNvPr id="359" name="Oval 35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0" name="Rectangle 359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61" name="Oval 36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2" name="Freeform 361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63" name="Freeform 36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64" name="Freeform 36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65" name="Freeform 36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66" name="Straight Connector 365"/>
            <p:cNvCxnSpPr>
              <a:cxnSpLocks noChangeShapeType="1"/>
              <a:endCxn id="36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" name="Straight Connector 36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39" name="Group 347"/>
          <p:cNvGrpSpPr>
            <a:grpSpLocks/>
          </p:cNvGrpSpPr>
          <p:nvPr/>
        </p:nvGrpSpPr>
        <p:grpSpPr bwMode="auto">
          <a:xfrm>
            <a:off x="2280444" y="3614738"/>
            <a:ext cx="620845" cy="220662"/>
            <a:chOff x="1871277" y="1576300"/>
            <a:chExt cx="1128371" cy="437860"/>
          </a:xfrm>
        </p:grpSpPr>
        <p:sp>
          <p:nvSpPr>
            <p:cNvPr id="350" name="Oval 34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1" name="Rectangle 350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52" name="Oval 35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3" name="Freeform 352"/>
            <p:cNvSpPr/>
            <p:nvPr/>
          </p:nvSpPr>
          <p:spPr bwMode="auto">
            <a:xfrm>
              <a:off x="2158839" y="1673951"/>
              <a:ext cx="550119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54" name="Freeform 35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55" name="Freeform 35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56" name="Freeform 35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57" name="Straight Connector 356"/>
            <p:cNvCxnSpPr>
              <a:cxnSpLocks noChangeShapeType="1"/>
              <a:endCxn id="35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" name="Straight Connector 35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504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54387" y="245271"/>
            <a:ext cx="8770938" cy="650875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ea typeface="ＭＳ Ｐゴシック" pitchFamily="34" charset="-128"/>
              </a:rPr>
              <a:t>Internet structure: network of networks</a:t>
            </a:r>
            <a:endParaRPr lang="en-US" altLang="en-US" dirty="0">
              <a:ea typeface="ＭＳ Ｐゴシック" pitchFamily="34" charset="-128"/>
            </a:endParaRPr>
          </a:p>
        </p:txBody>
      </p:sp>
      <p:pic>
        <p:nvPicPr>
          <p:cNvPr id="85041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490" y="801054"/>
            <a:ext cx="8416660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5042" name="Group 2"/>
          <p:cNvGrpSpPr>
            <a:grpSpLocks/>
          </p:cNvGrpSpPr>
          <p:nvPr/>
        </p:nvGrpSpPr>
        <p:grpSpPr bwMode="auto">
          <a:xfrm>
            <a:off x="1977761" y="2241551"/>
            <a:ext cx="676914" cy="417513"/>
            <a:chOff x="3053396" y="4304255"/>
            <a:chExt cx="625540" cy="418253"/>
          </a:xfrm>
        </p:grpSpPr>
        <p:sp>
          <p:nvSpPr>
            <p:cNvPr id="8523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236" name="TextBox 1"/>
            <p:cNvSpPr txBox="1">
              <a:spLocks noChangeArrowheads="1"/>
            </p:cNvSpPr>
            <p:nvPr/>
          </p:nvSpPr>
          <p:spPr bwMode="auto">
            <a:xfrm>
              <a:off x="3140911" y="4323258"/>
              <a:ext cx="538025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43" name="Group 135"/>
          <p:cNvGrpSpPr>
            <a:grpSpLocks/>
          </p:cNvGrpSpPr>
          <p:nvPr/>
        </p:nvGrpSpPr>
        <p:grpSpPr bwMode="auto">
          <a:xfrm>
            <a:off x="6861968" y="2495551"/>
            <a:ext cx="677859" cy="417513"/>
            <a:chOff x="3053396" y="4304255"/>
            <a:chExt cx="624882" cy="418253"/>
          </a:xfrm>
        </p:grpSpPr>
        <p:sp>
          <p:nvSpPr>
            <p:cNvPr id="8523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234" name="TextBox 137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44" name="Group 138"/>
          <p:cNvGrpSpPr>
            <a:grpSpLocks/>
          </p:cNvGrpSpPr>
          <p:nvPr/>
        </p:nvGrpSpPr>
        <p:grpSpPr bwMode="auto">
          <a:xfrm>
            <a:off x="1344878" y="5353051"/>
            <a:ext cx="676914" cy="417513"/>
            <a:chOff x="3053396" y="4304255"/>
            <a:chExt cx="625540" cy="418253"/>
          </a:xfrm>
        </p:grpSpPr>
        <p:sp>
          <p:nvSpPr>
            <p:cNvPr id="8523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232" name="TextBox 140"/>
            <p:cNvSpPr txBox="1">
              <a:spLocks noChangeArrowheads="1"/>
            </p:cNvSpPr>
            <p:nvPr/>
          </p:nvSpPr>
          <p:spPr bwMode="auto">
            <a:xfrm>
              <a:off x="3140911" y="4323258"/>
              <a:ext cx="538025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45" name="Group 141"/>
          <p:cNvGrpSpPr>
            <a:grpSpLocks/>
          </p:cNvGrpSpPr>
          <p:nvPr/>
        </p:nvGrpSpPr>
        <p:grpSpPr bwMode="auto">
          <a:xfrm>
            <a:off x="890853" y="4730751"/>
            <a:ext cx="676914" cy="417513"/>
            <a:chOff x="3053396" y="4304255"/>
            <a:chExt cx="625540" cy="418253"/>
          </a:xfrm>
        </p:grpSpPr>
        <p:sp>
          <p:nvSpPr>
            <p:cNvPr id="8522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230" name="TextBox 143"/>
            <p:cNvSpPr txBox="1">
              <a:spLocks noChangeArrowheads="1"/>
            </p:cNvSpPr>
            <p:nvPr/>
          </p:nvSpPr>
          <p:spPr bwMode="auto">
            <a:xfrm>
              <a:off x="3140911" y="4323258"/>
              <a:ext cx="538025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46" name="Group 147"/>
          <p:cNvGrpSpPr>
            <a:grpSpLocks/>
          </p:cNvGrpSpPr>
          <p:nvPr/>
        </p:nvGrpSpPr>
        <p:grpSpPr bwMode="auto">
          <a:xfrm>
            <a:off x="7673710" y="2927351"/>
            <a:ext cx="677859" cy="417513"/>
            <a:chOff x="3053396" y="4304255"/>
            <a:chExt cx="624882" cy="418253"/>
          </a:xfrm>
        </p:grpSpPr>
        <p:sp>
          <p:nvSpPr>
            <p:cNvPr id="8522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228" name="TextBox 149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47" name="Group 150"/>
          <p:cNvGrpSpPr>
            <a:grpSpLocks/>
          </p:cNvGrpSpPr>
          <p:nvPr/>
        </p:nvGrpSpPr>
        <p:grpSpPr bwMode="auto">
          <a:xfrm>
            <a:off x="3711310" y="2000251"/>
            <a:ext cx="677859" cy="417513"/>
            <a:chOff x="3053396" y="4304255"/>
            <a:chExt cx="624882" cy="418253"/>
          </a:xfrm>
        </p:grpSpPr>
        <p:sp>
          <p:nvSpPr>
            <p:cNvPr id="8522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226" name="TextBox 152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48" name="Group 156"/>
          <p:cNvGrpSpPr>
            <a:grpSpLocks/>
          </p:cNvGrpSpPr>
          <p:nvPr/>
        </p:nvGrpSpPr>
        <p:grpSpPr bwMode="auto">
          <a:xfrm>
            <a:off x="4701910" y="1974851"/>
            <a:ext cx="677859" cy="417513"/>
            <a:chOff x="3053396" y="4304255"/>
            <a:chExt cx="624882" cy="418253"/>
          </a:xfrm>
        </p:grpSpPr>
        <p:sp>
          <p:nvSpPr>
            <p:cNvPr id="8522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224" name="TextBox 158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49" name="Group 160"/>
          <p:cNvGrpSpPr>
            <a:grpSpLocks/>
          </p:cNvGrpSpPr>
          <p:nvPr/>
        </p:nvGrpSpPr>
        <p:grpSpPr bwMode="auto">
          <a:xfrm>
            <a:off x="8017668" y="5607051"/>
            <a:ext cx="677859" cy="417513"/>
            <a:chOff x="3053396" y="4304255"/>
            <a:chExt cx="624882" cy="418253"/>
          </a:xfrm>
        </p:grpSpPr>
        <p:sp>
          <p:nvSpPr>
            <p:cNvPr id="8522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222" name="TextBox 162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50" name="Group 163"/>
          <p:cNvGrpSpPr>
            <a:grpSpLocks/>
          </p:cNvGrpSpPr>
          <p:nvPr/>
        </p:nvGrpSpPr>
        <p:grpSpPr bwMode="auto">
          <a:xfrm>
            <a:off x="8925718" y="4959351"/>
            <a:ext cx="677859" cy="417513"/>
            <a:chOff x="3053396" y="4304255"/>
            <a:chExt cx="624882" cy="418253"/>
          </a:xfrm>
        </p:grpSpPr>
        <p:sp>
          <p:nvSpPr>
            <p:cNvPr id="8521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220" name="TextBox 165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51" name="Group 169"/>
          <p:cNvGrpSpPr>
            <a:grpSpLocks/>
          </p:cNvGrpSpPr>
          <p:nvPr/>
        </p:nvGrpSpPr>
        <p:grpSpPr bwMode="auto">
          <a:xfrm>
            <a:off x="5596201" y="5848351"/>
            <a:ext cx="677859" cy="417513"/>
            <a:chOff x="3053396" y="4304255"/>
            <a:chExt cx="624882" cy="418253"/>
          </a:xfrm>
        </p:grpSpPr>
        <p:sp>
          <p:nvSpPr>
            <p:cNvPr id="8521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218" name="TextBox 171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52" name="Group 172"/>
          <p:cNvGrpSpPr>
            <a:grpSpLocks/>
          </p:cNvGrpSpPr>
          <p:nvPr/>
        </p:nvGrpSpPr>
        <p:grpSpPr bwMode="auto">
          <a:xfrm>
            <a:off x="4605601" y="5988051"/>
            <a:ext cx="677859" cy="417513"/>
            <a:chOff x="3053396" y="4304255"/>
            <a:chExt cx="624882" cy="418253"/>
          </a:xfrm>
        </p:grpSpPr>
        <p:sp>
          <p:nvSpPr>
            <p:cNvPr id="8521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216" name="TextBox 174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53" name="Group 175"/>
          <p:cNvGrpSpPr>
            <a:grpSpLocks/>
          </p:cNvGrpSpPr>
          <p:nvPr/>
        </p:nvGrpSpPr>
        <p:grpSpPr bwMode="auto">
          <a:xfrm>
            <a:off x="3284801" y="5835651"/>
            <a:ext cx="677859" cy="417513"/>
            <a:chOff x="3053396" y="4304255"/>
            <a:chExt cx="624882" cy="418253"/>
          </a:xfrm>
        </p:grpSpPr>
        <p:sp>
          <p:nvSpPr>
            <p:cNvPr id="8521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214" name="TextBox 177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sp>
        <p:nvSpPr>
          <p:cNvPr id="85054" name="TextBox 4"/>
          <p:cNvSpPr txBox="1">
            <a:spLocks noChangeArrowheads="1"/>
          </p:cNvSpPr>
          <p:nvPr/>
        </p:nvSpPr>
        <p:spPr bwMode="auto">
          <a:xfrm rot="1053502">
            <a:off x="5915942" y="1899773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5055" name="TextBox 179"/>
          <p:cNvSpPr txBox="1">
            <a:spLocks noChangeArrowheads="1"/>
          </p:cNvSpPr>
          <p:nvPr/>
        </p:nvSpPr>
        <p:spPr bwMode="auto">
          <a:xfrm rot="2829263">
            <a:off x="8393301" y="3372972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5056" name="TextBox 180"/>
          <p:cNvSpPr txBox="1">
            <a:spLocks noChangeArrowheads="1"/>
          </p:cNvSpPr>
          <p:nvPr/>
        </p:nvSpPr>
        <p:spPr bwMode="auto">
          <a:xfrm rot="9845918">
            <a:off x="6950396" y="5885191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5057" name="TextBox 181"/>
          <p:cNvSpPr txBox="1">
            <a:spLocks noChangeArrowheads="1"/>
          </p:cNvSpPr>
          <p:nvPr/>
        </p:nvSpPr>
        <p:spPr bwMode="auto">
          <a:xfrm rot="-9948738">
            <a:off x="2218390" y="5789148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5058" name="TextBox 182"/>
          <p:cNvSpPr txBox="1">
            <a:spLocks noChangeArrowheads="1"/>
          </p:cNvSpPr>
          <p:nvPr/>
        </p:nvSpPr>
        <p:spPr bwMode="auto">
          <a:xfrm rot="-4992697">
            <a:off x="500317" y="3482509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5059" name="TextBox 183"/>
          <p:cNvSpPr txBox="1">
            <a:spLocks noChangeArrowheads="1"/>
          </p:cNvSpPr>
          <p:nvPr/>
        </p:nvSpPr>
        <p:spPr bwMode="auto">
          <a:xfrm rot="-1017263">
            <a:off x="2868471" y="1849766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cxnSp>
        <p:nvCxnSpPr>
          <p:cNvPr id="85060" name="Straight Connector 12"/>
          <p:cNvCxnSpPr>
            <a:cxnSpLocks noChangeShapeType="1"/>
          </p:cNvCxnSpPr>
          <p:nvPr/>
        </p:nvCxnSpPr>
        <p:spPr bwMode="auto">
          <a:xfrm>
            <a:off x="2581408" y="2609850"/>
            <a:ext cx="257969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1" name="Straight Connector 502"/>
          <p:cNvCxnSpPr>
            <a:cxnSpLocks noChangeShapeType="1"/>
          </p:cNvCxnSpPr>
          <p:nvPr/>
        </p:nvCxnSpPr>
        <p:spPr bwMode="auto">
          <a:xfrm>
            <a:off x="4242727" y="2411414"/>
            <a:ext cx="333640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2" name="Straight Connector 503"/>
          <p:cNvCxnSpPr>
            <a:cxnSpLocks noChangeShapeType="1"/>
          </p:cNvCxnSpPr>
          <p:nvPr/>
        </p:nvCxnSpPr>
        <p:spPr bwMode="auto">
          <a:xfrm flipH="1">
            <a:off x="4794780" y="2389189"/>
            <a:ext cx="416190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3" name="Straight Connector 504"/>
          <p:cNvCxnSpPr>
            <a:cxnSpLocks noChangeShapeType="1"/>
          </p:cNvCxnSpPr>
          <p:nvPr/>
        </p:nvCxnSpPr>
        <p:spPr bwMode="auto">
          <a:xfrm>
            <a:off x="7334912" y="2900363"/>
            <a:ext cx="233892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4" name="Straight Connector 505"/>
          <p:cNvCxnSpPr>
            <a:cxnSpLocks noChangeShapeType="1"/>
          </p:cNvCxnSpPr>
          <p:nvPr/>
        </p:nvCxnSpPr>
        <p:spPr bwMode="auto">
          <a:xfrm flipH="1">
            <a:off x="7732184" y="3251200"/>
            <a:ext cx="261408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5" name="Straight Connector 507"/>
          <p:cNvCxnSpPr>
            <a:cxnSpLocks noChangeShapeType="1"/>
          </p:cNvCxnSpPr>
          <p:nvPr/>
        </p:nvCxnSpPr>
        <p:spPr bwMode="auto">
          <a:xfrm flipH="1" flipV="1">
            <a:off x="8076142" y="4573588"/>
            <a:ext cx="86333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6" name="Straight Connector 510"/>
          <p:cNvCxnSpPr>
            <a:cxnSpLocks noChangeShapeType="1"/>
          </p:cNvCxnSpPr>
          <p:nvPr/>
        </p:nvCxnSpPr>
        <p:spPr bwMode="auto">
          <a:xfrm flipH="1" flipV="1">
            <a:off x="4449102" y="5045075"/>
            <a:ext cx="402431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7" name="Straight Connector 512"/>
          <p:cNvCxnSpPr>
            <a:cxnSpLocks noChangeShapeType="1"/>
          </p:cNvCxnSpPr>
          <p:nvPr/>
        </p:nvCxnSpPr>
        <p:spPr bwMode="auto">
          <a:xfrm flipV="1">
            <a:off x="1939925" y="5160963"/>
            <a:ext cx="43510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8" name="Straight Connector 513"/>
          <p:cNvCxnSpPr>
            <a:cxnSpLocks noChangeShapeType="1"/>
            <a:endCxn id="444" idx="2"/>
          </p:cNvCxnSpPr>
          <p:nvPr/>
        </p:nvCxnSpPr>
        <p:spPr bwMode="auto">
          <a:xfrm>
            <a:off x="1499658" y="5018089"/>
            <a:ext cx="488421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69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8507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1A4642C4-ABD3-4820-AB02-B336ED9BFC91}" type="slidenum">
              <a:rPr lang="en-US" altLang="en-US" sz="1200">
                <a:latin typeface="Tahoma" pitchFamily="34" charset="0"/>
              </a:rPr>
              <a:pPr/>
              <a:t>57</a:t>
            </a:fld>
            <a:endParaRPr lang="en-US" altLang="en-US" sz="1200">
              <a:latin typeface="Tahoma" pitchFamily="34" charset="0"/>
            </a:endParaRPr>
          </a:p>
        </p:txBody>
      </p:sp>
      <p:grpSp>
        <p:nvGrpSpPr>
          <p:cNvPr id="85071" name="Group 347"/>
          <p:cNvGrpSpPr>
            <a:grpSpLocks/>
          </p:cNvGrpSpPr>
          <p:nvPr/>
        </p:nvGrpSpPr>
        <p:grpSpPr bwMode="auto">
          <a:xfrm>
            <a:off x="7386507" y="3868738"/>
            <a:ext cx="574410" cy="214312"/>
            <a:chOff x="1871277" y="1576300"/>
            <a:chExt cx="1128371" cy="437860"/>
          </a:xfrm>
        </p:grpSpPr>
        <p:sp>
          <p:nvSpPr>
            <p:cNvPr id="588" name="Oval 58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9" name="Rectangle 588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0" name="Oval 58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1" name="Freeform 590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2" name="Freeform 59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93" name="Freeform 59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94" name="Freeform 59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95" name="Straight Connector 594"/>
            <p:cNvCxnSpPr>
              <a:cxnSpLocks noChangeShapeType="1"/>
              <a:endCxn id="59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6" name="Straight Connector 59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2" name="Group 347"/>
          <p:cNvGrpSpPr>
            <a:grpSpLocks/>
          </p:cNvGrpSpPr>
          <p:nvPr/>
        </p:nvGrpSpPr>
        <p:grpSpPr bwMode="auto">
          <a:xfrm>
            <a:off x="7637596" y="4464051"/>
            <a:ext cx="574410" cy="214313"/>
            <a:chOff x="1871277" y="1576300"/>
            <a:chExt cx="1128371" cy="437860"/>
          </a:xfrm>
        </p:grpSpPr>
        <p:sp>
          <p:nvSpPr>
            <p:cNvPr id="579" name="Oval 57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0" name="Rectangle 579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1" name="Oval 58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2" name="Freeform 581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3" name="Freeform 58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84" name="Freeform 58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85" name="Freeform 58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86" name="Straight Connector 585"/>
            <p:cNvCxnSpPr>
              <a:cxnSpLocks noChangeShapeType="1"/>
              <a:endCxn id="58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7" name="Straight Connector 58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3" name="Group 347"/>
          <p:cNvGrpSpPr>
            <a:grpSpLocks/>
          </p:cNvGrpSpPr>
          <p:nvPr/>
        </p:nvGrpSpPr>
        <p:grpSpPr bwMode="auto">
          <a:xfrm>
            <a:off x="5372630" y="4514851"/>
            <a:ext cx="574410" cy="214313"/>
            <a:chOff x="1871277" y="1576300"/>
            <a:chExt cx="1128371" cy="437860"/>
          </a:xfrm>
        </p:grpSpPr>
        <p:sp>
          <p:nvSpPr>
            <p:cNvPr id="534" name="Oval 53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5" name="Rectangle 534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6" name="Oval 53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7" name="Freeform 536"/>
            <p:cNvSpPr/>
            <p:nvPr/>
          </p:nvSpPr>
          <p:spPr bwMode="auto">
            <a:xfrm>
              <a:off x="2158438" y="1673602"/>
              <a:ext cx="550671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8" name="Freeform 53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39" name="Freeform 53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0" name="Freeform 53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41" name="Straight Connector 540"/>
            <p:cNvCxnSpPr>
              <a:cxnSpLocks noChangeShapeType="1"/>
              <a:endCxn id="53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" name="Straight Connector 54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5074" name="Straight Connector 508"/>
          <p:cNvCxnSpPr>
            <a:cxnSpLocks noChangeShapeType="1"/>
          </p:cNvCxnSpPr>
          <p:nvPr/>
        </p:nvCxnSpPr>
        <p:spPr bwMode="auto">
          <a:xfrm flipH="1" flipV="1">
            <a:off x="7037387" y="4722814"/>
            <a:ext cx="1135063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075" name="Group 347"/>
          <p:cNvGrpSpPr>
            <a:grpSpLocks/>
          </p:cNvGrpSpPr>
          <p:nvPr/>
        </p:nvGrpSpPr>
        <p:grpSpPr bwMode="auto">
          <a:xfrm>
            <a:off x="2321719" y="4305300"/>
            <a:ext cx="524537" cy="211138"/>
            <a:chOff x="1871277" y="1576300"/>
            <a:chExt cx="1128371" cy="437860"/>
          </a:xfrm>
        </p:grpSpPr>
        <p:sp>
          <p:nvSpPr>
            <p:cNvPr id="505" name="Oval 50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6" name="Rectangle 505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7" name="Oval 5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8" name="Freeform 507"/>
            <p:cNvSpPr/>
            <p:nvPr/>
          </p:nvSpPr>
          <p:spPr bwMode="auto">
            <a:xfrm>
              <a:off x="2159844" y="1671774"/>
              <a:ext cx="547537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9" name="Freeform 50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10" name="Freeform 50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11" name="Freeform 51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12" name="Straight Connector 511"/>
            <p:cNvCxnSpPr>
              <a:cxnSpLocks noChangeShapeType="1"/>
              <a:endCxn id="5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" name="Straight Connector 51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6" name="Group 347"/>
          <p:cNvGrpSpPr>
            <a:grpSpLocks/>
          </p:cNvGrpSpPr>
          <p:nvPr/>
        </p:nvGrpSpPr>
        <p:grpSpPr bwMode="auto">
          <a:xfrm>
            <a:off x="4056990" y="5006975"/>
            <a:ext cx="524536" cy="211138"/>
            <a:chOff x="1871277" y="1576300"/>
            <a:chExt cx="1128371" cy="437860"/>
          </a:xfrm>
        </p:grpSpPr>
        <p:sp>
          <p:nvSpPr>
            <p:cNvPr id="487" name="Oval 48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8" name="Rectangle 487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9" name="Oval 4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0" name="Freeform 489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91" name="Freeform 49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92" name="Freeform 49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93" name="Freeform 49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94" name="Straight Connector 493"/>
            <p:cNvCxnSpPr>
              <a:cxnSpLocks noChangeShapeType="1"/>
              <a:endCxn id="4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" name="Straight Connector 49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7" name="Group 439"/>
          <p:cNvGrpSpPr>
            <a:grpSpLocks/>
          </p:cNvGrpSpPr>
          <p:nvPr/>
        </p:nvGrpSpPr>
        <p:grpSpPr bwMode="auto">
          <a:xfrm>
            <a:off x="3121423" y="5194300"/>
            <a:ext cx="524536" cy="211138"/>
            <a:chOff x="1871277" y="1576300"/>
            <a:chExt cx="1128371" cy="437860"/>
          </a:xfrm>
        </p:grpSpPr>
        <p:sp>
          <p:nvSpPr>
            <p:cNvPr id="451" name="Oval 45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2" name="Rectangle 451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53" name="Oval 45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4" name="Freeform 453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55" name="Freeform 45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56" name="Freeform 45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57" name="Freeform 45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58" name="Straight Connector 457"/>
            <p:cNvCxnSpPr>
              <a:cxnSpLocks noChangeShapeType="1"/>
              <a:endCxn id="45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" name="Straight Connector 45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8" name="Group 347"/>
          <p:cNvGrpSpPr>
            <a:grpSpLocks/>
          </p:cNvGrpSpPr>
          <p:nvPr/>
        </p:nvGrpSpPr>
        <p:grpSpPr bwMode="auto">
          <a:xfrm>
            <a:off x="1988079" y="5056189"/>
            <a:ext cx="524537" cy="211137"/>
            <a:chOff x="1871277" y="1576300"/>
            <a:chExt cx="1128371" cy="437860"/>
          </a:xfrm>
        </p:grpSpPr>
        <p:sp>
          <p:nvSpPr>
            <p:cNvPr id="442" name="Oval 44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43" name="Rectangle 442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44" name="Oval 44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45" name="Freeform 444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46" name="Freeform 44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47" name="Freeform 44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48" name="Freeform 44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49" name="Straight Connector 448"/>
            <p:cNvCxnSpPr>
              <a:cxnSpLocks noChangeShapeType="1"/>
              <a:endCxn id="4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" name="Straight Connector 44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9" name="Group 347"/>
          <p:cNvGrpSpPr>
            <a:grpSpLocks/>
          </p:cNvGrpSpPr>
          <p:nvPr/>
        </p:nvGrpSpPr>
        <p:grpSpPr bwMode="auto">
          <a:xfrm>
            <a:off x="2675996" y="2832101"/>
            <a:ext cx="619125" cy="220663"/>
            <a:chOff x="1871277" y="1576300"/>
            <a:chExt cx="1128371" cy="437860"/>
          </a:xfrm>
        </p:grpSpPr>
        <p:sp>
          <p:nvSpPr>
            <p:cNvPr id="413" name="Oval 41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4" name="Rectangle 413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15" name="Oval 41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6" name="Freeform 415"/>
            <p:cNvSpPr/>
            <p:nvPr/>
          </p:nvSpPr>
          <p:spPr bwMode="auto">
            <a:xfrm>
              <a:off x="2159638" y="1673953"/>
              <a:ext cx="548515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17" name="Freeform 41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18" name="Freeform 41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19" name="Freeform 41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20" name="Straight Connector 419"/>
            <p:cNvCxnSpPr>
              <a:cxnSpLocks noChangeShapeType="1"/>
              <a:endCxn id="41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" name="Straight Connector 42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80" name="Group 347"/>
          <p:cNvGrpSpPr>
            <a:grpSpLocks/>
          </p:cNvGrpSpPr>
          <p:nvPr/>
        </p:nvGrpSpPr>
        <p:grpSpPr bwMode="auto">
          <a:xfrm>
            <a:off x="4454260" y="2951163"/>
            <a:ext cx="619125" cy="220662"/>
            <a:chOff x="1871277" y="1576300"/>
            <a:chExt cx="1128371" cy="437860"/>
          </a:xfrm>
        </p:grpSpPr>
        <p:sp>
          <p:nvSpPr>
            <p:cNvPr id="404" name="Oval 40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5" name="Rectangle 404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06" name="Oval 40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7" name="Freeform 406"/>
            <p:cNvSpPr/>
            <p:nvPr/>
          </p:nvSpPr>
          <p:spPr bwMode="auto">
            <a:xfrm>
              <a:off x="2159638" y="1673951"/>
              <a:ext cx="548515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08" name="Freeform 40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09" name="Freeform 40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10" name="Freeform 40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11" name="Straight Connector 410"/>
            <p:cNvCxnSpPr>
              <a:cxnSpLocks noChangeShapeType="1"/>
              <a:endCxn id="40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" name="Straight Connector 41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81" name="Group 531"/>
          <p:cNvGrpSpPr>
            <a:grpSpLocks/>
          </p:cNvGrpSpPr>
          <p:nvPr/>
        </p:nvGrpSpPr>
        <p:grpSpPr bwMode="auto">
          <a:xfrm>
            <a:off x="6612600" y="4654551"/>
            <a:ext cx="574410" cy="214313"/>
            <a:chOff x="1871277" y="1576300"/>
            <a:chExt cx="1128371" cy="437860"/>
          </a:xfrm>
        </p:grpSpPr>
        <p:sp>
          <p:nvSpPr>
            <p:cNvPr id="543" name="Oval 54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4" name="Rectangle 543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5" name="Oval 54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6" name="Freeform 545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7" name="Freeform 54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8" name="Freeform 54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9" name="Freeform 54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50" name="Straight Connector 549"/>
            <p:cNvCxnSpPr>
              <a:cxnSpLocks noChangeShapeType="1"/>
              <a:endCxn id="54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1" name="Straight Connector 55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5082" name="Straight Connector 506"/>
          <p:cNvCxnSpPr>
            <a:cxnSpLocks noChangeShapeType="1"/>
          </p:cNvCxnSpPr>
          <p:nvPr/>
        </p:nvCxnSpPr>
        <p:spPr bwMode="auto">
          <a:xfrm flipH="1">
            <a:off x="8196527" y="4311650"/>
            <a:ext cx="586450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083" name="Group 166"/>
          <p:cNvGrpSpPr>
            <a:grpSpLocks/>
          </p:cNvGrpSpPr>
          <p:nvPr/>
        </p:nvGrpSpPr>
        <p:grpSpPr bwMode="auto">
          <a:xfrm>
            <a:off x="8678068" y="4044951"/>
            <a:ext cx="677859" cy="417513"/>
            <a:chOff x="3053396" y="4304255"/>
            <a:chExt cx="624882" cy="418253"/>
          </a:xfrm>
        </p:grpSpPr>
        <p:sp>
          <p:nvSpPr>
            <p:cNvPr id="8512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122" name="TextBox 168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84" name="Group 20"/>
          <p:cNvGrpSpPr>
            <a:grpSpLocks/>
          </p:cNvGrpSpPr>
          <p:nvPr/>
        </p:nvGrpSpPr>
        <p:grpSpPr bwMode="auto">
          <a:xfrm>
            <a:off x="5088864" y="2871789"/>
            <a:ext cx="2311400" cy="1082675"/>
            <a:chOff x="4696844" y="2871032"/>
            <a:chExt cx="2133865" cy="1082781"/>
          </a:xfrm>
        </p:grpSpPr>
        <p:grpSp>
          <p:nvGrpSpPr>
            <p:cNvPr id="85116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28092" cy="338587"/>
              <a:chOff x="5573768" y="2726239"/>
              <a:chExt cx="528092" cy="338587"/>
            </a:xfrm>
          </p:grpSpPr>
          <p:sp>
            <p:nvSpPr>
              <p:cNvPr id="85119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5120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475338" cy="338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r>
                  <a:rPr lang="en-US" altLang="en-US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85117" name="Straight Connector 18"/>
            <p:cNvCxnSpPr>
              <a:cxnSpLocks noChangeShapeType="1"/>
            </p:cNvCxnSpPr>
            <p:nvPr/>
          </p:nvCxnSpPr>
          <p:spPr bwMode="auto">
            <a:xfrm>
              <a:off x="4696844" y="3073933"/>
              <a:ext cx="980347" cy="35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118" name="Straight Connector 516"/>
            <p:cNvCxnSpPr>
              <a:cxnSpLocks noChangeShapeType="1"/>
            </p:cNvCxnSpPr>
            <p:nvPr/>
          </p:nvCxnSpPr>
          <p:spPr bwMode="auto">
            <a:xfrm>
              <a:off x="6137159" y="3146857"/>
              <a:ext cx="693550" cy="8069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85" name="Group 39939"/>
          <p:cNvGrpSpPr>
            <a:grpSpLocks/>
          </p:cNvGrpSpPr>
          <p:nvPr/>
        </p:nvGrpSpPr>
        <p:grpSpPr bwMode="auto">
          <a:xfrm>
            <a:off x="2583127" y="3703639"/>
            <a:ext cx="3164417" cy="1411287"/>
            <a:chOff x="2577005" y="3679131"/>
            <a:chExt cx="2919566" cy="1413453"/>
          </a:xfrm>
        </p:grpSpPr>
        <p:cxnSp>
          <p:nvCxnSpPr>
            <p:cNvPr id="85113" name="Straight Connector 7"/>
            <p:cNvCxnSpPr>
              <a:cxnSpLocks noChangeShapeType="1"/>
              <a:stCxn id="395" idx="6"/>
            </p:cNvCxnSpPr>
            <p:nvPr/>
          </p:nvCxnSpPr>
          <p:spPr bwMode="auto">
            <a:xfrm>
              <a:off x="5124112" y="3679131"/>
              <a:ext cx="372459" cy="17130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114" name="Straight Connector 415"/>
            <p:cNvCxnSpPr>
              <a:cxnSpLocks noChangeShapeType="1"/>
              <a:endCxn id="507" idx="4"/>
            </p:cNvCxnSpPr>
            <p:nvPr/>
          </p:nvCxnSpPr>
          <p:spPr bwMode="auto">
            <a:xfrm flipH="1">
              <a:off x="2577005" y="3804357"/>
              <a:ext cx="19911" cy="47755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115" name="Straight Connector 523"/>
            <p:cNvCxnSpPr>
              <a:cxnSpLocks noChangeShapeType="1"/>
            </p:cNvCxnSpPr>
            <p:nvPr/>
          </p:nvCxnSpPr>
          <p:spPr bwMode="auto">
            <a:xfrm flipV="1">
              <a:off x="4424422" y="4626270"/>
              <a:ext cx="726759" cy="466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86" name="Group 39937"/>
          <p:cNvGrpSpPr>
            <a:grpSpLocks/>
          </p:cNvGrpSpPr>
          <p:nvPr/>
        </p:nvGrpSpPr>
        <p:grpSpPr bwMode="auto">
          <a:xfrm>
            <a:off x="4232409" y="3883025"/>
            <a:ext cx="1494498" cy="674688"/>
            <a:chOff x="3962400" y="3676180"/>
            <a:chExt cx="1378622" cy="673930"/>
          </a:xfrm>
        </p:grpSpPr>
        <p:cxnSp>
          <p:nvCxnSpPr>
            <p:cNvPr id="85107" name="Straight Connector 515"/>
            <p:cNvCxnSpPr>
              <a:cxnSpLocks noChangeShapeType="1"/>
            </p:cNvCxnSpPr>
            <p:nvPr/>
          </p:nvCxnSpPr>
          <p:spPr bwMode="auto">
            <a:xfrm flipV="1">
              <a:off x="4065677" y="4166418"/>
              <a:ext cx="194972" cy="18369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5108" name="Group 518"/>
            <p:cNvGrpSpPr>
              <a:grpSpLocks/>
            </p:cNvGrpSpPr>
            <p:nvPr/>
          </p:nvGrpSpPr>
          <p:grpSpPr bwMode="auto">
            <a:xfrm>
              <a:off x="3993651" y="3824925"/>
              <a:ext cx="528092" cy="360218"/>
              <a:chOff x="5634518" y="2616953"/>
              <a:chExt cx="528092" cy="360218"/>
            </a:xfrm>
          </p:grpSpPr>
          <p:sp>
            <p:nvSpPr>
              <p:cNvPr id="85111" name="Oval 521"/>
              <p:cNvSpPr>
                <a:spLocks noChangeArrowheads="1"/>
              </p:cNvSpPr>
              <p:nvPr/>
            </p:nvSpPr>
            <p:spPr bwMode="auto">
              <a:xfrm>
                <a:off x="5634518" y="2672371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5112" name="TextBox 522"/>
              <p:cNvSpPr txBox="1">
                <a:spLocks noChangeArrowheads="1"/>
              </p:cNvSpPr>
              <p:nvPr/>
            </p:nvSpPr>
            <p:spPr bwMode="auto">
              <a:xfrm>
                <a:off x="5672004" y="2616953"/>
                <a:ext cx="474964" cy="338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r>
                  <a:rPr lang="en-US" altLang="en-US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85109" name="Straight Connector 519"/>
            <p:cNvCxnSpPr>
              <a:cxnSpLocks noChangeShapeType="1"/>
              <a:stCxn id="85111" idx="6"/>
              <a:endCxn id="597" idx="2"/>
            </p:cNvCxnSpPr>
            <p:nvPr/>
          </p:nvCxnSpPr>
          <p:spPr bwMode="auto">
            <a:xfrm flipV="1">
              <a:off x="4521743" y="3687971"/>
              <a:ext cx="819279" cy="34477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110" name="Straight Connector 520"/>
            <p:cNvCxnSpPr>
              <a:cxnSpLocks noChangeShapeType="1"/>
            </p:cNvCxnSpPr>
            <p:nvPr/>
          </p:nvCxnSpPr>
          <p:spPr bwMode="auto">
            <a:xfrm>
              <a:off x="3962400" y="3676180"/>
              <a:ext cx="300277" cy="20338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5087" name="Straight Connector 500"/>
          <p:cNvCxnSpPr>
            <a:cxnSpLocks noChangeShapeType="1"/>
            <a:endCxn id="85090" idx="2"/>
          </p:cNvCxnSpPr>
          <p:nvPr/>
        </p:nvCxnSpPr>
        <p:spPr bwMode="auto">
          <a:xfrm>
            <a:off x="1568450" y="2921001"/>
            <a:ext cx="41275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88" name="Straight Connector 501"/>
          <p:cNvCxnSpPr>
            <a:cxnSpLocks noChangeShapeType="1"/>
            <a:endCxn id="85090" idx="3"/>
          </p:cNvCxnSpPr>
          <p:nvPr/>
        </p:nvCxnSpPr>
        <p:spPr bwMode="auto">
          <a:xfrm>
            <a:off x="1329400" y="3201989"/>
            <a:ext cx="134144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89" name="Straight Connector 514"/>
          <p:cNvCxnSpPr>
            <a:cxnSpLocks noChangeShapeType="1"/>
            <a:endCxn id="85090" idx="5"/>
          </p:cNvCxnSpPr>
          <p:nvPr/>
        </p:nvCxnSpPr>
        <p:spPr bwMode="auto">
          <a:xfrm flipV="1">
            <a:off x="1243410" y="4298950"/>
            <a:ext cx="220133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90" name="Oval 517"/>
          <p:cNvSpPr>
            <a:spLocks noChangeArrowheads="1"/>
          </p:cNvSpPr>
          <p:nvPr/>
        </p:nvSpPr>
        <p:spPr bwMode="auto">
          <a:xfrm rot="5400000">
            <a:off x="983457" y="3650457"/>
            <a:ext cx="1252537" cy="41275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5091" name="Straight Connector 39941"/>
          <p:cNvCxnSpPr>
            <a:cxnSpLocks noChangeShapeType="1"/>
            <a:stCxn id="85090" idx="0"/>
            <a:endCxn id="350" idx="2"/>
          </p:cNvCxnSpPr>
          <p:nvPr/>
        </p:nvCxnSpPr>
        <p:spPr bwMode="auto">
          <a:xfrm flipV="1">
            <a:off x="1816101" y="3754438"/>
            <a:ext cx="466064" cy="10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92" name="Straight Connector 524"/>
          <p:cNvCxnSpPr>
            <a:cxnSpLocks noChangeShapeType="1"/>
            <a:endCxn id="507" idx="2"/>
          </p:cNvCxnSpPr>
          <p:nvPr/>
        </p:nvCxnSpPr>
        <p:spPr bwMode="auto">
          <a:xfrm>
            <a:off x="1817821" y="4041776"/>
            <a:ext cx="503898" cy="341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093" name="Group 144"/>
          <p:cNvGrpSpPr>
            <a:grpSpLocks/>
          </p:cNvGrpSpPr>
          <p:nvPr/>
        </p:nvGrpSpPr>
        <p:grpSpPr bwMode="auto">
          <a:xfrm>
            <a:off x="643203" y="4070351"/>
            <a:ext cx="676914" cy="417513"/>
            <a:chOff x="3053396" y="4304255"/>
            <a:chExt cx="625540" cy="418253"/>
          </a:xfrm>
        </p:grpSpPr>
        <p:sp>
          <p:nvSpPr>
            <p:cNvPr id="8510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106" name="TextBox 146"/>
            <p:cNvSpPr txBox="1">
              <a:spLocks noChangeArrowheads="1"/>
            </p:cNvSpPr>
            <p:nvPr/>
          </p:nvSpPr>
          <p:spPr bwMode="auto">
            <a:xfrm>
              <a:off x="3140911" y="4323258"/>
              <a:ext cx="538025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94" name="Group 131"/>
          <p:cNvGrpSpPr>
            <a:grpSpLocks/>
          </p:cNvGrpSpPr>
          <p:nvPr/>
        </p:nvGrpSpPr>
        <p:grpSpPr bwMode="auto">
          <a:xfrm>
            <a:off x="725753" y="3041651"/>
            <a:ext cx="676914" cy="417513"/>
            <a:chOff x="3053396" y="4304255"/>
            <a:chExt cx="625540" cy="418253"/>
          </a:xfrm>
        </p:grpSpPr>
        <p:sp>
          <p:nvSpPr>
            <p:cNvPr id="8510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104" name="TextBox 133"/>
            <p:cNvSpPr txBox="1">
              <a:spLocks noChangeArrowheads="1"/>
            </p:cNvSpPr>
            <p:nvPr/>
          </p:nvSpPr>
          <p:spPr bwMode="auto">
            <a:xfrm>
              <a:off x="3140911" y="4323258"/>
              <a:ext cx="538025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95" name="Group 153"/>
          <p:cNvGrpSpPr>
            <a:grpSpLocks/>
          </p:cNvGrpSpPr>
          <p:nvPr/>
        </p:nvGrpSpPr>
        <p:grpSpPr bwMode="auto">
          <a:xfrm>
            <a:off x="1138503" y="2647951"/>
            <a:ext cx="676914" cy="417513"/>
            <a:chOff x="3053396" y="4304255"/>
            <a:chExt cx="625540" cy="418253"/>
          </a:xfrm>
        </p:grpSpPr>
        <p:sp>
          <p:nvSpPr>
            <p:cNvPr id="8510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102" name="TextBox 155"/>
            <p:cNvSpPr txBox="1">
              <a:spLocks noChangeArrowheads="1"/>
            </p:cNvSpPr>
            <p:nvPr/>
          </p:nvSpPr>
          <p:spPr bwMode="auto">
            <a:xfrm>
              <a:off x="3140911" y="4323258"/>
              <a:ext cx="538025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cxnSp>
        <p:nvCxnSpPr>
          <p:cNvPr id="85096" name="Straight Connector 509"/>
          <p:cNvCxnSpPr>
            <a:cxnSpLocks noChangeShapeType="1"/>
            <a:endCxn id="85098" idx="5"/>
          </p:cNvCxnSpPr>
          <p:nvPr/>
        </p:nvCxnSpPr>
        <p:spPr bwMode="auto">
          <a:xfrm flipH="1" flipV="1">
            <a:off x="5508493" y="5684838"/>
            <a:ext cx="564092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97" name="Straight Connector 511"/>
          <p:cNvCxnSpPr>
            <a:cxnSpLocks noChangeShapeType="1"/>
          </p:cNvCxnSpPr>
          <p:nvPr/>
        </p:nvCxnSpPr>
        <p:spPr bwMode="auto">
          <a:xfrm flipV="1">
            <a:off x="3671756" y="5689600"/>
            <a:ext cx="331919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98" name="Oval 6"/>
          <p:cNvSpPr>
            <a:spLocks noChangeArrowheads="1"/>
          </p:cNvSpPr>
          <p:nvPr/>
        </p:nvSpPr>
        <p:spPr bwMode="auto">
          <a:xfrm>
            <a:off x="3618442" y="5359400"/>
            <a:ext cx="2215092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5099" name="TextBox 9"/>
          <p:cNvSpPr txBox="1">
            <a:spLocks noChangeArrowheads="1"/>
          </p:cNvSpPr>
          <p:nvPr/>
        </p:nvSpPr>
        <p:spPr bwMode="auto">
          <a:xfrm>
            <a:off x="3852333" y="5334000"/>
            <a:ext cx="152477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000" i="1"/>
              <a:t>regional net</a:t>
            </a:r>
          </a:p>
        </p:txBody>
      </p:sp>
      <p:sp>
        <p:nvSpPr>
          <p:cNvPr id="85100" name="Rectangle 3"/>
          <p:cNvSpPr txBox="1">
            <a:spLocks noChangeArrowheads="1"/>
          </p:cNvSpPr>
          <p:nvPr/>
        </p:nvSpPr>
        <p:spPr bwMode="auto">
          <a:xfrm>
            <a:off x="512498" y="1073150"/>
            <a:ext cx="8887883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… and regional networks may arise to connect access nets to ISPs </a:t>
            </a:r>
          </a:p>
        </p:txBody>
      </p:sp>
    </p:spTree>
    <p:extLst>
      <p:ext uri="{BB962C8B-B14F-4D97-AF65-F5344CB8AC3E}">
        <p14:creationId xmlns:p14="http://schemas.microsoft.com/office/powerpoint/2010/main" val="405134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Oval 3"/>
          <p:cNvSpPr>
            <a:spLocks noChangeArrowheads="1"/>
          </p:cNvSpPr>
          <p:nvPr/>
        </p:nvSpPr>
        <p:spPr bwMode="auto">
          <a:xfrm>
            <a:off x="1647560" y="4203701"/>
            <a:ext cx="3186775" cy="132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7042" name="Straight Connector 10"/>
          <p:cNvCxnSpPr>
            <a:cxnSpLocks noChangeShapeType="1"/>
            <a:stCxn id="507" idx="7"/>
          </p:cNvCxnSpPr>
          <p:nvPr/>
        </p:nvCxnSpPr>
        <p:spPr bwMode="auto">
          <a:xfrm>
            <a:off x="2768865" y="4437063"/>
            <a:ext cx="1050793" cy="682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3" name="Straight Connector 297"/>
          <p:cNvCxnSpPr>
            <a:cxnSpLocks noChangeShapeType="1"/>
          </p:cNvCxnSpPr>
          <p:nvPr/>
        </p:nvCxnSpPr>
        <p:spPr bwMode="auto">
          <a:xfrm>
            <a:off x="3314040" y="4724401"/>
            <a:ext cx="118665" cy="793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4" name="Straight Connector 298"/>
          <p:cNvCxnSpPr>
            <a:cxnSpLocks noChangeShapeType="1"/>
          </p:cNvCxnSpPr>
          <p:nvPr/>
        </p:nvCxnSpPr>
        <p:spPr bwMode="auto">
          <a:xfrm flipV="1">
            <a:off x="3116262" y="4919663"/>
            <a:ext cx="240771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5" name="Straight Connector 299"/>
          <p:cNvCxnSpPr>
            <a:cxnSpLocks noChangeShapeType="1"/>
          </p:cNvCxnSpPr>
          <p:nvPr/>
        </p:nvCxnSpPr>
        <p:spPr bwMode="auto">
          <a:xfrm flipV="1">
            <a:off x="2820458" y="4751388"/>
            <a:ext cx="192617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6" name="Straight Connector 300"/>
          <p:cNvCxnSpPr>
            <a:cxnSpLocks noChangeShapeType="1"/>
            <a:stCxn id="444" idx="6"/>
          </p:cNvCxnSpPr>
          <p:nvPr/>
        </p:nvCxnSpPr>
        <p:spPr bwMode="auto">
          <a:xfrm flipV="1">
            <a:off x="2510896" y="5038725"/>
            <a:ext cx="204656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7" name="Straight Connector 301"/>
          <p:cNvCxnSpPr>
            <a:cxnSpLocks noChangeShapeType="1"/>
          </p:cNvCxnSpPr>
          <p:nvPr/>
        </p:nvCxnSpPr>
        <p:spPr bwMode="auto">
          <a:xfrm flipV="1">
            <a:off x="3329517" y="4967289"/>
            <a:ext cx="251090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8" name="Straight Connector 302"/>
          <p:cNvCxnSpPr>
            <a:cxnSpLocks noChangeShapeType="1"/>
          </p:cNvCxnSpPr>
          <p:nvPr/>
        </p:nvCxnSpPr>
        <p:spPr bwMode="auto">
          <a:xfrm flipH="1" flipV="1">
            <a:off x="3817938" y="4954588"/>
            <a:ext cx="354277" cy="1190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9" name="Straight Connector 303"/>
          <p:cNvCxnSpPr>
            <a:cxnSpLocks noChangeShapeType="1"/>
          </p:cNvCxnSpPr>
          <p:nvPr/>
        </p:nvCxnSpPr>
        <p:spPr bwMode="auto">
          <a:xfrm flipV="1">
            <a:off x="3804179" y="4619626"/>
            <a:ext cx="282046" cy="188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50" name="Straight Connector 304"/>
          <p:cNvCxnSpPr>
            <a:cxnSpLocks noChangeShapeType="1"/>
            <a:endCxn id="505" idx="7"/>
          </p:cNvCxnSpPr>
          <p:nvPr/>
        </p:nvCxnSpPr>
        <p:spPr bwMode="auto">
          <a:xfrm flipH="1" flipV="1">
            <a:off x="2770585" y="4494214"/>
            <a:ext cx="225292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051" name="TextBox 39958"/>
          <p:cNvSpPr txBox="1">
            <a:spLocks noChangeArrowheads="1"/>
          </p:cNvSpPr>
          <p:nvPr/>
        </p:nvSpPr>
        <p:spPr bwMode="auto">
          <a:xfrm>
            <a:off x="1793744" y="4533901"/>
            <a:ext cx="9763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i="1"/>
              <a:t>ISP C</a:t>
            </a:r>
          </a:p>
        </p:txBody>
      </p:sp>
      <p:grpSp>
        <p:nvGrpSpPr>
          <p:cNvPr id="87052" name="Group 347"/>
          <p:cNvGrpSpPr>
            <a:grpSpLocks/>
          </p:cNvGrpSpPr>
          <p:nvPr/>
        </p:nvGrpSpPr>
        <p:grpSpPr bwMode="auto">
          <a:xfrm>
            <a:off x="3826538" y="4419600"/>
            <a:ext cx="526256" cy="211138"/>
            <a:chOff x="1871277" y="1576300"/>
            <a:chExt cx="1128371" cy="437860"/>
          </a:xfrm>
        </p:grpSpPr>
        <p:sp>
          <p:nvSpPr>
            <p:cNvPr id="496" name="Oval 49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7" name="Rectangle 496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98" name="Oval 49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9" name="Freeform 498"/>
            <p:cNvSpPr/>
            <p:nvPr/>
          </p:nvSpPr>
          <p:spPr bwMode="auto">
            <a:xfrm>
              <a:off x="2158901" y="1671774"/>
              <a:ext cx="549434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0" name="Freeform 49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01" name="Freeform 50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02" name="Freeform 50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03" name="Straight Connector 502"/>
            <p:cNvCxnSpPr>
              <a:cxnSpLocks noChangeShapeType="1"/>
              <a:endCxn id="4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" name="Straight Connector 50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53" name="Group 347"/>
          <p:cNvGrpSpPr>
            <a:grpSpLocks/>
          </p:cNvGrpSpPr>
          <p:nvPr/>
        </p:nvGrpSpPr>
        <p:grpSpPr bwMode="auto">
          <a:xfrm>
            <a:off x="3319198" y="4773614"/>
            <a:ext cx="524537" cy="211137"/>
            <a:chOff x="1871277" y="1576300"/>
            <a:chExt cx="1128371" cy="437860"/>
          </a:xfrm>
        </p:grpSpPr>
        <p:sp>
          <p:nvSpPr>
            <p:cNvPr id="478" name="Oval 47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9" name="Rectangle 478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0" name="Oval 47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1" name="Freeform 480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2" name="Freeform 48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83" name="Freeform 48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84" name="Freeform 48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85" name="Straight Connector 484"/>
            <p:cNvCxnSpPr>
              <a:cxnSpLocks noChangeShapeType="1"/>
              <a:endCxn id="48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" name="Straight Connector 48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54" name="Group 347"/>
          <p:cNvGrpSpPr>
            <a:grpSpLocks/>
          </p:cNvGrpSpPr>
          <p:nvPr/>
        </p:nvGrpSpPr>
        <p:grpSpPr bwMode="auto">
          <a:xfrm>
            <a:off x="2842817" y="4560889"/>
            <a:ext cx="524536" cy="211137"/>
            <a:chOff x="1871277" y="1576300"/>
            <a:chExt cx="1128371" cy="437860"/>
          </a:xfrm>
        </p:grpSpPr>
        <p:sp>
          <p:nvSpPr>
            <p:cNvPr id="469" name="Oval 46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0" name="Rectangle 469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71" name="Oval 47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2" name="Freeform 471"/>
            <p:cNvSpPr/>
            <p:nvPr/>
          </p:nvSpPr>
          <p:spPr bwMode="auto">
            <a:xfrm>
              <a:off x="2159844" y="1671772"/>
              <a:ext cx="547538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73" name="Freeform 47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74" name="Freeform 47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75" name="Freeform 47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76" name="Straight Connector 475"/>
            <p:cNvCxnSpPr>
              <a:cxnSpLocks noChangeShapeType="1"/>
              <a:endCxn id="47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" name="Straight Connector 47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55" name="Group 347"/>
          <p:cNvGrpSpPr>
            <a:grpSpLocks/>
          </p:cNvGrpSpPr>
          <p:nvPr/>
        </p:nvGrpSpPr>
        <p:grpSpPr bwMode="auto">
          <a:xfrm>
            <a:off x="2619244" y="4854575"/>
            <a:ext cx="524536" cy="211138"/>
            <a:chOff x="1871277" y="1576300"/>
            <a:chExt cx="1128371" cy="437860"/>
          </a:xfrm>
        </p:grpSpPr>
        <p:sp>
          <p:nvSpPr>
            <p:cNvPr id="460" name="Oval 45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61" name="Rectangle 460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62" name="Oval 46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63" name="Freeform 462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64" name="Freeform 46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65" name="Freeform 46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66" name="Freeform 46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67" name="Straight Connector 466"/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46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7056" name="Oval 3"/>
          <p:cNvSpPr>
            <a:spLocks noChangeArrowheads="1"/>
          </p:cNvSpPr>
          <p:nvPr/>
        </p:nvSpPr>
        <p:spPr bwMode="auto">
          <a:xfrm>
            <a:off x="4999435" y="3649664"/>
            <a:ext cx="3487738" cy="134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7057" name="Straight Connector 10"/>
          <p:cNvCxnSpPr>
            <a:cxnSpLocks noChangeShapeType="1"/>
            <a:stCxn id="599" idx="7"/>
          </p:cNvCxnSpPr>
          <p:nvPr/>
        </p:nvCxnSpPr>
        <p:spPr bwMode="auto">
          <a:xfrm>
            <a:off x="6227367" y="3886200"/>
            <a:ext cx="1150540" cy="698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58" name="Straight Connector 297"/>
          <p:cNvCxnSpPr>
            <a:cxnSpLocks noChangeShapeType="1"/>
          </p:cNvCxnSpPr>
          <p:nvPr/>
        </p:nvCxnSpPr>
        <p:spPr bwMode="auto">
          <a:xfrm>
            <a:off x="6824133" y="4176713"/>
            <a:ext cx="130704" cy="825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59" name="Straight Connector 298"/>
          <p:cNvCxnSpPr>
            <a:cxnSpLocks noChangeShapeType="1"/>
          </p:cNvCxnSpPr>
          <p:nvPr/>
        </p:nvCxnSpPr>
        <p:spPr bwMode="auto">
          <a:xfrm flipV="1">
            <a:off x="6607439" y="4376738"/>
            <a:ext cx="263129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0" name="Straight Connector 299"/>
          <p:cNvCxnSpPr>
            <a:cxnSpLocks noChangeShapeType="1"/>
          </p:cNvCxnSpPr>
          <p:nvPr/>
        </p:nvCxnSpPr>
        <p:spPr bwMode="auto">
          <a:xfrm flipV="1">
            <a:off x="6284119" y="4205288"/>
            <a:ext cx="211535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1" name="Straight Connector 300"/>
          <p:cNvCxnSpPr>
            <a:cxnSpLocks noChangeShapeType="1"/>
            <a:stCxn id="536" idx="6"/>
          </p:cNvCxnSpPr>
          <p:nvPr/>
        </p:nvCxnSpPr>
        <p:spPr bwMode="auto">
          <a:xfrm flipV="1">
            <a:off x="5945321" y="4497388"/>
            <a:ext cx="223573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2" name="Straight Connector 301"/>
          <p:cNvCxnSpPr>
            <a:cxnSpLocks noChangeShapeType="1"/>
          </p:cNvCxnSpPr>
          <p:nvPr/>
        </p:nvCxnSpPr>
        <p:spPr bwMode="auto">
          <a:xfrm flipV="1">
            <a:off x="6841331" y="4424363"/>
            <a:ext cx="275167" cy="247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3" name="Straight Connector 302"/>
          <p:cNvCxnSpPr>
            <a:cxnSpLocks noChangeShapeType="1"/>
          </p:cNvCxnSpPr>
          <p:nvPr/>
        </p:nvCxnSpPr>
        <p:spPr bwMode="auto">
          <a:xfrm flipH="1" flipV="1">
            <a:off x="7343511" y="4403725"/>
            <a:ext cx="388673" cy="120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4" name="Straight Connector 303"/>
          <p:cNvCxnSpPr>
            <a:cxnSpLocks noChangeShapeType="1"/>
          </p:cNvCxnSpPr>
          <p:nvPr/>
        </p:nvCxnSpPr>
        <p:spPr bwMode="auto">
          <a:xfrm flipV="1">
            <a:off x="7360708" y="4070350"/>
            <a:ext cx="309563" cy="1920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5" name="Straight Connector 304"/>
          <p:cNvCxnSpPr>
            <a:cxnSpLocks noChangeShapeType="1"/>
            <a:endCxn id="597" idx="7"/>
          </p:cNvCxnSpPr>
          <p:nvPr/>
        </p:nvCxnSpPr>
        <p:spPr bwMode="auto">
          <a:xfrm flipH="1" flipV="1">
            <a:off x="6229086" y="3943351"/>
            <a:ext cx="245931" cy="85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066" name="TextBox 39958"/>
          <p:cNvSpPr txBox="1">
            <a:spLocks noChangeArrowheads="1"/>
          </p:cNvSpPr>
          <p:nvPr/>
        </p:nvSpPr>
        <p:spPr bwMode="auto">
          <a:xfrm>
            <a:off x="5161095" y="3983038"/>
            <a:ext cx="9587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i="1"/>
              <a:t>ISP B</a:t>
            </a:r>
          </a:p>
        </p:txBody>
      </p:sp>
      <p:grpSp>
        <p:nvGrpSpPr>
          <p:cNvPr id="87067" name="Group 347"/>
          <p:cNvGrpSpPr>
            <a:grpSpLocks/>
          </p:cNvGrpSpPr>
          <p:nvPr/>
        </p:nvGrpSpPr>
        <p:grpSpPr bwMode="auto">
          <a:xfrm>
            <a:off x="5738946" y="3752851"/>
            <a:ext cx="574410" cy="214313"/>
            <a:chOff x="1871277" y="1576300"/>
            <a:chExt cx="1128371" cy="437860"/>
          </a:xfrm>
        </p:grpSpPr>
        <p:sp>
          <p:nvSpPr>
            <p:cNvPr id="597" name="Oval 59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8" name="Rectangle 597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9" name="Oval 59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00" name="Freeform 599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01" name="Freeform 60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02" name="Freeform 60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03" name="Freeform 60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604" name="Straight Connector 603"/>
            <p:cNvCxnSpPr>
              <a:cxnSpLocks noChangeShapeType="1"/>
              <a:endCxn id="59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5" name="Straight Connector 60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68" name="Group 347"/>
          <p:cNvGrpSpPr>
            <a:grpSpLocks/>
          </p:cNvGrpSpPr>
          <p:nvPr/>
        </p:nvGrpSpPr>
        <p:grpSpPr bwMode="auto">
          <a:xfrm>
            <a:off x="6829294" y="4227513"/>
            <a:ext cx="574410" cy="214312"/>
            <a:chOff x="1871277" y="1576300"/>
            <a:chExt cx="1128371" cy="437860"/>
          </a:xfrm>
        </p:grpSpPr>
        <p:sp>
          <p:nvSpPr>
            <p:cNvPr id="570" name="Oval 56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1" name="Rectangle 570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2" name="Oval 57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3" name="Freeform 572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4" name="Freeform 57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5" name="Freeform 57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6" name="Freeform 57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77" name="Straight Connector 576"/>
            <p:cNvCxnSpPr>
              <a:cxnSpLocks noChangeShapeType="1"/>
              <a:endCxn id="57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8" name="Straight Connector 57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69" name="Group 347"/>
          <p:cNvGrpSpPr>
            <a:grpSpLocks/>
          </p:cNvGrpSpPr>
          <p:nvPr/>
        </p:nvGrpSpPr>
        <p:grpSpPr bwMode="auto">
          <a:xfrm>
            <a:off x="6308197" y="4011613"/>
            <a:ext cx="574410" cy="214312"/>
            <a:chOff x="1871277" y="1576300"/>
            <a:chExt cx="1128371" cy="437860"/>
          </a:xfrm>
        </p:grpSpPr>
        <p:sp>
          <p:nvSpPr>
            <p:cNvPr id="561" name="Oval 56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2" name="Rectangle 561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3" name="Oval 56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4" name="Freeform 563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5" name="Freeform 56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66" name="Freeform 56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67" name="Freeform 56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68" name="Straight Connector 567"/>
            <p:cNvCxnSpPr>
              <a:cxnSpLocks noChangeShapeType="1"/>
              <a:endCxn id="5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9" name="Straight Connector 56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70" name="Group 347"/>
          <p:cNvGrpSpPr>
            <a:grpSpLocks/>
          </p:cNvGrpSpPr>
          <p:nvPr/>
        </p:nvGrpSpPr>
        <p:grpSpPr bwMode="auto">
          <a:xfrm>
            <a:off x="6063986" y="4310063"/>
            <a:ext cx="574410" cy="214312"/>
            <a:chOff x="1871277" y="1576300"/>
            <a:chExt cx="1128371" cy="437860"/>
          </a:xfrm>
        </p:grpSpPr>
        <p:sp>
          <p:nvSpPr>
            <p:cNvPr id="552" name="Oval 55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3" name="Rectangle 552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4" name="Oval 55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5" name="Freeform 554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6" name="Freeform 55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57" name="Freeform 55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58" name="Freeform 55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59" name="Straight Connector 558"/>
            <p:cNvCxnSpPr>
              <a:cxnSpLocks noChangeShapeType="1"/>
              <a:endCxn id="55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0" name="Straight Connector 55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7071" name="Oval 3"/>
          <p:cNvSpPr>
            <a:spLocks noChangeArrowheads="1"/>
          </p:cNvSpPr>
          <p:nvPr/>
        </p:nvSpPr>
        <p:spPr bwMode="auto">
          <a:xfrm>
            <a:off x="1878012" y="2725739"/>
            <a:ext cx="3764625" cy="1381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7072" name="Straight Connector 10"/>
          <p:cNvCxnSpPr>
            <a:cxnSpLocks noChangeShapeType="1"/>
            <a:stCxn id="415" idx="7"/>
          </p:cNvCxnSpPr>
          <p:nvPr/>
        </p:nvCxnSpPr>
        <p:spPr bwMode="auto">
          <a:xfrm>
            <a:off x="3203973" y="2968626"/>
            <a:ext cx="1241690" cy="730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3" name="Straight Connector 297"/>
          <p:cNvCxnSpPr>
            <a:cxnSpLocks noChangeShapeType="1"/>
          </p:cNvCxnSpPr>
          <p:nvPr/>
        </p:nvCxnSpPr>
        <p:spPr bwMode="auto">
          <a:xfrm>
            <a:off x="3847175" y="3268664"/>
            <a:ext cx="141023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4" name="Straight Connector 298"/>
          <p:cNvCxnSpPr>
            <a:cxnSpLocks noChangeShapeType="1"/>
          </p:cNvCxnSpPr>
          <p:nvPr/>
        </p:nvCxnSpPr>
        <p:spPr bwMode="auto">
          <a:xfrm flipV="1">
            <a:off x="3613284" y="3473450"/>
            <a:ext cx="285485" cy="460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5" name="Straight Connector 299"/>
          <p:cNvCxnSpPr>
            <a:cxnSpLocks noChangeShapeType="1"/>
          </p:cNvCxnSpPr>
          <p:nvPr/>
        </p:nvCxnSpPr>
        <p:spPr bwMode="auto">
          <a:xfrm flipV="1">
            <a:off x="3265885" y="3297239"/>
            <a:ext cx="227013" cy="1095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6" name="Straight Connector 300"/>
          <p:cNvCxnSpPr>
            <a:cxnSpLocks noChangeShapeType="1"/>
            <a:stCxn id="352" idx="6"/>
          </p:cNvCxnSpPr>
          <p:nvPr/>
        </p:nvCxnSpPr>
        <p:spPr bwMode="auto">
          <a:xfrm flipV="1">
            <a:off x="2899569" y="3597276"/>
            <a:ext cx="240771" cy="98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7" name="Straight Connector 301"/>
          <p:cNvCxnSpPr>
            <a:cxnSpLocks noChangeShapeType="1"/>
          </p:cNvCxnSpPr>
          <p:nvPr/>
        </p:nvCxnSpPr>
        <p:spPr bwMode="auto">
          <a:xfrm flipV="1">
            <a:off x="3866092" y="3522663"/>
            <a:ext cx="295804" cy="254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8" name="Straight Connector 302"/>
          <p:cNvCxnSpPr>
            <a:cxnSpLocks noChangeShapeType="1"/>
          </p:cNvCxnSpPr>
          <p:nvPr/>
        </p:nvCxnSpPr>
        <p:spPr bwMode="auto">
          <a:xfrm flipH="1" flipV="1">
            <a:off x="4442223" y="3508376"/>
            <a:ext cx="419629" cy="1254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9" name="Straight Connector 303"/>
          <p:cNvCxnSpPr>
            <a:cxnSpLocks noChangeShapeType="1"/>
          </p:cNvCxnSpPr>
          <p:nvPr/>
        </p:nvCxnSpPr>
        <p:spPr bwMode="auto">
          <a:xfrm flipV="1">
            <a:off x="4426744" y="3159125"/>
            <a:ext cx="333640" cy="1984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80" name="Straight Connector 304"/>
          <p:cNvCxnSpPr>
            <a:cxnSpLocks noChangeShapeType="1"/>
            <a:endCxn id="413" idx="7"/>
          </p:cNvCxnSpPr>
          <p:nvPr/>
        </p:nvCxnSpPr>
        <p:spPr bwMode="auto">
          <a:xfrm flipH="1" flipV="1">
            <a:off x="3205692" y="3028951"/>
            <a:ext cx="266568" cy="873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081" name="TextBox 39958"/>
          <p:cNvSpPr txBox="1">
            <a:spLocks noChangeArrowheads="1"/>
          </p:cNvSpPr>
          <p:nvPr/>
        </p:nvSpPr>
        <p:spPr bwMode="auto">
          <a:xfrm>
            <a:off x="2051713" y="3070226"/>
            <a:ext cx="9473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i="1"/>
              <a:t>ISP A</a:t>
            </a:r>
          </a:p>
        </p:txBody>
      </p:sp>
      <p:grpSp>
        <p:nvGrpSpPr>
          <p:cNvPr id="87082" name="Group 347"/>
          <p:cNvGrpSpPr>
            <a:grpSpLocks/>
          </p:cNvGrpSpPr>
          <p:nvPr/>
        </p:nvGrpSpPr>
        <p:grpSpPr bwMode="auto">
          <a:xfrm>
            <a:off x="4724269" y="3562351"/>
            <a:ext cx="620844" cy="220663"/>
            <a:chOff x="1871277" y="1576300"/>
            <a:chExt cx="1128371" cy="437860"/>
          </a:xfrm>
        </p:grpSpPr>
        <p:sp>
          <p:nvSpPr>
            <p:cNvPr id="395" name="Oval 39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6" name="Rectangle 395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7" name="Oval 3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8" name="Freeform 397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9" name="Freeform 39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00" name="Freeform 39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01" name="Freeform 40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02" name="Straight Connector 401"/>
            <p:cNvCxnSpPr>
              <a:cxnSpLocks noChangeShapeType="1"/>
              <a:endCxn id="3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" name="Straight Connector 40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83" name="Group 347"/>
          <p:cNvGrpSpPr>
            <a:grpSpLocks/>
          </p:cNvGrpSpPr>
          <p:nvPr/>
        </p:nvGrpSpPr>
        <p:grpSpPr bwMode="auto">
          <a:xfrm>
            <a:off x="3854054" y="3321051"/>
            <a:ext cx="619125" cy="220663"/>
            <a:chOff x="1871277" y="1576300"/>
            <a:chExt cx="1128371" cy="437860"/>
          </a:xfrm>
        </p:grpSpPr>
        <p:sp>
          <p:nvSpPr>
            <p:cNvPr id="386" name="Oval 38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7" name="Rectangle 386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88" name="Oval 38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9" name="Freeform 388"/>
            <p:cNvSpPr/>
            <p:nvPr/>
          </p:nvSpPr>
          <p:spPr bwMode="auto">
            <a:xfrm>
              <a:off x="2159638" y="1673953"/>
              <a:ext cx="548513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0" name="Freeform 38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91" name="Freeform 39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92" name="Freeform 39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93" name="Straight Connector 392"/>
            <p:cNvCxnSpPr>
              <a:cxnSpLocks noChangeShapeType="1"/>
              <a:endCxn id="3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4" name="Straight Connector 39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84" name="Group 347"/>
          <p:cNvGrpSpPr>
            <a:grpSpLocks/>
          </p:cNvGrpSpPr>
          <p:nvPr/>
        </p:nvGrpSpPr>
        <p:grpSpPr bwMode="auto">
          <a:xfrm>
            <a:off x="3289963" y="3098801"/>
            <a:ext cx="620844" cy="219075"/>
            <a:chOff x="1871277" y="1576300"/>
            <a:chExt cx="1128371" cy="437860"/>
          </a:xfrm>
        </p:grpSpPr>
        <p:sp>
          <p:nvSpPr>
            <p:cNvPr id="377" name="Oval 37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78" name="Rectangle 377"/>
            <p:cNvSpPr/>
            <p:nvPr/>
          </p:nvSpPr>
          <p:spPr bwMode="auto">
            <a:xfrm>
              <a:off x="1871277" y="1738119"/>
              <a:ext cx="1128371" cy="11739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9" name="Oval 3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0" name="Freeform 379"/>
            <p:cNvSpPr/>
            <p:nvPr/>
          </p:nvSpPr>
          <p:spPr bwMode="auto">
            <a:xfrm>
              <a:off x="2158840" y="1674661"/>
              <a:ext cx="550120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81" name="Freeform 38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82" name="Freeform 38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83" name="Freeform 38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84" name="Straight Connector 383"/>
            <p:cNvCxnSpPr>
              <a:cxnSpLocks noChangeShapeType="1"/>
              <a:endCxn id="3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" name="Straight Connector 38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85" name="Group 347"/>
          <p:cNvGrpSpPr>
            <a:grpSpLocks/>
          </p:cNvGrpSpPr>
          <p:nvPr/>
        </p:nvGrpSpPr>
        <p:grpSpPr bwMode="auto">
          <a:xfrm>
            <a:off x="3026834" y="3405189"/>
            <a:ext cx="620845" cy="219075"/>
            <a:chOff x="1871277" y="1576300"/>
            <a:chExt cx="1128371" cy="437860"/>
          </a:xfrm>
        </p:grpSpPr>
        <p:sp>
          <p:nvSpPr>
            <p:cNvPr id="368" name="Oval 36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9" name="Rectangle 368"/>
            <p:cNvSpPr/>
            <p:nvPr/>
          </p:nvSpPr>
          <p:spPr bwMode="auto">
            <a:xfrm>
              <a:off x="1871277" y="1738117"/>
              <a:ext cx="1128371" cy="11739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0" name="Oval 36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71" name="Freeform 370"/>
            <p:cNvSpPr/>
            <p:nvPr/>
          </p:nvSpPr>
          <p:spPr bwMode="auto">
            <a:xfrm>
              <a:off x="2158839" y="1674659"/>
              <a:ext cx="550119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2" name="Freeform 37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73" name="Freeform 37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74" name="Freeform 37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75" name="Straight Connector 374"/>
            <p:cNvCxnSpPr>
              <a:cxnSpLocks noChangeShapeType="1"/>
              <a:endCxn id="37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Straight Connector 37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86" name="Group 347"/>
          <p:cNvGrpSpPr>
            <a:grpSpLocks/>
          </p:cNvGrpSpPr>
          <p:nvPr/>
        </p:nvGrpSpPr>
        <p:grpSpPr bwMode="auto">
          <a:xfrm>
            <a:off x="3620163" y="3759201"/>
            <a:ext cx="620844" cy="220663"/>
            <a:chOff x="1871277" y="1576300"/>
            <a:chExt cx="1128371" cy="437860"/>
          </a:xfrm>
        </p:grpSpPr>
        <p:sp>
          <p:nvSpPr>
            <p:cNvPr id="359" name="Oval 35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0" name="Rectangle 359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61" name="Oval 36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2" name="Freeform 361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63" name="Freeform 36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64" name="Freeform 36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65" name="Freeform 36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66" name="Straight Connector 365"/>
            <p:cNvCxnSpPr>
              <a:cxnSpLocks noChangeShapeType="1"/>
              <a:endCxn id="36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" name="Straight Connector 36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87" name="Group 347"/>
          <p:cNvGrpSpPr>
            <a:grpSpLocks/>
          </p:cNvGrpSpPr>
          <p:nvPr/>
        </p:nvGrpSpPr>
        <p:grpSpPr bwMode="auto">
          <a:xfrm>
            <a:off x="2280444" y="3614738"/>
            <a:ext cx="620845" cy="220662"/>
            <a:chOff x="1871277" y="1576300"/>
            <a:chExt cx="1128371" cy="437860"/>
          </a:xfrm>
        </p:grpSpPr>
        <p:sp>
          <p:nvSpPr>
            <p:cNvPr id="350" name="Oval 34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1" name="Rectangle 350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52" name="Oval 35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3" name="Freeform 352"/>
            <p:cNvSpPr/>
            <p:nvPr/>
          </p:nvSpPr>
          <p:spPr bwMode="auto">
            <a:xfrm>
              <a:off x="2158839" y="1673951"/>
              <a:ext cx="550119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54" name="Freeform 35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55" name="Freeform 35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56" name="Freeform 35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57" name="Straight Connector 356"/>
            <p:cNvCxnSpPr>
              <a:cxnSpLocks noChangeShapeType="1"/>
              <a:endCxn id="35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" name="Straight Connector 35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708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67732" y="215108"/>
            <a:ext cx="8770938" cy="650875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ea typeface="ＭＳ Ｐゴシック" pitchFamily="34" charset="-128"/>
              </a:rPr>
              <a:t>Internet structure: network of networks</a:t>
            </a:r>
            <a:endParaRPr lang="en-US" altLang="en-US" dirty="0">
              <a:ea typeface="ＭＳ Ｐゴシック" pitchFamily="34" charset="-128"/>
            </a:endParaRPr>
          </a:p>
        </p:txBody>
      </p:sp>
      <p:pic>
        <p:nvPicPr>
          <p:cNvPr id="87089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205" y="779465"/>
            <a:ext cx="8416660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7090" name="Group 2"/>
          <p:cNvGrpSpPr>
            <a:grpSpLocks/>
          </p:cNvGrpSpPr>
          <p:nvPr/>
        </p:nvGrpSpPr>
        <p:grpSpPr bwMode="auto">
          <a:xfrm>
            <a:off x="1977761" y="2241551"/>
            <a:ext cx="676914" cy="417513"/>
            <a:chOff x="3053396" y="4304255"/>
            <a:chExt cx="625540" cy="418253"/>
          </a:xfrm>
        </p:grpSpPr>
        <p:sp>
          <p:nvSpPr>
            <p:cNvPr id="8728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286" name="TextBox 1"/>
            <p:cNvSpPr txBox="1">
              <a:spLocks noChangeArrowheads="1"/>
            </p:cNvSpPr>
            <p:nvPr/>
          </p:nvSpPr>
          <p:spPr bwMode="auto">
            <a:xfrm>
              <a:off x="3140911" y="4323258"/>
              <a:ext cx="538025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091" name="Group 135"/>
          <p:cNvGrpSpPr>
            <a:grpSpLocks/>
          </p:cNvGrpSpPr>
          <p:nvPr/>
        </p:nvGrpSpPr>
        <p:grpSpPr bwMode="auto">
          <a:xfrm>
            <a:off x="6861968" y="2495551"/>
            <a:ext cx="677859" cy="417513"/>
            <a:chOff x="3053396" y="4304255"/>
            <a:chExt cx="624882" cy="418253"/>
          </a:xfrm>
        </p:grpSpPr>
        <p:sp>
          <p:nvSpPr>
            <p:cNvPr id="8728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284" name="TextBox 137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092" name="Group 138"/>
          <p:cNvGrpSpPr>
            <a:grpSpLocks/>
          </p:cNvGrpSpPr>
          <p:nvPr/>
        </p:nvGrpSpPr>
        <p:grpSpPr bwMode="auto">
          <a:xfrm>
            <a:off x="1344878" y="5353051"/>
            <a:ext cx="676914" cy="417513"/>
            <a:chOff x="3053396" y="4304255"/>
            <a:chExt cx="625540" cy="418253"/>
          </a:xfrm>
        </p:grpSpPr>
        <p:sp>
          <p:nvSpPr>
            <p:cNvPr id="8728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282" name="TextBox 140"/>
            <p:cNvSpPr txBox="1">
              <a:spLocks noChangeArrowheads="1"/>
            </p:cNvSpPr>
            <p:nvPr/>
          </p:nvSpPr>
          <p:spPr bwMode="auto">
            <a:xfrm>
              <a:off x="3140911" y="4323258"/>
              <a:ext cx="538025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093" name="Group 141"/>
          <p:cNvGrpSpPr>
            <a:grpSpLocks/>
          </p:cNvGrpSpPr>
          <p:nvPr/>
        </p:nvGrpSpPr>
        <p:grpSpPr bwMode="auto">
          <a:xfrm>
            <a:off x="890853" y="4730751"/>
            <a:ext cx="676914" cy="417513"/>
            <a:chOff x="3053396" y="4304255"/>
            <a:chExt cx="625540" cy="418253"/>
          </a:xfrm>
        </p:grpSpPr>
        <p:sp>
          <p:nvSpPr>
            <p:cNvPr id="8727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280" name="TextBox 143"/>
            <p:cNvSpPr txBox="1">
              <a:spLocks noChangeArrowheads="1"/>
            </p:cNvSpPr>
            <p:nvPr/>
          </p:nvSpPr>
          <p:spPr bwMode="auto">
            <a:xfrm>
              <a:off x="3140911" y="4323258"/>
              <a:ext cx="538025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094" name="Group 147"/>
          <p:cNvGrpSpPr>
            <a:grpSpLocks/>
          </p:cNvGrpSpPr>
          <p:nvPr/>
        </p:nvGrpSpPr>
        <p:grpSpPr bwMode="auto">
          <a:xfrm>
            <a:off x="7673710" y="2927351"/>
            <a:ext cx="677859" cy="417513"/>
            <a:chOff x="3053396" y="4304255"/>
            <a:chExt cx="624882" cy="418253"/>
          </a:xfrm>
        </p:grpSpPr>
        <p:sp>
          <p:nvSpPr>
            <p:cNvPr id="8727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278" name="TextBox 149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095" name="Group 150"/>
          <p:cNvGrpSpPr>
            <a:grpSpLocks/>
          </p:cNvGrpSpPr>
          <p:nvPr/>
        </p:nvGrpSpPr>
        <p:grpSpPr bwMode="auto">
          <a:xfrm>
            <a:off x="3711310" y="2000251"/>
            <a:ext cx="677859" cy="417513"/>
            <a:chOff x="3053396" y="4304255"/>
            <a:chExt cx="624882" cy="418253"/>
          </a:xfrm>
        </p:grpSpPr>
        <p:sp>
          <p:nvSpPr>
            <p:cNvPr id="8727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276" name="TextBox 152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096" name="Group 156"/>
          <p:cNvGrpSpPr>
            <a:grpSpLocks/>
          </p:cNvGrpSpPr>
          <p:nvPr/>
        </p:nvGrpSpPr>
        <p:grpSpPr bwMode="auto">
          <a:xfrm>
            <a:off x="4701910" y="1974851"/>
            <a:ext cx="677859" cy="417513"/>
            <a:chOff x="3053396" y="4304255"/>
            <a:chExt cx="624882" cy="418253"/>
          </a:xfrm>
        </p:grpSpPr>
        <p:sp>
          <p:nvSpPr>
            <p:cNvPr id="8727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274" name="TextBox 158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097" name="Group 160"/>
          <p:cNvGrpSpPr>
            <a:grpSpLocks/>
          </p:cNvGrpSpPr>
          <p:nvPr/>
        </p:nvGrpSpPr>
        <p:grpSpPr bwMode="auto">
          <a:xfrm>
            <a:off x="8017668" y="5607051"/>
            <a:ext cx="677859" cy="417513"/>
            <a:chOff x="3053396" y="4304255"/>
            <a:chExt cx="624882" cy="418253"/>
          </a:xfrm>
        </p:grpSpPr>
        <p:sp>
          <p:nvSpPr>
            <p:cNvPr id="8727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272" name="TextBox 162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098" name="Group 163"/>
          <p:cNvGrpSpPr>
            <a:grpSpLocks/>
          </p:cNvGrpSpPr>
          <p:nvPr/>
        </p:nvGrpSpPr>
        <p:grpSpPr bwMode="auto">
          <a:xfrm>
            <a:off x="8925718" y="4959351"/>
            <a:ext cx="677859" cy="417513"/>
            <a:chOff x="3053396" y="4304255"/>
            <a:chExt cx="624882" cy="418253"/>
          </a:xfrm>
        </p:grpSpPr>
        <p:sp>
          <p:nvSpPr>
            <p:cNvPr id="8726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270" name="TextBox 165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099" name="Group 169"/>
          <p:cNvGrpSpPr>
            <a:grpSpLocks/>
          </p:cNvGrpSpPr>
          <p:nvPr/>
        </p:nvGrpSpPr>
        <p:grpSpPr bwMode="auto">
          <a:xfrm>
            <a:off x="5596201" y="5848351"/>
            <a:ext cx="677859" cy="417513"/>
            <a:chOff x="3053396" y="4304255"/>
            <a:chExt cx="624882" cy="418253"/>
          </a:xfrm>
        </p:grpSpPr>
        <p:sp>
          <p:nvSpPr>
            <p:cNvPr id="8726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268" name="TextBox 171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100" name="Group 172"/>
          <p:cNvGrpSpPr>
            <a:grpSpLocks/>
          </p:cNvGrpSpPr>
          <p:nvPr/>
        </p:nvGrpSpPr>
        <p:grpSpPr bwMode="auto">
          <a:xfrm>
            <a:off x="4605601" y="5988051"/>
            <a:ext cx="677859" cy="417513"/>
            <a:chOff x="3053396" y="4304255"/>
            <a:chExt cx="624882" cy="418253"/>
          </a:xfrm>
        </p:grpSpPr>
        <p:sp>
          <p:nvSpPr>
            <p:cNvPr id="8726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266" name="TextBox 174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101" name="Group 175"/>
          <p:cNvGrpSpPr>
            <a:grpSpLocks/>
          </p:cNvGrpSpPr>
          <p:nvPr/>
        </p:nvGrpSpPr>
        <p:grpSpPr bwMode="auto">
          <a:xfrm>
            <a:off x="3284801" y="5835651"/>
            <a:ext cx="677859" cy="417513"/>
            <a:chOff x="3053396" y="4304255"/>
            <a:chExt cx="624882" cy="418253"/>
          </a:xfrm>
        </p:grpSpPr>
        <p:sp>
          <p:nvSpPr>
            <p:cNvPr id="8726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264" name="TextBox 177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sp>
        <p:nvSpPr>
          <p:cNvPr id="87102" name="TextBox 4"/>
          <p:cNvSpPr txBox="1">
            <a:spLocks noChangeArrowheads="1"/>
          </p:cNvSpPr>
          <p:nvPr/>
        </p:nvSpPr>
        <p:spPr bwMode="auto">
          <a:xfrm rot="1053502">
            <a:off x="5915942" y="1899773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7103" name="TextBox 179"/>
          <p:cNvSpPr txBox="1">
            <a:spLocks noChangeArrowheads="1"/>
          </p:cNvSpPr>
          <p:nvPr/>
        </p:nvSpPr>
        <p:spPr bwMode="auto">
          <a:xfrm rot="2829263">
            <a:off x="8393301" y="3372972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7104" name="TextBox 180"/>
          <p:cNvSpPr txBox="1">
            <a:spLocks noChangeArrowheads="1"/>
          </p:cNvSpPr>
          <p:nvPr/>
        </p:nvSpPr>
        <p:spPr bwMode="auto">
          <a:xfrm rot="9845918">
            <a:off x="6950396" y="5885191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7105" name="TextBox 181"/>
          <p:cNvSpPr txBox="1">
            <a:spLocks noChangeArrowheads="1"/>
          </p:cNvSpPr>
          <p:nvPr/>
        </p:nvSpPr>
        <p:spPr bwMode="auto">
          <a:xfrm rot="-9948738">
            <a:off x="2218390" y="5789148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7106" name="TextBox 182"/>
          <p:cNvSpPr txBox="1">
            <a:spLocks noChangeArrowheads="1"/>
          </p:cNvSpPr>
          <p:nvPr/>
        </p:nvSpPr>
        <p:spPr bwMode="auto">
          <a:xfrm rot="-4992697">
            <a:off x="500317" y="3482509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7107" name="TextBox 183"/>
          <p:cNvSpPr txBox="1">
            <a:spLocks noChangeArrowheads="1"/>
          </p:cNvSpPr>
          <p:nvPr/>
        </p:nvSpPr>
        <p:spPr bwMode="auto">
          <a:xfrm rot="-1017263">
            <a:off x="2868471" y="1849766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cxnSp>
        <p:nvCxnSpPr>
          <p:cNvPr id="87108" name="Straight Connector 12"/>
          <p:cNvCxnSpPr>
            <a:cxnSpLocks noChangeShapeType="1"/>
          </p:cNvCxnSpPr>
          <p:nvPr/>
        </p:nvCxnSpPr>
        <p:spPr bwMode="auto">
          <a:xfrm>
            <a:off x="2581408" y="2609850"/>
            <a:ext cx="257969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09" name="Straight Connector 502"/>
          <p:cNvCxnSpPr>
            <a:cxnSpLocks noChangeShapeType="1"/>
          </p:cNvCxnSpPr>
          <p:nvPr/>
        </p:nvCxnSpPr>
        <p:spPr bwMode="auto">
          <a:xfrm>
            <a:off x="4242727" y="2411414"/>
            <a:ext cx="333640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0" name="Straight Connector 503"/>
          <p:cNvCxnSpPr>
            <a:cxnSpLocks noChangeShapeType="1"/>
          </p:cNvCxnSpPr>
          <p:nvPr/>
        </p:nvCxnSpPr>
        <p:spPr bwMode="auto">
          <a:xfrm flipH="1">
            <a:off x="4794780" y="2389189"/>
            <a:ext cx="416190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1" name="Straight Connector 504"/>
          <p:cNvCxnSpPr>
            <a:cxnSpLocks noChangeShapeType="1"/>
          </p:cNvCxnSpPr>
          <p:nvPr/>
        </p:nvCxnSpPr>
        <p:spPr bwMode="auto">
          <a:xfrm>
            <a:off x="7334912" y="2900363"/>
            <a:ext cx="233892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2" name="Straight Connector 505"/>
          <p:cNvCxnSpPr>
            <a:cxnSpLocks noChangeShapeType="1"/>
          </p:cNvCxnSpPr>
          <p:nvPr/>
        </p:nvCxnSpPr>
        <p:spPr bwMode="auto">
          <a:xfrm flipH="1">
            <a:off x="7732184" y="3251200"/>
            <a:ext cx="261408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3" name="Straight Connector 507"/>
          <p:cNvCxnSpPr>
            <a:cxnSpLocks noChangeShapeType="1"/>
          </p:cNvCxnSpPr>
          <p:nvPr/>
        </p:nvCxnSpPr>
        <p:spPr bwMode="auto">
          <a:xfrm flipH="1" flipV="1">
            <a:off x="8076142" y="4573588"/>
            <a:ext cx="86333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4" name="Straight Connector 510"/>
          <p:cNvCxnSpPr>
            <a:cxnSpLocks noChangeShapeType="1"/>
          </p:cNvCxnSpPr>
          <p:nvPr/>
        </p:nvCxnSpPr>
        <p:spPr bwMode="auto">
          <a:xfrm flipH="1" flipV="1">
            <a:off x="4449102" y="5045075"/>
            <a:ext cx="402431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5" name="Straight Connector 512"/>
          <p:cNvCxnSpPr>
            <a:cxnSpLocks noChangeShapeType="1"/>
          </p:cNvCxnSpPr>
          <p:nvPr/>
        </p:nvCxnSpPr>
        <p:spPr bwMode="auto">
          <a:xfrm flipV="1">
            <a:off x="1939925" y="5160963"/>
            <a:ext cx="43510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6" name="Straight Connector 513"/>
          <p:cNvCxnSpPr>
            <a:cxnSpLocks noChangeShapeType="1"/>
            <a:endCxn id="444" idx="2"/>
          </p:cNvCxnSpPr>
          <p:nvPr/>
        </p:nvCxnSpPr>
        <p:spPr bwMode="auto">
          <a:xfrm>
            <a:off x="1499658" y="5018089"/>
            <a:ext cx="488421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117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871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445D9443-D1FB-46F5-93ED-4D3F178D040B}" type="slidenum">
              <a:rPr lang="en-US" altLang="en-US" sz="1200">
                <a:latin typeface="Tahoma" pitchFamily="34" charset="0"/>
              </a:rPr>
              <a:pPr/>
              <a:t>58</a:t>
            </a:fld>
            <a:endParaRPr lang="en-US" altLang="en-US" sz="1200">
              <a:latin typeface="Tahoma" pitchFamily="34" charset="0"/>
            </a:endParaRPr>
          </a:p>
        </p:txBody>
      </p:sp>
      <p:grpSp>
        <p:nvGrpSpPr>
          <p:cNvPr id="87119" name="Group 347"/>
          <p:cNvGrpSpPr>
            <a:grpSpLocks/>
          </p:cNvGrpSpPr>
          <p:nvPr/>
        </p:nvGrpSpPr>
        <p:grpSpPr bwMode="auto">
          <a:xfrm>
            <a:off x="7386507" y="3868738"/>
            <a:ext cx="574410" cy="214312"/>
            <a:chOff x="1871277" y="1576300"/>
            <a:chExt cx="1128371" cy="437860"/>
          </a:xfrm>
        </p:grpSpPr>
        <p:sp>
          <p:nvSpPr>
            <p:cNvPr id="588" name="Oval 58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9" name="Rectangle 588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0" name="Oval 58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1" name="Freeform 590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2" name="Freeform 59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93" name="Freeform 59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94" name="Freeform 59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95" name="Straight Connector 594"/>
            <p:cNvCxnSpPr>
              <a:cxnSpLocks noChangeShapeType="1"/>
              <a:endCxn id="59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6" name="Straight Connector 59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0" name="Group 347"/>
          <p:cNvGrpSpPr>
            <a:grpSpLocks/>
          </p:cNvGrpSpPr>
          <p:nvPr/>
        </p:nvGrpSpPr>
        <p:grpSpPr bwMode="auto">
          <a:xfrm>
            <a:off x="7637596" y="4464051"/>
            <a:ext cx="574410" cy="214313"/>
            <a:chOff x="1871277" y="1576300"/>
            <a:chExt cx="1128371" cy="437860"/>
          </a:xfrm>
        </p:grpSpPr>
        <p:sp>
          <p:nvSpPr>
            <p:cNvPr id="579" name="Oval 57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0" name="Rectangle 579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1" name="Oval 58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2" name="Freeform 581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3" name="Freeform 58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84" name="Freeform 58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85" name="Freeform 58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86" name="Straight Connector 585"/>
            <p:cNvCxnSpPr>
              <a:cxnSpLocks noChangeShapeType="1"/>
              <a:endCxn id="58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7" name="Straight Connector 58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1" name="Group 347"/>
          <p:cNvGrpSpPr>
            <a:grpSpLocks/>
          </p:cNvGrpSpPr>
          <p:nvPr/>
        </p:nvGrpSpPr>
        <p:grpSpPr bwMode="auto">
          <a:xfrm>
            <a:off x="5372630" y="4514851"/>
            <a:ext cx="574410" cy="214313"/>
            <a:chOff x="1871277" y="1576300"/>
            <a:chExt cx="1128371" cy="437860"/>
          </a:xfrm>
        </p:grpSpPr>
        <p:sp>
          <p:nvSpPr>
            <p:cNvPr id="534" name="Oval 53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5" name="Rectangle 534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6" name="Oval 53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7" name="Freeform 536"/>
            <p:cNvSpPr/>
            <p:nvPr/>
          </p:nvSpPr>
          <p:spPr bwMode="auto">
            <a:xfrm>
              <a:off x="2158438" y="1673602"/>
              <a:ext cx="550671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8" name="Freeform 53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39" name="Freeform 53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0" name="Freeform 53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41" name="Straight Connector 540"/>
            <p:cNvCxnSpPr>
              <a:cxnSpLocks noChangeShapeType="1"/>
              <a:endCxn id="53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" name="Straight Connector 54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7122" name="Straight Connector 508"/>
          <p:cNvCxnSpPr>
            <a:cxnSpLocks noChangeShapeType="1"/>
          </p:cNvCxnSpPr>
          <p:nvPr/>
        </p:nvCxnSpPr>
        <p:spPr bwMode="auto">
          <a:xfrm flipH="1" flipV="1">
            <a:off x="7037387" y="4722814"/>
            <a:ext cx="1135063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7123" name="Group 347"/>
          <p:cNvGrpSpPr>
            <a:grpSpLocks/>
          </p:cNvGrpSpPr>
          <p:nvPr/>
        </p:nvGrpSpPr>
        <p:grpSpPr bwMode="auto">
          <a:xfrm>
            <a:off x="2321719" y="4305300"/>
            <a:ext cx="524537" cy="211138"/>
            <a:chOff x="1871277" y="1576300"/>
            <a:chExt cx="1128371" cy="437860"/>
          </a:xfrm>
        </p:grpSpPr>
        <p:sp>
          <p:nvSpPr>
            <p:cNvPr id="505" name="Oval 50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6" name="Rectangle 505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7" name="Oval 5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8" name="Freeform 507"/>
            <p:cNvSpPr/>
            <p:nvPr/>
          </p:nvSpPr>
          <p:spPr bwMode="auto">
            <a:xfrm>
              <a:off x="2159844" y="1671774"/>
              <a:ext cx="547537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9" name="Freeform 50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10" name="Freeform 50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11" name="Freeform 51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12" name="Straight Connector 511"/>
            <p:cNvCxnSpPr>
              <a:cxnSpLocks noChangeShapeType="1"/>
              <a:endCxn id="5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" name="Straight Connector 51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4" name="Group 347"/>
          <p:cNvGrpSpPr>
            <a:grpSpLocks/>
          </p:cNvGrpSpPr>
          <p:nvPr/>
        </p:nvGrpSpPr>
        <p:grpSpPr bwMode="auto">
          <a:xfrm>
            <a:off x="4056990" y="5006975"/>
            <a:ext cx="524536" cy="211138"/>
            <a:chOff x="1871277" y="1576300"/>
            <a:chExt cx="1128371" cy="437860"/>
          </a:xfrm>
        </p:grpSpPr>
        <p:sp>
          <p:nvSpPr>
            <p:cNvPr id="487" name="Oval 48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8" name="Rectangle 487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9" name="Oval 4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0" name="Freeform 489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91" name="Freeform 49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92" name="Freeform 49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93" name="Freeform 49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94" name="Straight Connector 493"/>
            <p:cNvCxnSpPr>
              <a:cxnSpLocks noChangeShapeType="1"/>
              <a:endCxn id="4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" name="Straight Connector 49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5" name="Group 439"/>
          <p:cNvGrpSpPr>
            <a:grpSpLocks/>
          </p:cNvGrpSpPr>
          <p:nvPr/>
        </p:nvGrpSpPr>
        <p:grpSpPr bwMode="auto">
          <a:xfrm>
            <a:off x="3121423" y="5194300"/>
            <a:ext cx="524536" cy="211138"/>
            <a:chOff x="1871277" y="1576300"/>
            <a:chExt cx="1128371" cy="437860"/>
          </a:xfrm>
        </p:grpSpPr>
        <p:sp>
          <p:nvSpPr>
            <p:cNvPr id="451" name="Oval 45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2" name="Rectangle 451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53" name="Oval 45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4" name="Freeform 453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55" name="Freeform 45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56" name="Freeform 45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57" name="Freeform 45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58" name="Straight Connector 457"/>
            <p:cNvCxnSpPr>
              <a:cxnSpLocks noChangeShapeType="1"/>
              <a:endCxn id="45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" name="Straight Connector 45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6" name="Group 347"/>
          <p:cNvGrpSpPr>
            <a:grpSpLocks/>
          </p:cNvGrpSpPr>
          <p:nvPr/>
        </p:nvGrpSpPr>
        <p:grpSpPr bwMode="auto">
          <a:xfrm>
            <a:off x="1988079" y="5056189"/>
            <a:ext cx="524537" cy="211137"/>
            <a:chOff x="1871277" y="1576300"/>
            <a:chExt cx="1128371" cy="437860"/>
          </a:xfrm>
        </p:grpSpPr>
        <p:sp>
          <p:nvSpPr>
            <p:cNvPr id="442" name="Oval 44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43" name="Rectangle 442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44" name="Oval 44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45" name="Freeform 444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46" name="Freeform 44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47" name="Freeform 44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48" name="Freeform 44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49" name="Straight Connector 448"/>
            <p:cNvCxnSpPr>
              <a:cxnSpLocks noChangeShapeType="1"/>
              <a:endCxn id="4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" name="Straight Connector 44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7" name="Group 347"/>
          <p:cNvGrpSpPr>
            <a:grpSpLocks/>
          </p:cNvGrpSpPr>
          <p:nvPr/>
        </p:nvGrpSpPr>
        <p:grpSpPr bwMode="auto">
          <a:xfrm>
            <a:off x="2675996" y="2832101"/>
            <a:ext cx="619125" cy="220663"/>
            <a:chOff x="1871277" y="1576300"/>
            <a:chExt cx="1128371" cy="437860"/>
          </a:xfrm>
        </p:grpSpPr>
        <p:sp>
          <p:nvSpPr>
            <p:cNvPr id="413" name="Oval 41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4" name="Rectangle 413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15" name="Oval 41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6" name="Freeform 415"/>
            <p:cNvSpPr/>
            <p:nvPr/>
          </p:nvSpPr>
          <p:spPr bwMode="auto">
            <a:xfrm>
              <a:off x="2159638" y="1673953"/>
              <a:ext cx="548515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17" name="Freeform 41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18" name="Freeform 41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19" name="Freeform 41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20" name="Straight Connector 419"/>
            <p:cNvCxnSpPr>
              <a:cxnSpLocks noChangeShapeType="1"/>
              <a:endCxn id="41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" name="Straight Connector 42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8" name="Group 347"/>
          <p:cNvGrpSpPr>
            <a:grpSpLocks/>
          </p:cNvGrpSpPr>
          <p:nvPr/>
        </p:nvGrpSpPr>
        <p:grpSpPr bwMode="auto">
          <a:xfrm>
            <a:off x="4454260" y="2951163"/>
            <a:ext cx="619125" cy="220662"/>
            <a:chOff x="1871277" y="1576300"/>
            <a:chExt cx="1128371" cy="437860"/>
          </a:xfrm>
        </p:grpSpPr>
        <p:sp>
          <p:nvSpPr>
            <p:cNvPr id="404" name="Oval 40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5" name="Rectangle 404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06" name="Oval 40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7" name="Freeform 406"/>
            <p:cNvSpPr/>
            <p:nvPr/>
          </p:nvSpPr>
          <p:spPr bwMode="auto">
            <a:xfrm>
              <a:off x="2159638" y="1673951"/>
              <a:ext cx="548515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08" name="Freeform 40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09" name="Freeform 40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10" name="Freeform 40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11" name="Straight Connector 410"/>
            <p:cNvCxnSpPr>
              <a:cxnSpLocks noChangeShapeType="1"/>
              <a:endCxn id="40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" name="Straight Connector 41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9" name="Group 531"/>
          <p:cNvGrpSpPr>
            <a:grpSpLocks/>
          </p:cNvGrpSpPr>
          <p:nvPr/>
        </p:nvGrpSpPr>
        <p:grpSpPr bwMode="auto">
          <a:xfrm>
            <a:off x="6612600" y="4654551"/>
            <a:ext cx="574410" cy="214313"/>
            <a:chOff x="1871277" y="1576300"/>
            <a:chExt cx="1128371" cy="437860"/>
          </a:xfrm>
        </p:grpSpPr>
        <p:sp>
          <p:nvSpPr>
            <p:cNvPr id="543" name="Oval 54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4" name="Rectangle 543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5" name="Oval 54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6" name="Freeform 545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7" name="Freeform 54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8" name="Freeform 54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9" name="Freeform 54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50" name="Straight Connector 549"/>
            <p:cNvCxnSpPr>
              <a:cxnSpLocks noChangeShapeType="1"/>
              <a:endCxn id="54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1" name="Straight Connector 55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7130" name="Straight Connector 506"/>
          <p:cNvCxnSpPr>
            <a:cxnSpLocks noChangeShapeType="1"/>
          </p:cNvCxnSpPr>
          <p:nvPr/>
        </p:nvCxnSpPr>
        <p:spPr bwMode="auto">
          <a:xfrm flipH="1">
            <a:off x="8196527" y="4311650"/>
            <a:ext cx="586450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7131" name="Group 166"/>
          <p:cNvGrpSpPr>
            <a:grpSpLocks/>
          </p:cNvGrpSpPr>
          <p:nvPr/>
        </p:nvGrpSpPr>
        <p:grpSpPr bwMode="auto">
          <a:xfrm>
            <a:off x="8678068" y="4044951"/>
            <a:ext cx="677859" cy="417513"/>
            <a:chOff x="3053396" y="4304255"/>
            <a:chExt cx="624882" cy="418253"/>
          </a:xfrm>
        </p:grpSpPr>
        <p:sp>
          <p:nvSpPr>
            <p:cNvPr id="8717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172" name="TextBox 168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132" name="Group 20"/>
          <p:cNvGrpSpPr>
            <a:grpSpLocks/>
          </p:cNvGrpSpPr>
          <p:nvPr/>
        </p:nvGrpSpPr>
        <p:grpSpPr bwMode="auto">
          <a:xfrm>
            <a:off x="5088864" y="2871789"/>
            <a:ext cx="2311400" cy="1082675"/>
            <a:chOff x="4696844" y="2871032"/>
            <a:chExt cx="2133865" cy="1082781"/>
          </a:xfrm>
        </p:grpSpPr>
        <p:grpSp>
          <p:nvGrpSpPr>
            <p:cNvPr id="87166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28092" cy="338587"/>
              <a:chOff x="5573768" y="2726239"/>
              <a:chExt cx="528092" cy="338587"/>
            </a:xfrm>
          </p:grpSpPr>
          <p:sp>
            <p:nvSpPr>
              <p:cNvPr id="87169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7170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475338" cy="338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r>
                  <a:rPr lang="en-US" altLang="en-US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87167" name="Straight Connector 18"/>
            <p:cNvCxnSpPr>
              <a:cxnSpLocks noChangeShapeType="1"/>
            </p:cNvCxnSpPr>
            <p:nvPr/>
          </p:nvCxnSpPr>
          <p:spPr bwMode="auto">
            <a:xfrm>
              <a:off x="4696844" y="3073933"/>
              <a:ext cx="980347" cy="35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168" name="Straight Connector 516"/>
            <p:cNvCxnSpPr>
              <a:cxnSpLocks noChangeShapeType="1"/>
            </p:cNvCxnSpPr>
            <p:nvPr/>
          </p:nvCxnSpPr>
          <p:spPr bwMode="auto">
            <a:xfrm>
              <a:off x="6137159" y="3146857"/>
              <a:ext cx="693550" cy="8069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33" name="Group 39939"/>
          <p:cNvGrpSpPr>
            <a:grpSpLocks/>
          </p:cNvGrpSpPr>
          <p:nvPr/>
        </p:nvGrpSpPr>
        <p:grpSpPr bwMode="auto">
          <a:xfrm>
            <a:off x="2583127" y="3703639"/>
            <a:ext cx="3164417" cy="1411287"/>
            <a:chOff x="2577005" y="3679131"/>
            <a:chExt cx="2919566" cy="1413453"/>
          </a:xfrm>
        </p:grpSpPr>
        <p:cxnSp>
          <p:nvCxnSpPr>
            <p:cNvPr id="87163" name="Straight Connector 7"/>
            <p:cNvCxnSpPr>
              <a:cxnSpLocks noChangeShapeType="1"/>
              <a:stCxn id="395" idx="6"/>
            </p:cNvCxnSpPr>
            <p:nvPr/>
          </p:nvCxnSpPr>
          <p:spPr bwMode="auto">
            <a:xfrm>
              <a:off x="5124112" y="3679131"/>
              <a:ext cx="372459" cy="17130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164" name="Straight Connector 415"/>
            <p:cNvCxnSpPr>
              <a:cxnSpLocks noChangeShapeType="1"/>
              <a:endCxn id="507" idx="4"/>
            </p:cNvCxnSpPr>
            <p:nvPr/>
          </p:nvCxnSpPr>
          <p:spPr bwMode="auto">
            <a:xfrm flipH="1">
              <a:off x="2577005" y="3804357"/>
              <a:ext cx="19911" cy="47755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165" name="Straight Connector 523"/>
            <p:cNvCxnSpPr>
              <a:cxnSpLocks noChangeShapeType="1"/>
            </p:cNvCxnSpPr>
            <p:nvPr/>
          </p:nvCxnSpPr>
          <p:spPr bwMode="auto">
            <a:xfrm flipV="1">
              <a:off x="4424422" y="4626270"/>
              <a:ext cx="726759" cy="466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34" name="Group 39937"/>
          <p:cNvGrpSpPr>
            <a:grpSpLocks/>
          </p:cNvGrpSpPr>
          <p:nvPr/>
        </p:nvGrpSpPr>
        <p:grpSpPr bwMode="auto">
          <a:xfrm>
            <a:off x="4232409" y="3883025"/>
            <a:ext cx="1494498" cy="674688"/>
            <a:chOff x="3962400" y="3676180"/>
            <a:chExt cx="1378622" cy="673930"/>
          </a:xfrm>
        </p:grpSpPr>
        <p:cxnSp>
          <p:nvCxnSpPr>
            <p:cNvPr id="87157" name="Straight Connector 515"/>
            <p:cNvCxnSpPr>
              <a:cxnSpLocks noChangeShapeType="1"/>
            </p:cNvCxnSpPr>
            <p:nvPr/>
          </p:nvCxnSpPr>
          <p:spPr bwMode="auto">
            <a:xfrm flipV="1">
              <a:off x="4065677" y="4166418"/>
              <a:ext cx="194972" cy="18369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7158" name="Group 518"/>
            <p:cNvGrpSpPr>
              <a:grpSpLocks/>
            </p:cNvGrpSpPr>
            <p:nvPr/>
          </p:nvGrpSpPr>
          <p:grpSpPr bwMode="auto">
            <a:xfrm>
              <a:off x="3993651" y="3824925"/>
              <a:ext cx="528092" cy="360218"/>
              <a:chOff x="5634518" y="2616953"/>
              <a:chExt cx="528092" cy="360218"/>
            </a:xfrm>
          </p:grpSpPr>
          <p:sp>
            <p:nvSpPr>
              <p:cNvPr id="87161" name="Oval 521"/>
              <p:cNvSpPr>
                <a:spLocks noChangeArrowheads="1"/>
              </p:cNvSpPr>
              <p:nvPr/>
            </p:nvSpPr>
            <p:spPr bwMode="auto">
              <a:xfrm>
                <a:off x="5634518" y="2672371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7162" name="TextBox 522"/>
              <p:cNvSpPr txBox="1">
                <a:spLocks noChangeArrowheads="1"/>
              </p:cNvSpPr>
              <p:nvPr/>
            </p:nvSpPr>
            <p:spPr bwMode="auto">
              <a:xfrm>
                <a:off x="5672004" y="2616953"/>
                <a:ext cx="474964" cy="338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r>
                  <a:rPr lang="en-US" altLang="en-US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87159" name="Straight Connector 519"/>
            <p:cNvCxnSpPr>
              <a:cxnSpLocks noChangeShapeType="1"/>
              <a:stCxn id="87161" idx="6"/>
              <a:endCxn id="597" idx="2"/>
            </p:cNvCxnSpPr>
            <p:nvPr/>
          </p:nvCxnSpPr>
          <p:spPr bwMode="auto">
            <a:xfrm flipV="1">
              <a:off x="4521743" y="3687971"/>
              <a:ext cx="819279" cy="34477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160" name="Straight Connector 520"/>
            <p:cNvCxnSpPr>
              <a:cxnSpLocks noChangeShapeType="1"/>
            </p:cNvCxnSpPr>
            <p:nvPr/>
          </p:nvCxnSpPr>
          <p:spPr bwMode="auto">
            <a:xfrm>
              <a:off x="3962400" y="3676180"/>
              <a:ext cx="300277" cy="20338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7135" name="Straight Connector 500"/>
          <p:cNvCxnSpPr>
            <a:cxnSpLocks noChangeShapeType="1"/>
            <a:endCxn id="87138" idx="2"/>
          </p:cNvCxnSpPr>
          <p:nvPr/>
        </p:nvCxnSpPr>
        <p:spPr bwMode="auto">
          <a:xfrm>
            <a:off x="1568450" y="2921001"/>
            <a:ext cx="41275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36" name="Straight Connector 501"/>
          <p:cNvCxnSpPr>
            <a:cxnSpLocks noChangeShapeType="1"/>
            <a:endCxn id="87138" idx="3"/>
          </p:cNvCxnSpPr>
          <p:nvPr/>
        </p:nvCxnSpPr>
        <p:spPr bwMode="auto">
          <a:xfrm>
            <a:off x="1329400" y="3201989"/>
            <a:ext cx="134144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37" name="Straight Connector 514"/>
          <p:cNvCxnSpPr>
            <a:cxnSpLocks noChangeShapeType="1"/>
            <a:endCxn id="87138" idx="5"/>
          </p:cNvCxnSpPr>
          <p:nvPr/>
        </p:nvCxnSpPr>
        <p:spPr bwMode="auto">
          <a:xfrm flipV="1">
            <a:off x="1243410" y="4298950"/>
            <a:ext cx="220133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138" name="Oval 517"/>
          <p:cNvSpPr>
            <a:spLocks noChangeArrowheads="1"/>
          </p:cNvSpPr>
          <p:nvPr/>
        </p:nvSpPr>
        <p:spPr bwMode="auto">
          <a:xfrm rot="5400000">
            <a:off x="983457" y="3650457"/>
            <a:ext cx="1252537" cy="41275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7139" name="Straight Connector 39941"/>
          <p:cNvCxnSpPr>
            <a:cxnSpLocks noChangeShapeType="1"/>
            <a:stCxn id="87138" idx="0"/>
            <a:endCxn id="350" idx="2"/>
          </p:cNvCxnSpPr>
          <p:nvPr/>
        </p:nvCxnSpPr>
        <p:spPr bwMode="auto">
          <a:xfrm flipV="1">
            <a:off x="1816101" y="3754438"/>
            <a:ext cx="466064" cy="10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40" name="Straight Connector 524"/>
          <p:cNvCxnSpPr>
            <a:cxnSpLocks noChangeShapeType="1"/>
            <a:endCxn id="507" idx="2"/>
          </p:cNvCxnSpPr>
          <p:nvPr/>
        </p:nvCxnSpPr>
        <p:spPr bwMode="auto">
          <a:xfrm>
            <a:off x="1817821" y="4041776"/>
            <a:ext cx="503898" cy="341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7141" name="Group 144"/>
          <p:cNvGrpSpPr>
            <a:grpSpLocks/>
          </p:cNvGrpSpPr>
          <p:nvPr/>
        </p:nvGrpSpPr>
        <p:grpSpPr bwMode="auto">
          <a:xfrm>
            <a:off x="643203" y="4070351"/>
            <a:ext cx="676914" cy="417513"/>
            <a:chOff x="3053396" y="4304255"/>
            <a:chExt cx="625540" cy="418253"/>
          </a:xfrm>
        </p:grpSpPr>
        <p:sp>
          <p:nvSpPr>
            <p:cNvPr id="8715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156" name="TextBox 146"/>
            <p:cNvSpPr txBox="1">
              <a:spLocks noChangeArrowheads="1"/>
            </p:cNvSpPr>
            <p:nvPr/>
          </p:nvSpPr>
          <p:spPr bwMode="auto">
            <a:xfrm>
              <a:off x="3140911" y="4323258"/>
              <a:ext cx="538025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142" name="Group 131"/>
          <p:cNvGrpSpPr>
            <a:grpSpLocks/>
          </p:cNvGrpSpPr>
          <p:nvPr/>
        </p:nvGrpSpPr>
        <p:grpSpPr bwMode="auto">
          <a:xfrm>
            <a:off x="725753" y="3041651"/>
            <a:ext cx="676914" cy="417513"/>
            <a:chOff x="3053396" y="4304255"/>
            <a:chExt cx="625540" cy="418253"/>
          </a:xfrm>
        </p:grpSpPr>
        <p:sp>
          <p:nvSpPr>
            <p:cNvPr id="8715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154" name="TextBox 133"/>
            <p:cNvSpPr txBox="1">
              <a:spLocks noChangeArrowheads="1"/>
            </p:cNvSpPr>
            <p:nvPr/>
          </p:nvSpPr>
          <p:spPr bwMode="auto">
            <a:xfrm>
              <a:off x="3140911" y="4323258"/>
              <a:ext cx="538025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143" name="Group 153"/>
          <p:cNvGrpSpPr>
            <a:grpSpLocks/>
          </p:cNvGrpSpPr>
          <p:nvPr/>
        </p:nvGrpSpPr>
        <p:grpSpPr bwMode="auto">
          <a:xfrm>
            <a:off x="1138503" y="2647951"/>
            <a:ext cx="676914" cy="417513"/>
            <a:chOff x="3053396" y="4304255"/>
            <a:chExt cx="625540" cy="418253"/>
          </a:xfrm>
        </p:grpSpPr>
        <p:sp>
          <p:nvSpPr>
            <p:cNvPr id="8715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152" name="TextBox 155"/>
            <p:cNvSpPr txBox="1">
              <a:spLocks noChangeArrowheads="1"/>
            </p:cNvSpPr>
            <p:nvPr/>
          </p:nvSpPr>
          <p:spPr bwMode="auto">
            <a:xfrm>
              <a:off x="3140911" y="4323258"/>
              <a:ext cx="538025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cxnSp>
        <p:nvCxnSpPr>
          <p:cNvPr id="87144" name="Straight Connector 509"/>
          <p:cNvCxnSpPr>
            <a:cxnSpLocks noChangeShapeType="1"/>
            <a:endCxn id="87146" idx="5"/>
          </p:cNvCxnSpPr>
          <p:nvPr/>
        </p:nvCxnSpPr>
        <p:spPr bwMode="auto">
          <a:xfrm flipH="1" flipV="1">
            <a:off x="5508493" y="5684838"/>
            <a:ext cx="564092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45" name="Straight Connector 511"/>
          <p:cNvCxnSpPr>
            <a:cxnSpLocks noChangeShapeType="1"/>
          </p:cNvCxnSpPr>
          <p:nvPr/>
        </p:nvCxnSpPr>
        <p:spPr bwMode="auto">
          <a:xfrm flipV="1">
            <a:off x="3671756" y="5689600"/>
            <a:ext cx="331919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146" name="Oval 6"/>
          <p:cNvSpPr>
            <a:spLocks noChangeArrowheads="1"/>
          </p:cNvSpPr>
          <p:nvPr/>
        </p:nvSpPr>
        <p:spPr bwMode="auto">
          <a:xfrm>
            <a:off x="3618442" y="5359400"/>
            <a:ext cx="2215092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7147" name="TextBox 9"/>
          <p:cNvSpPr txBox="1">
            <a:spLocks noChangeArrowheads="1"/>
          </p:cNvSpPr>
          <p:nvPr/>
        </p:nvSpPr>
        <p:spPr bwMode="auto">
          <a:xfrm>
            <a:off x="3852333" y="5334000"/>
            <a:ext cx="152477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000" i="1"/>
              <a:t>regional net</a:t>
            </a:r>
          </a:p>
        </p:txBody>
      </p:sp>
      <p:sp>
        <p:nvSpPr>
          <p:cNvPr id="87148" name="Oval 11"/>
          <p:cNvSpPr>
            <a:spLocks noChangeArrowheads="1"/>
          </p:cNvSpPr>
          <p:nvPr/>
        </p:nvSpPr>
        <p:spPr bwMode="auto">
          <a:xfrm>
            <a:off x="2022475" y="3429000"/>
            <a:ext cx="6604000" cy="673100"/>
          </a:xfrm>
          <a:prstGeom prst="ellipse">
            <a:avLst/>
          </a:prstGeom>
          <a:solidFill>
            <a:srgbClr val="FF6600">
              <a:alpha val="7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7149" name="TextBox 13"/>
          <p:cNvSpPr txBox="1">
            <a:spLocks noChangeArrowheads="1"/>
          </p:cNvSpPr>
          <p:nvPr/>
        </p:nvSpPr>
        <p:spPr bwMode="auto">
          <a:xfrm>
            <a:off x="3372513" y="3541713"/>
            <a:ext cx="36263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i="1">
                <a:solidFill>
                  <a:schemeClr val="bg1"/>
                </a:solidFill>
              </a:rPr>
              <a:t>Content provider network</a:t>
            </a:r>
          </a:p>
        </p:txBody>
      </p:sp>
      <p:sp>
        <p:nvSpPr>
          <p:cNvPr id="87150" name="Rectangle 3"/>
          <p:cNvSpPr txBox="1">
            <a:spLocks noChangeArrowheads="1"/>
          </p:cNvSpPr>
          <p:nvPr/>
        </p:nvSpPr>
        <p:spPr bwMode="auto">
          <a:xfrm>
            <a:off x="526256" y="1011238"/>
            <a:ext cx="8887883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… and content provider networks  (e.g., Google, Microsoft,   Akamai) may run their own network, to bring services, content close to end users</a:t>
            </a:r>
          </a:p>
        </p:txBody>
      </p:sp>
    </p:spTree>
    <p:extLst>
      <p:ext uri="{BB962C8B-B14F-4D97-AF65-F5344CB8AC3E}">
        <p14:creationId xmlns:p14="http://schemas.microsoft.com/office/powerpoint/2010/main" val="35778435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85190" y="206217"/>
            <a:ext cx="8770938" cy="650875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ea typeface="ＭＳ Ｐゴシック" pitchFamily="34" charset="-128"/>
              </a:rPr>
              <a:t>Internet structure: network of networks</a:t>
            </a:r>
            <a:endParaRPr lang="en-US" altLang="en-US" dirty="0">
              <a:ea typeface="ＭＳ Ｐゴシック" pitchFamily="34" charset="-128"/>
            </a:endParaRP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49221" y="5029359"/>
            <a:ext cx="9144133" cy="1827212"/>
          </a:xfrm>
        </p:spPr>
        <p:txBody>
          <a:bodyPr/>
          <a:lstStyle/>
          <a:p>
            <a:pPr indent="-288925" eaLnBrk="1" hangingPunct="1"/>
            <a:r>
              <a:rPr lang="en-US" altLang="en-US" sz="2400" dirty="0">
                <a:ea typeface="ＭＳ Ｐゴシック" pitchFamily="34" charset="-128"/>
              </a:rPr>
              <a:t>at center: small # of well-connected large networks</a:t>
            </a:r>
          </a:p>
          <a:p>
            <a:pPr marL="682625" lvl="1" indent="-225425" eaLnBrk="1" hangingPunct="1"/>
            <a:r>
              <a:rPr lang="ja-JP" altLang="en-US" sz="2000">
                <a:solidFill>
                  <a:srgbClr val="CC0000"/>
                </a:solidFill>
                <a:ea typeface="ＭＳ Ｐゴシック" pitchFamily="34" charset="-128"/>
              </a:rPr>
              <a:t>“</a:t>
            </a:r>
            <a:r>
              <a:rPr lang="en-US" altLang="ja-JP" sz="2000" dirty="0">
                <a:solidFill>
                  <a:srgbClr val="CC0000"/>
                </a:solidFill>
                <a:ea typeface="ＭＳ Ｐゴシック" pitchFamily="34" charset="-128"/>
              </a:rPr>
              <a:t>tier-1</a:t>
            </a:r>
            <a:r>
              <a:rPr lang="ja-JP" altLang="en-US" sz="2000">
                <a:solidFill>
                  <a:srgbClr val="CC0000"/>
                </a:solidFill>
                <a:ea typeface="ＭＳ Ｐゴシック" pitchFamily="34" charset="-128"/>
              </a:rPr>
              <a:t>”</a:t>
            </a:r>
            <a:r>
              <a:rPr lang="en-US" altLang="ja-JP" sz="2000" dirty="0">
                <a:solidFill>
                  <a:srgbClr val="CC0000"/>
                </a:solidFill>
                <a:ea typeface="ＭＳ Ｐゴシック" pitchFamily="34" charset="-128"/>
              </a:rPr>
              <a:t> commercial ISPs</a:t>
            </a:r>
            <a:r>
              <a:rPr lang="en-US" altLang="ja-JP" sz="20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ja-JP" sz="2000" dirty="0">
                <a:ea typeface="ＭＳ Ｐゴシック" pitchFamily="34" charset="-128"/>
              </a:rPr>
              <a:t>(e.g., Level 3, Sprint, AT&amp;T, NTT), national &amp; international coverage</a:t>
            </a:r>
          </a:p>
          <a:p>
            <a:pPr marL="682625" lvl="1" indent="-225425" eaLnBrk="1" hangingPunct="1"/>
            <a:r>
              <a:rPr lang="en-US" altLang="en-US" sz="2000" dirty="0">
                <a:solidFill>
                  <a:srgbClr val="CC0000"/>
                </a:solidFill>
                <a:ea typeface="Arial" pitchFamily="34" charset="0"/>
              </a:rPr>
              <a:t>content provider network </a:t>
            </a:r>
            <a:r>
              <a:rPr lang="en-US" altLang="en-US" sz="2000" dirty="0">
                <a:ea typeface="Arial" pitchFamily="34" charset="0"/>
              </a:rPr>
              <a:t>(e.g., Google): </a:t>
            </a:r>
            <a:r>
              <a:rPr lang="en-US" altLang="en-US" sz="2000" dirty="0">
                <a:solidFill>
                  <a:srgbClr val="0054FD"/>
                </a:solidFill>
                <a:ea typeface="Arial" pitchFamily="34" charset="0"/>
              </a:rPr>
              <a:t>private network </a:t>
            </a:r>
            <a:r>
              <a:rPr lang="en-US" altLang="en-US" sz="2000" dirty="0">
                <a:ea typeface="Arial" pitchFamily="34" charset="0"/>
              </a:rPr>
              <a:t>that </a:t>
            </a:r>
            <a:r>
              <a:rPr lang="en-US" altLang="en-US" sz="2000" dirty="0">
                <a:solidFill>
                  <a:srgbClr val="0054FD"/>
                </a:solidFill>
                <a:ea typeface="Arial" pitchFamily="34" charset="0"/>
              </a:rPr>
              <a:t>connects it data centers to Internet,</a:t>
            </a:r>
            <a:r>
              <a:rPr lang="en-US" altLang="en-US" sz="2000" dirty="0">
                <a:ea typeface="Arial" pitchFamily="34" charset="0"/>
              </a:rPr>
              <a:t> often bypassing tier-1, regional ISPs</a:t>
            </a:r>
          </a:p>
          <a:p>
            <a:pPr marL="682625" lvl="1" indent="-225425" eaLnBrk="1" hangingPunct="1">
              <a:buFont typeface="Wingdings" pitchFamily="2" charset="2"/>
              <a:buNone/>
            </a:pPr>
            <a:endParaRPr lang="en-US" altLang="en-US" sz="2000" dirty="0">
              <a:ea typeface="Arial" pitchFamily="34" charset="0"/>
            </a:endParaRPr>
          </a:p>
        </p:txBody>
      </p:sp>
      <p:pic>
        <p:nvPicPr>
          <p:cNvPr id="89092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970" y="770574"/>
            <a:ext cx="8416660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 dirty="0">
                <a:latin typeface="Tahoma" pitchFamily="34" charset="0"/>
              </a:rPr>
              <a:t>1-</a:t>
            </a:r>
            <a:fld id="{BC8FE3DA-7165-430B-844C-77500B4461B5}" type="slidenum">
              <a:rPr lang="en-US" altLang="en-US" sz="1200">
                <a:latin typeface="Tahoma" pitchFamily="34" charset="0"/>
              </a:rPr>
              <a:pPr/>
              <a:t>59</a:t>
            </a:fld>
            <a:endParaRPr lang="en-US" altLang="en-US" sz="1200" dirty="0">
              <a:latin typeface="Tahoma" pitchFamily="34" charset="0"/>
            </a:endParaRPr>
          </a:p>
        </p:txBody>
      </p:sp>
      <p:sp>
        <p:nvSpPr>
          <p:cNvPr id="79" name="Rectangle 78"/>
          <p:cNvSpPr/>
          <p:nvPr/>
        </p:nvSpPr>
        <p:spPr bwMode="auto">
          <a:xfrm>
            <a:off x="2371594" y="2486025"/>
            <a:ext cx="703394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IXP</a:t>
            </a:r>
          </a:p>
        </p:txBody>
      </p:sp>
      <p:sp>
        <p:nvSpPr>
          <p:cNvPr id="80" name="Rectangle 79"/>
          <p:cNvSpPr/>
          <p:nvPr/>
        </p:nvSpPr>
        <p:spPr bwMode="auto">
          <a:xfrm>
            <a:off x="5448300" y="2409825"/>
            <a:ext cx="701675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IXP</a:t>
            </a:r>
          </a:p>
        </p:txBody>
      </p:sp>
      <p:cxnSp>
        <p:nvCxnSpPr>
          <p:cNvPr id="84" name="Straight Connector 83"/>
          <p:cNvCxnSpPr>
            <a:endCxn id="89131" idx="0"/>
          </p:cNvCxnSpPr>
          <p:nvPr/>
        </p:nvCxnSpPr>
        <p:spPr bwMode="auto">
          <a:xfrm rot="5400000">
            <a:off x="585127" y="3043105"/>
            <a:ext cx="2362200" cy="3336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89128" idx="4"/>
          </p:cNvCxnSpPr>
          <p:nvPr/>
        </p:nvCxnSpPr>
        <p:spPr bwMode="auto">
          <a:xfrm rot="5400000">
            <a:off x="3491575" y="4085299"/>
            <a:ext cx="504825" cy="1066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89128" idx="3"/>
          </p:cNvCxnSpPr>
          <p:nvPr/>
        </p:nvCxnSpPr>
        <p:spPr bwMode="auto">
          <a:xfrm rot="5400000">
            <a:off x="2571156" y="3923308"/>
            <a:ext cx="620712" cy="314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 bwMode="auto">
          <a:xfrm rot="16200000" flipH="1">
            <a:off x="1030288" y="3107002"/>
            <a:ext cx="2438400" cy="2820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79" idx="2"/>
          </p:cNvCxnSpPr>
          <p:nvPr/>
        </p:nvCxnSpPr>
        <p:spPr bwMode="auto">
          <a:xfrm rot="5400000">
            <a:off x="1572353" y="3391628"/>
            <a:ext cx="1600200" cy="7033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 bwMode="auto">
          <a:xfrm>
            <a:off x="8347869" y="2486025"/>
            <a:ext cx="701675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IXP</a:t>
            </a:r>
          </a:p>
        </p:txBody>
      </p:sp>
      <p:cxnSp>
        <p:nvCxnSpPr>
          <p:cNvPr id="90" name="Straight Connector 89"/>
          <p:cNvCxnSpPr>
            <a:endCxn id="89134" idx="0"/>
          </p:cNvCxnSpPr>
          <p:nvPr/>
        </p:nvCxnSpPr>
        <p:spPr bwMode="auto">
          <a:xfrm>
            <a:off x="4304639" y="3857625"/>
            <a:ext cx="457465" cy="53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89129" idx="2"/>
            <a:endCxn id="89128" idx="6"/>
          </p:cNvCxnSpPr>
          <p:nvPr/>
        </p:nvCxnSpPr>
        <p:spPr bwMode="auto">
          <a:xfrm rot="10800000">
            <a:off x="4872170" y="3490913"/>
            <a:ext cx="5761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 bwMode="auto">
          <a:xfrm rot="5400000">
            <a:off x="5646143" y="3934421"/>
            <a:ext cx="620713" cy="314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 bwMode="auto">
          <a:xfrm rot="16200000" flipH="1">
            <a:off x="6449550" y="4086028"/>
            <a:ext cx="544513" cy="87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89129" idx="5"/>
          </p:cNvCxnSpPr>
          <p:nvPr/>
        </p:nvCxnSpPr>
        <p:spPr bwMode="auto">
          <a:xfrm>
            <a:off x="7281598" y="3770314"/>
            <a:ext cx="447146" cy="7143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89127" idx="4"/>
            <a:endCxn id="89136" idx="7"/>
          </p:cNvCxnSpPr>
          <p:nvPr/>
        </p:nvCxnSpPr>
        <p:spPr bwMode="auto">
          <a:xfrm>
            <a:off x="7556765" y="2105026"/>
            <a:ext cx="693077" cy="2378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 bwMode="auto">
          <a:xfrm rot="10800000">
            <a:off x="3338116" y="1647825"/>
            <a:ext cx="5761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 bwMode="auto">
          <a:xfrm rot="10800000">
            <a:off x="5886848" y="1647825"/>
            <a:ext cx="5744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Arc 97"/>
          <p:cNvSpPr/>
          <p:nvPr/>
        </p:nvSpPr>
        <p:spPr bwMode="auto">
          <a:xfrm>
            <a:off x="2371594" y="1038225"/>
            <a:ext cx="4832615" cy="457200"/>
          </a:xfrm>
          <a:prstGeom prst="arc">
            <a:avLst>
              <a:gd name="adj1" fmla="val 10681875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99" name="Straight Connector 98"/>
          <p:cNvCxnSpPr/>
          <p:nvPr/>
        </p:nvCxnSpPr>
        <p:spPr bwMode="auto">
          <a:xfrm rot="16200000" flipH="1">
            <a:off x="7992600" y="2043046"/>
            <a:ext cx="533400" cy="3525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endCxn id="79" idx="0"/>
          </p:cNvCxnSpPr>
          <p:nvPr/>
        </p:nvCxnSpPr>
        <p:spPr bwMode="auto">
          <a:xfrm rot="16200000" flipH="1">
            <a:off x="2363127" y="2125001"/>
            <a:ext cx="457200" cy="26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 bwMode="auto">
          <a:xfrm rot="16200000" flipH="1">
            <a:off x="2977952" y="2887861"/>
            <a:ext cx="457200" cy="2631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 bwMode="auto">
          <a:xfrm rot="10800000" flipV="1">
            <a:off x="3074988" y="1876426"/>
            <a:ext cx="3427545" cy="773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 bwMode="auto">
          <a:xfrm rot="16200000" flipH="1">
            <a:off x="5326592" y="2061105"/>
            <a:ext cx="504825" cy="440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 bwMode="auto">
          <a:xfrm rot="5400000">
            <a:off x="3821708" y="2511756"/>
            <a:ext cx="1143000" cy="1771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 bwMode="auto">
          <a:xfrm rot="16200000" flipH="1">
            <a:off x="5822157" y="2931716"/>
            <a:ext cx="304800" cy="1754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 bwMode="auto">
          <a:xfrm rot="10800000" flipV="1">
            <a:off x="4569487" y="2790826"/>
            <a:ext cx="878813" cy="5445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89125" idx="5"/>
          </p:cNvCxnSpPr>
          <p:nvPr/>
        </p:nvCxnSpPr>
        <p:spPr bwMode="auto">
          <a:xfrm rot="16200000" flipH="1">
            <a:off x="3565327" y="1440856"/>
            <a:ext cx="1470025" cy="24713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89" idx="2"/>
          </p:cNvCxnSpPr>
          <p:nvPr/>
        </p:nvCxnSpPr>
        <p:spPr bwMode="auto">
          <a:xfrm rot="16200000" flipH="1">
            <a:off x="8100814" y="3541118"/>
            <a:ext cx="1458913" cy="2631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 bwMode="auto">
          <a:xfrm rot="5400000">
            <a:off x="7008482" y="3051242"/>
            <a:ext cx="1535113" cy="13190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89" idx="1"/>
          </p:cNvCxnSpPr>
          <p:nvPr/>
        </p:nvCxnSpPr>
        <p:spPr bwMode="auto">
          <a:xfrm rot="10800000" flipV="1">
            <a:off x="6941080" y="2714626"/>
            <a:ext cx="1406790" cy="4683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endCxn id="80" idx="3"/>
          </p:cNvCxnSpPr>
          <p:nvPr/>
        </p:nvCxnSpPr>
        <p:spPr bwMode="auto">
          <a:xfrm rot="10800000" flipV="1">
            <a:off x="6149975" y="2028825"/>
            <a:ext cx="899452" cy="609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 bwMode="auto">
          <a:xfrm>
            <a:off x="5738946" y="1884363"/>
            <a:ext cx="2636440" cy="685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125" name="Oval 34"/>
          <p:cNvSpPr>
            <a:spLocks noChangeArrowheads="1"/>
          </p:cNvSpPr>
          <p:nvPr/>
        </p:nvSpPr>
        <p:spPr bwMode="auto">
          <a:xfrm>
            <a:off x="1229652" y="1266826"/>
            <a:ext cx="2149740" cy="7905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>
                <a:solidFill>
                  <a:schemeClr val="bg1"/>
                </a:solidFill>
              </a:rPr>
              <a:t>Tier 1 ISP</a:t>
            </a:r>
            <a:endParaRPr lang="en-US" altLang="en-US"/>
          </a:p>
        </p:txBody>
      </p:sp>
      <p:sp>
        <p:nvSpPr>
          <p:cNvPr id="89126" name="Oval 34"/>
          <p:cNvSpPr>
            <a:spLocks noChangeArrowheads="1"/>
          </p:cNvSpPr>
          <p:nvPr/>
        </p:nvSpPr>
        <p:spPr bwMode="auto">
          <a:xfrm>
            <a:off x="3778384" y="1266826"/>
            <a:ext cx="2148019" cy="7905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>
                <a:solidFill>
                  <a:schemeClr val="bg1"/>
                </a:solidFill>
              </a:rPr>
              <a:t>Tier 1 ISP</a:t>
            </a:r>
            <a:endParaRPr lang="en-US" altLang="en-US"/>
          </a:p>
        </p:txBody>
      </p:sp>
      <p:sp>
        <p:nvSpPr>
          <p:cNvPr id="89127" name="Oval 34"/>
          <p:cNvSpPr>
            <a:spLocks noChangeArrowheads="1"/>
          </p:cNvSpPr>
          <p:nvPr/>
        </p:nvSpPr>
        <p:spPr bwMode="auto">
          <a:xfrm>
            <a:off x="6414823" y="1266825"/>
            <a:ext cx="2283883" cy="838200"/>
          </a:xfrm>
          <a:prstGeom prst="ellipse">
            <a:avLst/>
          </a:prstGeom>
          <a:solidFill>
            <a:srgbClr val="00206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>
                <a:solidFill>
                  <a:schemeClr val="bg1"/>
                </a:solidFill>
              </a:rPr>
              <a:t>Google</a:t>
            </a:r>
            <a:endParaRPr lang="en-US" altLang="en-US"/>
          </a:p>
        </p:txBody>
      </p:sp>
      <p:sp>
        <p:nvSpPr>
          <p:cNvPr id="89128" name="Oval 33"/>
          <p:cNvSpPr>
            <a:spLocks noChangeArrowheads="1"/>
          </p:cNvSpPr>
          <p:nvPr/>
        </p:nvSpPr>
        <p:spPr bwMode="auto">
          <a:xfrm>
            <a:off x="2724150" y="3095625"/>
            <a:ext cx="2148020" cy="790575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>
                <a:solidFill>
                  <a:srgbClr val="808080"/>
                </a:solidFill>
              </a:rPr>
              <a:t>Regional ISP</a:t>
            </a:r>
          </a:p>
        </p:txBody>
      </p:sp>
      <p:sp>
        <p:nvSpPr>
          <p:cNvPr id="89129" name="Oval 33"/>
          <p:cNvSpPr>
            <a:spLocks noChangeArrowheads="1"/>
          </p:cNvSpPr>
          <p:nvPr/>
        </p:nvSpPr>
        <p:spPr bwMode="auto">
          <a:xfrm>
            <a:off x="5448300" y="3095625"/>
            <a:ext cx="2148020" cy="790575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>
                <a:solidFill>
                  <a:srgbClr val="808080"/>
                </a:solidFill>
              </a:rPr>
              <a:t>Regional ISP</a:t>
            </a:r>
          </a:p>
        </p:txBody>
      </p:sp>
      <p:sp>
        <p:nvSpPr>
          <p:cNvPr id="89130" name="Oval 76"/>
          <p:cNvSpPr>
            <a:spLocks noChangeArrowheads="1"/>
          </p:cNvSpPr>
          <p:nvPr/>
        </p:nvSpPr>
        <p:spPr bwMode="auto">
          <a:xfrm>
            <a:off x="2196175" y="4391026"/>
            <a:ext cx="914929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600"/>
              <a:t>access</a:t>
            </a:r>
          </a:p>
          <a:p>
            <a:pPr algn="ctr"/>
            <a:r>
              <a:rPr lang="en-US" altLang="en-US" sz="1600"/>
              <a:t>ISP</a:t>
            </a:r>
          </a:p>
        </p:txBody>
      </p:sp>
      <p:sp>
        <p:nvSpPr>
          <p:cNvPr id="89131" name="Oval 76"/>
          <p:cNvSpPr>
            <a:spLocks noChangeArrowheads="1"/>
          </p:cNvSpPr>
          <p:nvPr/>
        </p:nvSpPr>
        <p:spPr bwMode="auto">
          <a:xfrm>
            <a:off x="1141942" y="4391026"/>
            <a:ext cx="914929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600"/>
              <a:t>access</a:t>
            </a:r>
          </a:p>
          <a:p>
            <a:pPr algn="ctr"/>
            <a:r>
              <a:rPr lang="en-US" altLang="en-US" sz="1600"/>
              <a:t>ISP</a:t>
            </a:r>
          </a:p>
        </p:txBody>
      </p:sp>
      <p:sp>
        <p:nvSpPr>
          <p:cNvPr id="89132" name="Oval 76"/>
          <p:cNvSpPr>
            <a:spLocks noChangeArrowheads="1"/>
          </p:cNvSpPr>
          <p:nvPr/>
        </p:nvSpPr>
        <p:spPr bwMode="auto">
          <a:xfrm>
            <a:off x="6414823" y="4391026"/>
            <a:ext cx="914929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600"/>
              <a:t>access</a:t>
            </a:r>
          </a:p>
          <a:p>
            <a:pPr algn="ctr"/>
            <a:r>
              <a:rPr lang="en-US" altLang="en-US" sz="1600"/>
              <a:t>ISP</a:t>
            </a:r>
          </a:p>
        </p:txBody>
      </p:sp>
      <p:sp>
        <p:nvSpPr>
          <p:cNvPr id="89133" name="Oval 76"/>
          <p:cNvSpPr>
            <a:spLocks noChangeArrowheads="1"/>
          </p:cNvSpPr>
          <p:nvPr/>
        </p:nvSpPr>
        <p:spPr bwMode="auto">
          <a:xfrm>
            <a:off x="5358871" y="4391026"/>
            <a:ext cx="9166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600"/>
              <a:t>access</a:t>
            </a:r>
          </a:p>
          <a:p>
            <a:pPr algn="ctr"/>
            <a:r>
              <a:rPr lang="en-US" altLang="en-US" sz="1600"/>
              <a:t>ISP</a:t>
            </a:r>
          </a:p>
        </p:txBody>
      </p:sp>
      <p:sp>
        <p:nvSpPr>
          <p:cNvPr id="89134" name="Oval 76"/>
          <p:cNvSpPr>
            <a:spLocks noChangeArrowheads="1"/>
          </p:cNvSpPr>
          <p:nvPr/>
        </p:nvSpPr>
        <p:spPr bwMode="auto">
          <a:xfrm>
            <a:off x="4304640" y="4391026"/>
            <a:ext cx="916648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600"/>
              <a:t>access</a:t>
            </a:r>
          </a:p>
          <a:p>
            <a:pPr algn="ctr"/>
            <a:r>
              <a:rPr lang="en-US" altLang="en-US" sz="1600"/>
              <a:t>ISP</a:t>
            </a:r>
          </a:p>
        </p:txBody>
      </p:sp>
      <p:sp>
        <p:nvSpPr>
          <p:cNvPr id="89135" name="Oval 76"/>
          <p:cNvSpPr>
            <a:spLocks noChangeArrowheads="1"/>
          </p:cNvSpPr>
          <p:nvPr/>
        </p:nvSpPr>
        <p:spPr bwMode="auto">
          <a:xfrm>
            <a:off x="3250406" y="4391026"/>
            <a:ext cx="914929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600"/>
              <a:t>access</a:t>
            </a:r>
          </a:p>
          <a:p>
            <a:pPr algn="ctr"/>
            <a:r>
              <a:rPr lang="en-US" altLang="en-US" sz="1600"/>
              <a:t>ISP</a:t>
            </a:r>
          </a:p>
        </p:txBody>
      </p:sp>
      <p:sp>
        <p:nvSpPr>
          <p:cNvPr id="89136" name="Oval 76"/>
          <p:cNvSpPr>
            <a:spLocks noChangeArrowheads="1"/>
          </p:cNvSpPr>
          <p:nvPr/>
        </p:nvSpPr>
        <p:spPr bwMode="auto">
          <a:xfrm>
            <a:off x="7469056" y="4391026"/>
            <a:ext cx="914929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600"/>
              <a:t>access</a:t>
            </a:r>
          </a:p>
          <a:p>
            <a:pPr algn="ctr"/>
            <a:r>
              <a:rPr lang="en-US" altLang="en-US" sz="1600"/>
              <a:t>ISP</a:t>
            </a:r>
          </a:p>
        </p:txBody>
      </p:sp>
      <p:sp>
        <p:nvSpPr>
          <p:cNvPr id="89137" name="Oval 76"/>
          <p:cNvSpPr>
            <a:spLocks noChangeArrowheads="1"/>
          </p:cNvSpPr>
          <p:nvPr/>
        </p:nvSpPr>
        <p:spPr bwMode="auto">
          <a:xfrm>
            <a:off x="8523288" y="4391026"/>
            <a:ext cx="914929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600"/>
              <a:t>access</a:t>
            </a:r>
          </a:p>
          <a:p>
            <a:pPr algn="ctr"/>
            <a:r>
              <a:rPr lang="en-US" altLang="en-US" sz="1600"/>
              <a:t>ISP</a:t>
            </a:r>
          </a:p>
        </p:txBody>
      </p:sp>
    </p:spTree>
    <p:extLst>
      <p:ext uri="{BB962C8B-B14F-4D97-AF65-F5344CB8AC3E}">
        <p14:creationId xmlns:p14="http://schemas.microsoft.com/office/powerpoint/2010/main" val="416475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30452" y="190501"/>
            <a:ext cx="9080500" cy="936625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ea typeface="ＭＳ Ｐゴシック" pitchFamily="34" charset="-128"/>
              </a:rPr>
              <a:t>What</a:t>
            </a:r>
            <a:r>
              <a:rPr lang="ja-JP" altLang="en-US" sz="3600" dirty="0">
                <a:ea typeface="ＭＳ Ｐゴシック" pitchFamily="34" charset="-128"/>
              </a:rPr>
              <a:t>’</a:t>
            </a:r>
            <a:r>
              <a:rPr lang="en-US" altLang="ja-JP" sz="3600" dirty="0">
                <a:ea typeface="ＭＳ Ｐゴシック" pitchFamily="34" charset="-128"/>
              </a:rPr>
              <a:t>s the Internet?</a:t>
            </a:r>
            <a:endParaRPr lang="en-US" altLang="en-US" dirty="0">
              <a:ea typeface="ＭＳ Ｐゴシック" pitchFamily="34" charset="-128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795462" y="1436689"/>
            <a:ext cx="4094825" cy="1271587"/>
          </a:xfrm>
        </p:spPr>
        <p:txBody>
          <a:bodyPr>
            <a:normAutofit fontScale="77500" lnSpcReduction="20000"/>
          </a:bodyPr>
          <a:lstStyle/>
          <a:p>
            <a:pPr marL="287338" indent="-287338" eaLnBrk="1" hangingPunct="1">
              <a:spcBef>
                <a:spcPct val="15000"/>
              </a:spcBef>
            </a:pPr>
            <a:r>
              <a:rPr lang="en-US" altLang="en-US" sz="2700" dirty="0">
                <a:ea typeface="ＭＳ Ｐゴシック" pitchFamily="34" charset="-128"/>
              </a:rPr>
              <a:t>billions of connected computing devices: </a:t>
            </a:r>
          </a:p>
          <a:p>
            <a:pPr marL="631825" lvl="1" indent="-231775" eaLnBrk="1" hangingPunct="1">
              <a:spcBef>
                <a:spcPct val="15000"/>
              </a:spcBef>
            </a:pPr>
            <a:r>
              <a:rPr lang="en-US" altLang="en-US" i="1" dirty="0">
                <a:solidFill>
                  <a:srgbClr val="CC0000"/>
                </a:solidFill>
                <a:ea typeface="ＭＳ Ｐゴシック" pitchFamily="34" charset="-128"/>
              </a:rPr>
              <a:t>hosts </a:t>
            </a:r>
            <a:r>
              <a:rPr lang="en-US" altLang="en-US" i="1" dirty="0">
                <a:ea typeface="ＭＳ Ｐゴシック" pitchFamily="34" charset="-128"/>
              </a:rPr>
              <a:t>=</a:t>
            </a:r>
            <a:r>
              <a:rPr lang="en-US" altLang="en-US" i="1" dirty="0">
                <a:solidFill>
                  <a:srgbClr val="CC0000"/>
                </a:solidFill>
                <a:ea typeface="ＭＳ Ｐゴシック" pitchFamily="34" charset="-128"/>
              </a:rPr>
              <a:t> end systems</a:t>
            </a:r>
            <a:r>
              <a:rPr lang="en-US" altLang="en-US" i="1" dirty="0">
                <a:solidFill>
                  <a:srgbClr val="C00000"/>
                </a:solidFill>
                <a:ea typeface="ＭＳ Ｐゴシック" pitchFamily="34" charset="-128"/>
              </a:rPr>
              <a:t> (devices)</a:t>
            </a:r>
          </a:p>
          <a:p>
            <a:pPr marL="631825" lvl="1" indent="-231775" eaLnBrk="1" hangingPunct="1"/>
            <a:r>
              <a:rPr lang="en-US" altLang="en-US" dirty="0">
                <a:ea typeface="Arial" pitchFamily="34" charset="0"/>
              </a:rPr>
              <a:t>running </a:t>
            </a:r>
            <a:r>
              <a:rPr lang="en-US" altLang="en-US" i="1" dirty="0">
                <a:solidFill>
                  <a:srgbClr val="CC0000"/>
                </a:solidFill>
                <a:ea typeface="Arial" pitchFamily="34" charset="0"/>
              </a:rPr>
              <a:t>network apps</a:t>
            </a:r>
            <a:endParaRPr lang="en-US" altLang="en-US" dirty="0">
              <a:solidFill>
                <a:srgbClr val="CC0000"/>
              </a:solidFill>
              <a:ea typeface="Arial" pitchFamily="34" charset="0"/>
            </a:endParaRPr>
          </a:p>
        </p:txBody>
      </p:sp>
      <p:sp>
        <p:nvSpPr>
          <p:cNvPr id="4766" name="Rectangle 670"/>
          <p:cNvSpPr>
            <a:spLocks noChangeArrowheads="1"/>
          </p:cNvSpPr>
          <p:nvPr/>
        </p:nvSpPr>
        <p:spPr bwMode="auto">
          <a:xfrm>
            <a:off x="1807502" y="3152776"/>
            <a:ext cx="3649398" cy="188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7338" indent="-28733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628650" indent="-23336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i="1" dirty="0">
                <a:solidFill>
                  <a:srgbClr val="CC0000"/>
                </a:solidFill>
                <a:latin typeface="Gill Sans MT" pitchFamily="34" charset="0"/>
              </a:rPr>
              <a:t>communication links</a:t>
            </a:r>
            <a:endParaRPr lang="en-US" altLang="en-US" dirty="0">
              <a:solidFill>
                <a:srgbClr val="CC0000"/>
              </a:solidFill>
              <a:latin typeface="Gill Sans MT" pitchFamily="34" charset="0"/>
            </a:endParaRPr>
          </a:p>
          <a:p>
            <a:pPr lvl="1">
              <a:lnSpc>
                <a:spcPct val="80000"/>
              </a:lnSpc>
              <a:spcBef>
                <a:spcPct val="10000"/>
              </a:spcBef>
              <a:buClr>
                <a:srgbClr val="000099"/>
              </a:buClr>
              <a:buFont typeface="Arial" pitchFamily="34" charset="0"/>
              <a:buChar char="•"/>
            </a:pPr>
            <a:r>
              <a:rPr lang="en-US" altLang="en-US" dirty="0">
                <a:latin typeface="Gill Sans MT" pitchFamily="34" charset="0"/>
              </a:rPr>
              <a:t>fiber, copper, radio, satellite</a:t>
            </a:r>
          </a:p>
          <a:p>
            <a:pPr lvl="1">
              <a:lnSpc>
                <a:spcPct val="80000"/>
              </a:lnSpc>
              <a:spcBef>
                <a:spcPct val="10000"/>
              </a:spcBef>
              <a:buClr>
                <a:srgbClr val="000099"/>
              </a:buClr>
              <a:buFont typeface="Arial" pitchFamily="34" charset="0"/>
              <a:buChar char="•"/>
            </a:pPr>
            <a:r>
              <a:rPr lang="en-US" altLang="en-US" dirty="0">
                <a:latin typeface="Gill Sans MT" pitchFamily="34" charset="0"/>
              </a:rPr>
              <a:t>transmission rate: </a:t>
            </a:r>
            <a:r>
              <a:rPr lang="en-US" altLang="en-US" i="1" dirty="0">
                <a:solidFill>
                  <a:srgbClr val="CC0000"/>
                </a:solidFill>
                <a:latin typeface="Gill Sans MT" pitchFamily="34" charset="0"/>
              </a:rPr>
              <a:t>bandwidth</a:t>
            </a:r>
            <a:endParaRPr lang="en-US" altLang="en-US" dirty="0">
              <a:solidFill>
                <a:srgbClr val="CC0000"/>
              </a:solidFill>
              <a:latin typeface="Gill Sans MT" pitchFamily="34" charset="0"/>
            </a:endParaRPr>
          </a:p>
        </p:txBody>
      </p:sp>
      <p:sp>
        <p:nvSpPr>
          <p:cNvPr id="4767" name="Rectangle 671"/>
          <p:cNvSpPr>
            <a:spLocks noChangeArrowheads="1"/>
          </p:cNvSpPr>
          <p:nvPr/>
        </p:nvSpPr>
        <p:spPr bwMode="auto">
          <a:xfrm>
            <a:off x="1798902" y="5143500"/>
            <a:ext cx="4094825" cy="155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packet switches:</a:t>
            </a: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 forward packets (chunks of data)</a:t>
            </a:r>
          </a:p>
          <a:p>
            <a:pPr marL="628650" lvl="1" indent="-233363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Arial"/>
              <a:buChar char="•"/>
              <a:defRPr/>
            </a:pPr>
            <a:r>
              <a:rPr lang="en-US" i="1" dirty="0">
                <a:solidFill>
                  <a:srgbClr val="C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routers</a:t>
            </a: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 and </a:t>
            </a:r>
            <a:r>
              <a:rPr lang="en-US" i="1" dirty="0">
                <a:solidFill>
                  <a:srgbClr val="C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switches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defRPr/>
            </a:pPr>
            <a:endParaRPr lang="en-US" dirty="0">
              <a:latin typeface="Gill Sans MT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2" name="Group 842"/>
          <p:cNvGrpSpPr>
            <a:grpSpLocks/>
          </p:cNvGrpSpPr>
          <p:nvPr/>
        </p:nvGrpSpPr>
        <p:grpSpPr bwMode="auto">
          <a:xfrm>
            <a:off x="366316" y="3454400"/>
            <a:ext cx="1642401" cy="1063625"/>
            <a:chOff x="98" y="2320"/>
            <a:chExt cx="955" cy="670"/>
          </a:xfrm>
        </p:grpSpPr>
        <p:sp>
          <p:nvSpPr>
            <p:cNvPr id="22205" name="Text Box 666"/>
            <p:cNvSpPr txBox="1">
              <a:spLocks noChangeArrowheads="1"/>
            </p:cNvSpPr>
            <p:nvPr/>
          </p:nvSpPr>
          <p:spPr bwMode="auto">
            <a:xfrm>
              <a:off x="564" y="2728"/>
              <a:ext cx="356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en-US" sz="1400"/>
                <a:t>wired</a:t>
              </a:r>
            </a:p>
            <a:p>
              <a:pPr>
                <a:lnSpc>
                  <a:spcPct val="75000"/>
                </a:lnSpc>
              </a:pPr>
              <a:r>
                <a:rPr lang="en-US" altLang="en-US" sz="1400"/>
                <a:t>links</a:t>
              </a:r>
            </a:p>
          </p:txBody>
        </p:sp>
        <p:sp>
          <p:nvSpPr>
            <p:cNvPr id="22206" name="Text Box 669"/>
            <p:cNvSpPr txBox="1">
              <a:spLocks noChangeArrowheads="1"/>
            </p:cNvSpPr>
            <p:nvPr/>
          </p:nvSpPr>
          <p:spPr bwMode="auto">
            <a:xfrm>
              <a:off x="569" y="2465"/>
              <a:ext cx="484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en-US" sz="1400"/>
                <a:t>wireless</a:t>
              </a:r>
            </a:p>
            <a:p>
              <a:pPr>
                <a:lnSpc>
                  <a:spcPct val="75000"/>
                </a:lnSpc>
              </a:pPr>
              <a:r>
                <a:rPr lang="en-US" altLang="en-US" sz="1400"/>
                <a:t>links</a:t>
              </a:r>
            </a:p>
          </p:txBody>
        </p:sp>
        <p:grpSp>
          <p:nvGrpSpPr>
            <p:cNvPr id="22207" name="Group 819"/>
            <p:cNvGrpSpPr>
              <a:grpSpLocks/>
            </p:cNvGrpSpPr>
            <p:nvPr/>
          </p:nvGrpSpPr>
          <p:grpSpPr bwMode="auto">
            <a:xfrm>
              <a:off x="385" y="2320"/>
              <a:ext cx="201" cy="282"/>
              <a:chOff x="742" y="2409"/>
              <a:chExt cx="576" cy="881"/>
            </a:xfrm>
          </p:grpSpPr>
          <p:grpSp>
            <p:nvGrpSpPr>
              <p:cNvPr id="22212" name="Group 820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22215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16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17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18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19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20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21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22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23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24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25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26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27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28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29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pic>
            <p:nvPicPr>
              <p:cNvPr id="22213" name="Picture 836" descr="cell_tower_radiation copy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214" name="Oval 837"/>
              <p:cNvSpPr>
                <a:spLocks noChangeArrowheads="1"/>
              </p:cNvSpPr>
              <p:nvPr/>
            </p:nvSpPr>
            <p:spPr bwMode="auto">
              <a:xfrm>
                <a:off x="986" y="2596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2208" name="Group 838"/>
            <p:cNvGrpSpPr>
              <a:grpSpLocks/>
            </p:cNvGrpSpPr>
            <p:nvPr/>
          </p:nvGrpSpPr>
          <p:grpSpPr bwMode="auto">
            <a:xfrm>
              <a:off x="98" y="2444"/>
              <a:ext cx="355" cy="265"/>
              <a:chOff x="2967" y="478"/>
              <a:chExt cx="788" cy="625"/>
            </a:xfrm>
          </p:grpSpPr>
          <p:pic>
            <p:nvPicPr>
              <p:cNvPr id="22210" name="Picture 839" descr="access_point_stylized_small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211" name="Picture 840" descr="antenna_radiation_stylized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2209" name="Line 841"/>
            <p:cNvSpPr>
              <a:spLocks noChangeShapeType="1"/>
            </p:cNvSpPr>
            <p:nvPr/>
          </p:nvSpPr>
          <p:spPr bwMode="auto">
            <a:xfrm>
              <a:off x="288" y="2830"/>
              <a:ext cx="2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852"/>
          <p:cNvGrpSpPr>
            <a:grpSpLocks/>
          </p:cNvGrpSpPr>
          <p:nvPr/>
        </p:nvGrpSpPr>
        <p:grpSpPr bwMode="auto">
          <a:xfrm>
            <a:off x="686197" y="5253039"/>
            <a:ext cx="651801" cy="481012"/>
            <a:chOff x="293" y="3440"/>
            <a:chExt cx="379" cy="303"/>
          </a:xfrm>
        </p:grpSpPr>
        <p:sp>
          <p:nvSpPr>
            <p:cNvPr id="22195" name="Text Box 662"/>
            <p:cNvSpPr txBox="1">
              <a:spLocks noChangeArrowheads="1"/>
            </p:cNvSpPr>
            <p:nvPr/>
          </p:nvSpPr>
          <p:spPr bwMode="auto">
            <a:xfrm>
              <a:off x="293" y="3549"/>
              <a:ext cx="37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400"/>
                <a:t>router</a:t>
              </a:r>
            </a:p>
          </p:txBody>
        </p:sp>
        <p:grpSp>
          <p:nvGrpSpPr>
            <p:cNvPr id="22196" name="Group 843"/>
            <p:cNvGrpSpPr>
              <a:grpSpLocks/>
            </p:cNvGrpSpPr>
            <p:nvPr/>
          </p:nvGrpSpPr>
          <p:grpSpPr bwMode="auto">
            <a:xfrm>
              <a:off x="337" y="3440"/>
              <a:ext cx="306" cy="128"/>
              <a:chOff x="4650" y="1129"/>
              <a:chExt cx="246" cy="95"/>
            </a:xfrm>
          </p:grpSpPr>
          <p:sp>
            <p:nvSpPr>
              <p:cNvPr id="2219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219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219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2200" name="Group 84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2203" name="Freeform 84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204" name="Freeform 84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201" name="Line 85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02" name="Line 85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21512" name="Picture 853" descr="underline_bas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17" y="889000"/>
            <a:ext cx="8913681" cy="14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439" name="Group 1201"/>
          <p:cNvGrpSpPr>
            <a:grpSpLocks/>
          </p:cNvGrpSpPr>
          <p:nvPr/>
        </p:nvGrpSpPr>
        <p:grpSpPr bwMode="auto">
          <a:xfrm>
            <a:off x="361156" y="1322389"/>
            <a:ext cx="1590807" cy="1622425"/>
            <a:chOff x="210" y="833"/>
            <a:chExt cx="925" cy="1022"/>
          </a:xfrm>
        </p:grpSpPr>
        <p:sp>
          <p:nvSpPr>
            <p:cNvPr id="22128" name="Text Box 667"/>
            <p:cNvSpPr txBox="1">
              <a:spLocks noChangeArrowheads="1"/>
            </p:cNvSpPr>
            <p:nvPr/>
          </p:nvSpPr>
          <p:spPr bwMode="auto">
            <a:xfrm>
              <a:off x="479" y="1667"/>
              <a:ext cx="65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en-US" sz="1400"/>
                <a:t>smartphone</a:t>
              </a:r>
            </a:p>
          </p:txBody>
        </p:sp>
        <p:sp>
          <p:nvSpPr>
            <p:cNvPr id="22129" name="Text Box 663"/>
            <p:cNvSpPr txBox="1">
              <a:spLocks noChangeArrowheads="1"/>
            </p:cNvSpPr>
            <p:nvPr/>
          </p:nvSpPr>
          <p:spPr bwMode="auto">
            <a:xfrm>
              <a:off x="487" y="872"/>
              <a:ext cx="253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400"/>
                <a:t>PC</a:t>
              </a:r>
            </a:p>
          </p:txBody>
        </p:sp>
        <p:sp>
          <p:nvSpPr>
            <p:cNvPr id="22130" name="Text Box 664"/>
            <p:cNvSpPr txBox="1">
              <a:spLocks noChangeArrowheads="1"/>
            </p:cNvSpPr>
            <p:nvPr/>
          </p:nvSpPr>
          <p:spPr bwMode="auto">
            <a:xfrm>
              <a:off x="488" y="1096"/>
              <a:ext cx="396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400"/>
                <a:t>server</a:t>
              </a:r>
            </a:p>
          </p:txBody>
        </p:sp>
        <p:sp>
          <p:nvSpPr>
            <p:cNvPr id="22131" name="Text Box 665"/>
            <p:cNvSpPr txBox="1">
              <a:spLocks noChangeArrowheads="1"/>
            </p:cNvSpPr>
            <p:nvPr/>
          </p:nvSpPr>
          <p:spPr bwMode="auto">
            <a:xfrm>
              <a:off x="493" y="1390"/>
              <a:ext cx="484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en-US" sz="1400"/>
                <a:t>wireless</a:t>
              </a:r>
            </a:p>
            <a:p>
              <a:pPr>
                <a:lnSpc>
                  <a:spcPct val="75000"/>
                </a:lnSpc>
              </a:pPr>
              <a:r>
                <a:rPr lang="en-US" altLang="en-US" sz="1400"/>
                <a:t>laptop</a:t>
              </a:r>
            </a:p>
          </p:txBody>
        </p:sp>
        <p:grpSp>
          <p:nvGrpSpPr>
            <p:cNvPr id="22132" name="Group 805"/>
            <p:cNvGrpSpPr>
              <a:grpSpLocks/>
            </p:cNvGrpSpPr>
            <p:nvPr/>
          </p:nvGrpSpPr>
          <p:grpSpPr bwMode="auto">
            <a:xfrm flipH="1">
              <a:off x="244" y="833"/>
              <a:ext cx="261" cy="235"/>
              <a:chOff x="2839" y="3501"/>
              <a:chExt cx="755" cy="803"/>
            </a:xfrm>
          </p:grpSpPr>
          <p:pic>
            <p:nvPicPr>
              <p:cNvPr id="22193" name="Picture 80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194" name="Freeform 80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2133" name="Group 808"/>
            <p:cNvGrpSpPr>
              <a:grpSpLocks/>
            </p:cNvGrpSpPr>
            <p:nvPr/>
          </p:nvGrpSpPr>
          <p:grpSpPr bwMode="auto">
            <a:xfrm>
              <a:off x="298" y="1682"/>
              <a:ext cx="234" cy="173"/>
              <a:chOff x="2751" y="1851"/>
              <a:chExt cx="462" cy="478"/>
            </a:xfrm>
          </p:grpSpPr>
          <p:pic>
            <p:nvPicPr>
              <p:cNvPr id="22191" name="Picture 809" descr="iphone_stylized_small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192" name="Picture 810" descr="antenna_radiation_stylized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2134" name="Group 1088"/>
            <p:cNvGrpSpPr>
              <a:grpSpLocks/>
            </p:cNvGrpSpPr>
            <p:nvPr/>
          </p:nvGrpSpPr>
          <p:grpSpPr bwMode="auto">
            <a:xfrm>
              <a:off x="210" y="1368"/>
              <a:ext cx="301" cy="236"/>
              <a:chOff x="877" y="1008"/>
              <a:chExt cx="2747" cy="2591"/>
            </a:xfrm>
          </p:grpSpPr>
          <p:pic>
            <p:nvPicPr>
              <p:cNvPr id="22168" name="Picture 1089" descr="antenna_stylized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169" name="Picture 1090" descr="laptop_keyboard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170" name="Freeform 1091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2171" name="Picture 1092" descr="screen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172" name="Freeform 1093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73" name="Freeform 1094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74" name="Freeform 1095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75" name="Freeform 1096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76" name="Freeform 1097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77" name="Freeform 1098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2178" name="Group 1099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2185" name="Freeform 1100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86" name="Freeform 1101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87" name="Freeform 1102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88" name="Freeform 1103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89" name="Freeform 1104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90" name="Freeform 1105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179" name="Freeform 1106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80" name="Freeform 1107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81" name="Freeform 1108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82" name="Freeform 1109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83" name="Freeform 1110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84" name="Freeform 1111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135" name="Group 1168"/>
            <p:cNvGrpSpPr>
              <a:grpSpLocks/>
            </p:cNvGrpSpPr>
            <p:nvPr/>
          </p:nvGrpSpPr>
          <p:grpSpPr bwMode="auto">
            <a:xfrm>
              <a:off x="340" y="1097"/>
              <a:ext cx="157" cy="256"/>
              <a:chOff x="4140" y="429"/>
              <a:chExt cx="1425" cy="2396"/>
            </a:xfrm>
          </p:grpSpPr>
          <p:sp>
            <p:nvSpPr>
              <p:cNvPr id="22136" name="Freeform 116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37" name="Rectangle 1170"/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53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138" name="Freeform 117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39" name="Freeform 117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40" name="Rectangle 1173"/>
              <p:cNvSpPr>
                <a:spLocks noChangeArrowheads="1"/>
              </p:cNvSpPr>
              <p:nvPr/>
            </p:nvSpPr>
            <p:spPr bwMode="auto">
              <a:xfrm>
                <a:off x="4213" y="691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2141" name="Group 117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2166" name="AutoShape 1175"/>
                <p:cNvSpPr>
                  <a:spLocks noChangeArrowheads="1"/>
                </p:cNvSpPr>
                <p:nvPr/>
              </p:nvSpPr>
              <p:spPr bwMode="auto">
                <a:xfrm>
                  <a:off x="613" y="2572"/>
                  <a:ext cx="725" cy="1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167" name="AutoShape 1176"/>
                <p:cNvSpPr>
                  <a:spLocks noChangeArrowheads="1"/>
                </p:cNvSpPr>
                <p:nvPr/>
              </p:nvSpPr>
              <p:spPr bwMode="auto">
                <a:xfrm>
                  <a:off x="624" y="2590"/>
                  <a:ext cx="691" cy="9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2142" name="Rectangle 1177"/>
              <p:cNvSpPr>
                <a:spLocks noChangeArrowheads="1"/>
              </p:cNvSpPr>
              <p:nvPr/>
            </p:nvSpPr>
            <p:spPr bwMode="auto">
              <a:xfrm>
                <a:off x="4222" y="1019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2143" name="Group 117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2164" name="AutoShape 117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5" cy="14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165" name="AutoShape 1180"/>
                <p:cNvSpPr>
                  <a:spLocks noChangeArrowheads="1"/>
                </p:cNvSpPr>
                <p:nvPr/>
              </p:nvSpPr>
              <p:spPr bwMode="auto">
                <a:xfrm>
                  <a:off x="627" y="2584"/>
                  <a:ext cx="691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2144" name="Rectangle 1181"/>
              <p:cNvSpPr>
                <a:spLocks noChangeArrowheads="1"/>
              </p:cNvSpPr>
              <p:nvPr/>
            </p:nvSpPr>
            <p:spPr bwMode="auto">
              <a:xfrm>
                <a:off x="4213" y="1356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145" name="Rectangle 1182"/>
              <p:cNvSpPr>
                <a:spLocks noChangeArrowheads="1"/>
              </p:cNvSpPr>
              <p:nvPr/>
            </p:nvSpPr>
            <p:spPr bwMode="auto">
              <a:xfrm>
                <a:off x="4231" y="1655"/>
                <a:ext cx="590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2146" name="Group 118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2162" name="AutoShape 1184"/>
                <p:cNvSpPr>
                  <a:spLocks noChangeArrowheads="1"/>
                </p:cNvSpPr>
                <p:nvPr/>
              </p:nvSpPr>
              <p:spPr bwMode="auto">
                <a:xfrm>
                  <a:off x="619" y="2568"/>
                  <a:ext cx="724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163" name="AutoShape 1185"/>
                <p:cNvSpPr>
                  <a:spLocks noChangeArrowheads="1"/>
                </p:cNvSpPr>
                <p:nvPr/>
              </p:nvSpPr>
              <p:spPr bwMode="auto">
                <a:xfrm>
                  <a:off x="630" y="2585"/>
                  <a:ext cx="69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2147" name="Freeform 118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2148" name="Group 118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2160" name="AutoShape 1188"/>
                <p:cNvSpPr>
                  <a:spLocks noChangeArrowheads="1"/>
                </p:cNvSpPr>
                <p:nvPr/>
              </p:nvSpPr>
              <p:spPr bwMode="auto">
                <a:xfrm>
                  <a:off x="614" y="2569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161" name="AutoShape 118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69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2149" name="Rectangle 1190"/>
              <p:cNvSpPr>
                <a:spLocks noChangeArrowheads="1"/>
              </p:cNvSpPr>
              <p:nvPr/>
            </p:nvSpPr>
            <p:spPr bwMode="auto">
              <a:xfrm>
                <a:off x="5247" y="429"/>
                <a:ext cx="73" cy="2293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150" name="Freeform 119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51" name="Freeform 119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52" name="Oval 1193"/>
              <p:cNvSpPr>
                <a:spLocks noChangeArrowheads="1"/>
              </p:cNvSpPr>
              <p:nvPr/>
            </p:nvSpPr>
            <p:spPr bwMode="auto">
              <a:xfrm>
                <a:off x="5520" y="2610"/>
                <a:ext cx="45" cy="94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153" name="Freeform 119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54" name="AutoShape 119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8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155" name="AutoShape 1196"/>
              <p:cNvSpPr>
                <a:spLocks noChangeArrowheads="1"/>
              </p:cNvSpPr>
              <p:nvPr/>
            </p:nvSpPr>
            <p:spPr bwMode="auto">
              <a:xfrm>
                <a:off x="4204" y="2713"/>
                <a:ext cx="1071" cy="8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156" name="Oval 1197"/>
              <p:cNvSpPr>
                <a:spLocks noChangeArrowheads="1"/>
              </p:cNvSpPr>
              <p:nvPr/>
            </p:nvSpPr>
            <p:spPr bwMode="auto">
              <a:xfrm>
                <a:off x="4312" y="2385"/>
                <a:ext cx="154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157" name="Oval 1198"/>
              <p:cNvSpPr>
                <a:spLocks noChangeArrowheads="1"/>
              </p:cNvSpPr>
              <p:nvPr/>
            </p:nvSpPr>
            <p:spPr bwMode="auto">
              <a:xfrm>
                <a:off x="4485" y="2385"/>
                <a:ext cx="163" cy="14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2158" name="Oval 1199"/>
              <p:cNvSpPr>
                <a:spLocks noChangeArrowheads="1"/>
              </p:cNvSpPr>
              <p:nvPr/>
            </p:nvSpPr>
            <p:spPr bwMode="auto">
              <a:xfrm>
                <a:off x="4666" y="2385"/>
                <a:ext cx="154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159" name="Rectangle 1200"/>
              <p:cNvSpPr>
                <a:spLocks noChangeArrowheads="1"/>
              </p:cNvSpPr>
              <p:nvPr/>
            </p:nvSpPr>
            <p:spPr bwMode="auto">
              <a:xfrm>
                <a:off x="5066" y="1833"/>
                <a:ext cx="82" cy="767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  <p:sp>
        <p:nvSpPr>
          <p:cNvPr id="2151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81BC29A7-0BB5-460E-A1AF-1365976BDB8F}" type="slidenum">
              <a:rPr lang="en-US" altLang="en-US" sz="1200">
                <a:latin typeface="Tahoma" pitchFamily="34" charset="0"/>
              </a:rPr>
              <a:pPr/>
              <a:t>6</a:t>
            </a:fld>
            <a:endParaRPr lang="en-US" altLang="en-US" sz="1200">
              <a:latin typeface="Tahoma" pitchFamily="34" charset="0"/>
            </a:endParaRPr>
          </a:p>
        </p:txBody>
      </p:sp>
      <p:grpSp>
        <p:nvGrpSpPr>
          <p:cNvPr id="21515" name="Group 2"/>
          <p:cNvGrpSpPr>
            <a:grpSpLocks/>
          </p:cNvGrpSpPr>
          <p:nvPr/>
        </p:nvGrpSpPr>
        <p:grpSpPr bwMode="auto">
          <a:xfrm>
            <a:off x="5635759" y="1384300"/>
            <a:ext cx="3847173" cy="4747137"/>
            <a:chOff x="5202238" y="1384300"/>
            <a:chExt cx="3551237" cy="4747137"/>
          </a:xfrm>
        </p:grpSpPr>
        <p:sp>
          <p:nvSpPr>
            <p:cNvPr id="21516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17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18" name="Freeform 665"/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519" name="Group 666"/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22126" name="Rectangle 66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127" name="AutoShape 66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21520" name="Freeform 669"/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1" name="Line 670"/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2" name="Line 671"/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3" name="Line 672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4" name="Line 674"/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5" name="Line 675"/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6" name="Line 678"/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7" name="Line 679"/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8" name="Line 680"/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9" name="Line 682"/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30" name="Line 683"/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1531" name="Picture 684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32" name="Line 685"/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33" name="Line 686"/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1534" name="Picture 708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35" name="Line 711"/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36" name="Line 712"/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37" name="Line 713"/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38" name="Line 714"/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39" name="Line 715"/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0" name="Line 716"/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1" name="Line 717"/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2" name="Line 718"/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3" name="Line 719"/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4" name="Line 720"/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5" name="Line 721"/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6" name="Line 722"/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7" name="Line 723"/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8" name="Line 724"/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9" name="Line 725"/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50" name="Line 726"/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51" name="Line 727"/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52" name="Line 728"/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53" name="Oval 407"/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21554" name="Rectangle 410"/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21555" name="Oval 411"/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grpSp>
          <p:nvGrpSpPr>
            <p:cNvPr id="21556" name="Group 732"/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22124" name="Freeform 7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25" name="Freeform 7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557" name="Line 735"/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58" name="Line 736"/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559" name="Group 737"/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2211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211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211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2119" name="Group 74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122" name="Freeform 7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23" name="Freeform 7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120" name="Line 74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21" name="Line 74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0" name="Group 746"/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2210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210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211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2111" name="Group 75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114" name="Freeform 7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15" name="Freeform 7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112" name="Line 75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13" name="Line 75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1" name="Group 764"/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2210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210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210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2103" name="Group 76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106" name="Freeform 7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07" name="Freeform 7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104" name="Line 77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05" name="Line 77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562" name="Line 782"/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563" name="Group 801"/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2209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209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209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2095" name="Group 80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098" name="Freeform 80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99" name="Freeform 80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096" name="Line 80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97" name="Line 80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4" name="Group 810"/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2208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208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208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2087" name="Group 81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090" name="Freeform 81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91" name="Freeform 81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088" name="Line 81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89" name="Line 81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5" name="Group 819"/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2207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207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207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2079" name="Group 82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082" name="Freeform 82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83" name="Freeform 82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080" name="Line 82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81" name="Line 82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6" name="Group 828"/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2206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206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207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2071" name="Group 83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074" name="Freeform 83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75" name="Freeform 83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072" name="Line 83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73" name="Line 83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7" name="Group 846"/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22052" name="Line 270"/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53" name="Line 271"/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54" name="Line 272"/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55" name="Line 273"/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56" name="Line 274"/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57" name="Line 275"/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58" name="Line 276"/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59" name="Line 277"/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60" name="Line 278"/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61" name="Line 279"/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62" name="Line 280"/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63" name="Line 281"/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64" name="Line 282"/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65" name="Line 283"/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66" name="Line 284"/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67" name="Oval 862"/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pic>
          <p:nvPicPr>
            <p:cNvPr id="21568" name="Picture 915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69" name="Line 918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1570" name="Group 919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22050" name="Picture 92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051" name="Freeform 92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1571" name="Group 922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22048" name="Picture 92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049" name="Freeform 92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1572" name="Group 925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22046" name="Picture 92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047" name="Freeform 92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1573" name="Group 928"/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22044" name="Picture 92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045" name="Freeform 930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21574" name="Picture 933" descr="iphone_stylized_small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3010" y="1604047"/>
              <a:ext cx="136841" cy="327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75" name="Picture 934" descr="antenna_radiation_stylized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163" y="1558925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76" name="Picture 936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577" name="Group 938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22012" name="Freeform 93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13" name="Rectangle 940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14" name="Freeform 94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15" name="Freeform 94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16" name="Rectangle 943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2017" name="Group 94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2042" name="AutoShape 945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043" name="AutoShape 946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2018" name="Rectangle 947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2019" name="Group 94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2040" name="AutoShape 94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041" name="AutoShape 950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2020" name="Rectangle 951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21" name="Rectangle 952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2022" name="Group 95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2038" name="AutoShape 954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039" name="AutoShape 955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2023" name="Freeform 95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2024" name="Group 95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2036" name="AutoShape 958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037" name="AutoShape 95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2025" name="Rectangle 960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26" name="Freeform 96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27" name="Freeform 96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28" name="Oval 963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29" name="Freeform 96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30" name="AutoShape 96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31" name="AutoShape 966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32" name="Oval 967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33" name="Oval 968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2034" name="Oval 969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35" name="Rectangle 970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1578" name="Group 971"/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21980" name="Freeform 97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81" name="Rectangle 973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1982" name="Freeform 97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83" name="Freeform 97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84" name="Rectangle 976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1985" name="Group 97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2010" name="AutoShape 978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011" name="AutoShape 979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1986" name="Rectangle 980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1987" name="Group 98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2008" name="AutoShape 982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009" name="AutoShape 983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1988" name="Rectangle 984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1989" name="Rectangle 985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1990" name="Group 98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2006" name="AutoShape 987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007" name="AutoShape 988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1991" name="Freeform 98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1992" name="Group 99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2004" name="AutoShape 991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005" name="AutoShape 992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1993" name="Rectangle 993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1994" name="Freeform 99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95" name="Freeform 99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96" name="Oval 996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1997" name="Freeform 99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98" name="AutoShape 99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1999" name="AutoShape 999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00" name="Oval 1000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01" name="Oval 1001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2002" name="Oval 1002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03" name="Rectangle 1003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pic>
          <p:nvPicPr>
            <p:cNvPr id="21579" name="Picture 1005" descr="antenna_stylized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2250" y="2043113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80" name="Picture 1006" descr="laptop_keyboard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5327957" y="2291590"/>
              <a:ext cx="437222" cy="15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81" name="Freeform 1007"/>
            <p:cNvSpPr>
              <a:spLocks/>
            </p:cNvSpPr>
            <p:nvPr/>
          </p:nvSpPr>
          <p:spPr bwMode="auto">
            <a:xfrm>
              <a:off x="5472854" y="2136804"/>
              <a:ext cx="351920" cy="208166"/>
            </a:xfrm>
            <a:custGeom>
              <a:avLst/>
              <a:gdLst>
                <a:gd name="T0" fmla="*/ 118 w 2982"/>
                <a:gd name="T1" fmla="*/ 0 h 2442"/>
                <a:gd name="T2" fmla="*/ 0 w 2982"/>
                <a:gd name="T3" fmla="*/ 85 h 2442"/>
                <a:gd name="T4" fmla="*/ 472 w 2982"/>
                <a:gd name="T5" fmla="*/ 85 h 2442"/>
                <a:gd name="T6" fmla="*/ 472 w 2982"/>
                <a:gd name="T7" fmla="*/ 85 h 2442"/>
                <a:gd name="T8" fmla="*/ 118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1582" name="Picture 1008" descr="screen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187" y="2142157"/>
              <a:ext cx="319785" cy="18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83" name="Freeform 1009"/>
            <p:cNvSpPr>
              <a:spLocks/>
            </p:cNvSpPr>
            <p:nvPr/>
          </p:nvSpPr>
          <p:spPr bwMode="auto">
            <a:xfrm>
              <a:off x="5536928" y="2130663"/>
              <a:ext cx="298168" cy="38736"/>
            </a:xfrm>
            <a:custGeom>
              <a:avLst/>
              <a:gdLst>
                <a:gd name="T0" fmla="*/ 118 w 2528"/>
                <a:gd name="T1" fmla="*/ 0 h 455"/>
                <a:gd name="T2" fmla="*/ 472 w 2528"/>
                <a:gd name="T3" fmla="*/ 85 h 455"/>
                <a:gd name="T4" fmla="*/ 472 w 2528"/>
                <a:gd name="T5" fmla="*/ 85 h 455"/>
                <a:gd name="T6" fmla="*/ 0 w 2528"/>
                <a:gd name="T7" fmla="*/ 85 h 455"/>
                <a:gd name="T8" fmla="*/ 11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84" name="Freeform 1010"/>
            <p:cNvSpPr>
              <a:spLocks/>
            </p:cNvSpPr>
            <p:nvPr/>
          </p:nvSpPr>
          <p:spPr bwMode="auto">
            <a:xfrm>
              <a:off x="5469738" y="2130348"/>
              <a:ext cx="82770" cy="161242"/>
            </a:xfrm>
            <a:custGeom>
              <a:avLst/>
              <a:gdLst>
                <a:gd name="T0" fmla="*/ 118 w 702"/>
                <a:gd name="T1" fmla="*/ 0 h 1893"/>
                <a:gd name="T2" fmla="*/ 0 w 702"/>
                <a:gd name="T3" fmla="*/ 85 h 1893"/>
                <a:gd name="T4" fmla="*/ 118 w 702"/>
                <a:gd name="T5" fmla="*/ 85 h 1893"/>
                <a:gd name="T6" fmla="*/ 118 w 702"/>
                <a:gd name="T7" fmla="*/ 85 h 1893"/>
                <a:gd name="T8" fmla="*/ 118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85" name="Freeform 1011"/>
            <p:cNvSpPr>
              <a:spLocks/>
            </p:cNvSpPr>
            <p:nvPr/>
          </p:nvSpPr>
          <p:spPr bwMode="auto">
            <a:xfrm>
              <a:off x="5743756" y="2159163"/>
              <a:ext cx="89197" cy="186121"/>
            </a:xfrm>
            <a:custGeom>
              <a:avLst/>
              <a:gdLst>
                <a:gd name="T0" fmla="*/ 118 w 756"/>
                <a:gd name="T1" fmla="*/ 0 h 2184"/>
                <a:gd name="T2" fmla="*/ 118 w 756"/>
                <a:gd name="T3" fmla="*/ 85 h 2184"/>
                <a:gd name="T4" fmla="*/ 0 w 756"/>
                <a:gd name="T5" fmla="*/ 85 h 2184"/>
                <a:gd name="T6" fmla="*/ 118 w 756"/>
                <a:gd name="T7" fmla="*/ 85 h 2184"/>
                <a:gd name="T8" fmla="*/ 118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86" name="Freeform 1012"/>
            <p:cNvSpPr>
              <a:spLocks/>
            </p:cNvSpPr>
            <p:nvPr/>
          </p:nvSpPr>
          <p:spPr bwMode="auto">
            <a:xfrm>
              <a:off x="5468764" y="2283402"/>
              <a:ext cx="327186" cy="62828"/>
            </a:xfrm>
            <a:custGeom>
              <a:avLst/>
              <a:gdLst>
                <a:gd name="T0" fmla="*/ 118 w 2773"/>
                <a:gd name="T1" fmla="*/ 0 h 738"/>
                <a:gd name="T2" fmla="*/ 0 w 2773"/>
                <a:gd name="T3" fmla="*/ 85 h 738"/>
                <a:gd name="T4" fmla="*/ 472 w 2773"/>
                <a:gd name="T5" fmla="*/ 85 h 738"/>
                <a:gd name="T6" fmla="*/ 472 w 2773"/>
                <a:gd name="T7" fmla="*/ 85 h 738"/>
                <a:gd name="T8" fmla="*/ 11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87" name="Freeform 1013"/>
            <p:cNvSpPr>
              <a:spLocks/>
            </p:cNvSpPr>
            <p:nvPr/>
          </p:nvSpPr>
          <p:spPr bwMode="auto">
            <a:xfrm>
              <a:off x="5753689" y="2160738"/>
              <a:ext cx="83549" cy="186909"/>
            </a:xfrm>
            <a:custGeom>
              <a:avLst/>
              <a:gdLst>
                <a:gd name="T0" fmla="*/ 393 w 637"/>
                <a:gd name="T1" fmla="*/ 0 h 1659"/>
                <a:gd name="T2" fmla="*/ 393 w 637"/>
                <a:gd name="T3" fmla="*/ 0 h 1659"/>
                <a:gd name="T4" fmla="*/ 131 w 637"/>
                <a:gd name="T5" fmla="*/ 2366 h 1659"/>
                <a:gd name="T6" fmla="*/ 0 w 637"/>
                <a:gd name="T7" fmla="*/ 2366 h 1659"/>
                <a:gd name="T8" fmla="*/ 39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88" name="Freeform 1014"/>
            <p:cNvSpPr>
              <a:spLocks/>
            </p:cNvSpPr>
            <p:nvPr/>
          </p:nvSpPr>
          <p:spPr bwMode="auto">
            <a:xfrm>
              <a:off x="5469154" y="2291747"/>
              <a:ext cx="290962" cy="62040"/>
            </a:xfrm>
            <a:custGeom>
              <a:avLst/>
              <a:gdLst>
                <a:gd name="T0" fmla="*/ 0 w 2216"/>
                <a:gd name="T1" fmla="*/ 0 h 550"/>
                <a:gd name="T2" fmla="*/ 131 w 2216"/>
                <a:gd name="T3" fmla="*/ 113 h 550"/>
                <a:gd name="T4" fmla="*/ 1707 w 2216"/>
                <a:gd name="T5" fmla="*/ 790 h 550"/>
                <a:gd name="T6" fmla="*/ 1707 w 2216"/>
                <a:gd name="T7" fmla="*/ 67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589" name="Group 1015"/>
            <p:cNvGrpSpPr>
              <a:grpSpLocks/>
            </p:cNvGrpSpPr>
            <p:nvPr/>
          </p:nvGrpSpPr>
          <p:grpSpPr bwMode="auto">
            <a:xfrm>
              <a:off x="5464285" y="2358039"/>
              <a:ext cx="98740" cy="36846"/>
              <a:chOff x="1740" y="2642"/>
              <a:chExt cx="752" cy="327"/>
            </a:xfrm>
          </p:grpSpPr>
          <p:sp>
            <p:nvSpPr>
              <p:cNvPr id="21974" name="Freeform 1016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5" name="Freeform 1017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6" name="Freeform 1018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7" name="Freeform 1019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8" name="Freeform 1020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9" name="Freeform 1021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590" name="Freeform 1022"/>
            <p:cNvSpPr>
              <a:spLocks/>
            </p:cNvSpPr>
            <p:nvPr/>
          </p:nvSpPr>
          <p:spPr bwMode="auto">
            <a:xfrm>
              <a:off x="5633331" y="2363550"/>
              <a:ext cx="119579" cy="80936"/>
            </a:xfrm>
            <a:custGeom>
              <a:avLst/>
              <a:gdLst>
                <a:gd name="T0" fmla="*/ 121 w 990"/>
                <a:gd name="T1" fmla="*/ 307 h 792"/>
                <a:gd name="T2" fmla="*/ 242 w 990"/>
                <a:gd name="T3" fmla="*/ 0 h 792"/>
                <a:gd name="T4" fmla="*/ 242 w 990"/>
                <a:gd name="T5" fmla="*/ 102 h 792"/>
                <a:gd name="T6" fmla="*/ 0 w 990"/>
                <a:gd name="T7" fmla="*/ 307 h 792"/>
                <a:gd name="T8" fmla="*/ 121 w 990"/>
                <a:gd name="T9" fmla="*/ 30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91" name="Freeform 1023"/>
            <p:cNvSpPr>
              <a:spLocks/>
            </p:cNvSpPr>
            <p:nvPr/>
          </p:nvSpPr>
          <p:spPr bwMode="auto">
            <a:xfrm>
              <a:off x="5328152" y="2370006"/>
              <a:ext cx="305958" cy="73850"/>
            </a:xfrm>
            <a:custGeom>
              <a:avLst/>
              <a:gdLst>
                <a:gd name="T0" fmla="*/ 121 w 2532"/>
                <a:gd name="T1" fmla="*/ 0 h 723"/>
                <a:gd name="T2" fmla="*/ 121 w 2532"/>
                <a:gd name="T3" fmla="*/ 0 h 723"/>
                <a:gd name="T4" fmla="*/ 725 w 2532"/>
                <a:gd name="T5" fmla="*/ 306 h 723"/>
                <a:gd name="T6" fmla="*/ 725 w 2532"/>
                <a:gd name="T7" fmla="*/ 306 h 723"/>
                <a:gd name="T8" fmla="*/ 0 w 2532"/>
                <a:gd name="T9" fmla="*/ 102 h 723"/>
                <a:gd name="T10" fmla="*/ 12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92" name="Freeform 1024"/>
            <p:cNvSpPr>
              <a:spLocks/>
            </p:cNvSpPr>
            <p:nvPr/>
          </p:nvSpPr>
          <p:spPr bwMode="auto">
            <a:xfrm>
              <a:off x="5328347" y="2356465"/>
              <a:ext cx="3311" cy="14959"/>
            </a:xfrm>
            <a:custGeom>
              <a:avLst/>
              <a:gdLst>
                <a:gd name="T0" fmla="*/ 127 w 26"/>
                <a:gd name="T1" fmla="*/ 102 h 147"/>
                <a:gd name="T2" fmla="*/ 127 w 26"/>
                <a:gd name="T3" fmla="*/ 102 h 147"/>
                <a:gd name="T4" fmla="*/ 0 w 26"/>
                <a:gd name="T5" fmla="*/ 102 h 147"/>
                <a:gd name="T6" fmla="*/ 127 w 26"/>
                <a:gd name="T7" fmla="*/ 0 h 147"/>
                <a:gd name="T8" fmla="*/ 127 w 26"/>
                <a:gd name="T9" fmla="*/ 102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93" name="Freeform 1025"/>
            <p:cNvSpPr>
              <a:spLocks/>
            </p:cNvSpPr>
            <p:nvPr/>
          </p:nvSpPr>
          <p:spPr bwMode="auto">
            <a:xfrm>
              <a:off x="5328542" y="2295526"/>
              <a:ext cx="142170" cy="61883"/>
            </a:xfrm>
            <a:custGeom>
              <a:avLst/>
              <a:gdLst>
                <a:gd name="T0" fmla="*/ 242 w 1176"/>
                <a:gd name="T1" fmla="*/ 0 h 606"/>
                <a:gd name="T2" fmla="*/ 0 w 1176"/>
                <a:gd name="T3" fmla="*/ 204 h 606"/>
                <a:gd name="T4" fmla="*/ 121 w 1176"/>
                <a:gd name="T5" fmla="*/ 204 h 606"/>
                <a:gd name="T6" fmla="*/ 242 w 1176"/>
                <a:gd name="T7" fmla="*/ 102 h 606"/>
                <a:gd name="T8" fmla="*/ 24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94" name="Freeform 1026"/>
            <p:cNvSpPr>
              <a:spLocks/>
            </p:cNvSpPr>
            <p:nvPr/>
          </p:nvSpPr>
          <p:spPr bwMode="auto">
            <a:xfrm>
              <a:off x="5338085" y="2359614"/>
              <a:ext cx="290183" cy="71016"/>
            </a:xfrm>
            <a:custGeom>
              <a:avLst/>
              <a:gdLst>
                <a:gd name="T0" fmla="*/ 115 w 2532"/>
                <a:gd name="T1" fmla="*/ 0 h 723"/>
                <a:gd name="T2" fmla="*/ 115 w 2532"/>
                <a:gd name="T3" fmla="*/ 0 h 723"/>
                <a:gd name="T4" fmla="*/ 229 w 2532"/>
                <a:gd name="T5" fmla="*/ 98 h 723"/>
                <a:gd name="T6" fmla="*/ 229 w 2532"/>
                <a:gd name="T7" fmla="*/ 98 h 723"/>
                <a:gd name="T8" fmla="*/ 0 w 2532"/>
                <a:gd name="T9" fmla="*/ 98 h 723"/>
                <a:gd name="T10" fmla="*/ 115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95" name="Freeform 1027"/>
            <p:cNvSpPr>
              <a:spLocks/>
            </p:cNvSpPr>
            <p:nvPr/>
          </p:nvSpPr>
          <p:spPr bwMode="auto">
            <a:xfrm flipV="1">
              <a:off x="5627878" y="2354575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5 h 723"/>
                <a:gd name="T6" fmla="*/ 0 w 2532"/>
                <a:gd name="T7" fmla="*/ 305 h 723"/>
                <a:gd name="T8" fmla="*/ 0 w 2532"/>
                <a:gd name="T9" fmla="*/ 102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1596" name="Picture 1030" descr="laptop_keyboard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97" name="Freeform 1031"/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1598" name="Picture 1032" descr="screen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99" name="Freeform 1033"/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0" name="Freeform 1034"/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1" name="Freeform 1035"/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2" name="Freeform 1036"/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3" name="Freeform 1037"/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4" name="Freeform 1038"/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605" name="Group 1039"/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21968" name="Freeform 1040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69" name="Freeform 1041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0" name="Freeform 1042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1" name="Freeform 1043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2" name="Freeform 1044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3" name="Freeform 1045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606" name="Freeform 1046"/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7" name="Freeform 1047"/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8" name="Freeform 1048"/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9" name="Freeform 1049"/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10" name="Freeform 1050"/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11" name="Freeform 1051"/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612" name="Group 2"/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21946" name="Picture 1054" descr="laptop_keyboard"/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947" name="Freeform 1055"/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1948" name="Picture 1056" descr="screen"/>
              <p:cNvPicPr>
                <a:picLocks noChangeAspect="1" noChangeArrowheads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949" name="Freeform 1057"/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0" name="Freeform 1058"/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1" name="Freeform 1059"/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2" name="Freeform 1060"/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3" name="Freeform 1061"/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4" name="Freeform 1062"/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1955" name="Group 1063"/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21962" name="Freeform 106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63" name="Freeform 106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64" name="Freeform 106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65" name="Freeform 106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66" name="Freeform 106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67" name="Freeform 106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956" name="Freeform 1070"/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7" name="Freeform 1071"/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8" name="Freeform 1072"/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9" name="Freeform 1073"/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60" name="Freeform 1074"/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61" name="Freeform 1075"/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1613" name="Picture 1077" descr="desktop_computer_stylized_medium"/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56325" y="3300413"/>
              <a:ext cx="342900" cy="33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614" name="Freeform 1078"/>
            <p:cNvSpPr>
              <a:spLocks/>
            </p:cNvSpPr>
            <p:nvPr/>
          </p:nvSpPr>
          <p:spPr bwMode="auto">
            <a:xfrm flipH="1">
              <a:off x="6302568" y="3332533"/>
              <a:ext cx="161685" cy="153507"/>
            </a:xfrm>
            <a:custGeom>
              <a:avLst/>
              <a:gdLst>
                <a:gd name="T0" fmla="*/ 0 w 356"/>
                <a:gd name="T1" fmla="*/ 0 h 368"/>
                <a:gd name="T2" fmla="*/ 136251 w 356"/>
                <a:gd name="T3" fmla="*/ 5840 h 368"/>
                <a:gd name="T4" fmla="*/ 161685 w 356"/>
                <a:gd name="T5" fmla="*/ 122639 h 368"/>
                <a:gd name="T6" fmla="*/ 35425 w 356"/>
                <a:gd name="T7" fmla="*/ 15350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pic>
          <p:nvPicPr>
            <p:cNvPr id="21615" name="Picture 1081" descr="laptop_keyboard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616" name="Freeform 1082"/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1617" name="Picture 1083" descr="screen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618" name="Freeform 1084"/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19" name="Freeform 1085"/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20" name="Freeform 1086"/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21" name="Freeform 1087"/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22" name="Freeform 1088"/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23" name="Freeform 1089"/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624" name="Group 1090"/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21940" name="Freeform 109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41" name="Freeform 109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42" name="Freeform 109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43" name="Freeform 109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44" name="Freeform 109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45" name="Freeform 109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625" name="Freeform 1097"/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26" name="Freeform 1098"/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27" name="Freeform 1099"/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28" name="Freeform 1100"/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29" name="Freeform 1101"/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30" name="Freeform 1102"/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631" name="Group 1103"/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2193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193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193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1935" name="Group 110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938" name="Freeform 110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39" name="Freeform 110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936" name="Line 111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37" name="Line 111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632" name="Group 1112"/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2192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192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192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1927" name="Group 11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930" name="Freeform 11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31" name="Freeform 11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928" name="Line 11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29" name="Line 11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633" name="Group 1121"/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2191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191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191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1919" name="Group 112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922" name="Freeform 11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23" name="Freeform 11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920" name="Line 112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21" name="Line 112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634" name="Group 1130"/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2190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190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191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1911" name="Group 113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914" name="Freeform 11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15" name="Freeform 11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912" name="Line 113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13" name="Line 113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635" name="Group 1139"/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2190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190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190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1903" name="Group 114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906" name="Freeform 11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07" name="Freeform 11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904" name="Line 1146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05" name="Line 1147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636" name="Group 3"/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21898" name="Picture 555" descr="fridge2.png"/>
              <p:cNvPicPr>
                <a:picLocks noChangeAspect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899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1637" name="Picture 603" descr="car_icon_small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38" name="Picture 814" descr="light2.png"/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39" name="Picture 1017" descr="antenna_stylized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40" name="Picture 1017" descr="antenna_stylized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641" name="Group 347"/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829" name="Oval 828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30" name="Rectangle 829"/>
              <p:cNvSpPr/>
              <p:nvPr/>
            </p:nvSpPr>
            <p:spPr bwMode="auto">
              <a:xfrm>
                <a:off x="1872116" y="1739006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31" name="Oval 830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32" name="Freeform 831"/>
              <p:cNvSpPr/>
              <p:nvPr/>
            </p:nvSpPr>
            <p:spPr bwMode="auto">
              <a:xfrm>
                <a:off x="2159736" y="1674540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33" name="Freeform 832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34" name="Freeform 833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35" name="Freeform 834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36" name="Straight Connector 835"/>
              <p:cNvCxnSpPr>
                <a:cxnSpLocks noChangeShapeType="1"/>
                <a:endCxn id="831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7" name="Straight Connector 836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2" name="Group 347"/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820" name="Oval 81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21" name="Rectangle 820"/>
              <p:cNvSpPr/>
              <p:nvPr/>
            </p:nvSpPr>
            <p:spPr bwMode="auto">
              <a:xfrm>
                <a:off x="1872532" y="1739555"/>
                <a:ext cx="1126060" cy="1160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22" name="Oval 82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23" name="Freeform 822"/>
              <p:cNvSpPr/>
              <p:nvPr/>
            </p:nvSpPr>
            <p:spPr bwMode="auto">
              <a:xfrm>
                <a:off x="2160152" y="1672512"/>
                <a:ext cx="548106" cy="16245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24" name="Freeform 82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25" name="Freeform 82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26" name="Freeform 82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27" name="Straight Connector 826"/>
              <p:cNvCxnSpPr>
                <a:cxnSpLocks noChangeShapeType="1"/>
                <a:endCxn id="82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8" name="Straight Connector 82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3" name="Group 347"/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811" name="Oval 810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12" name="Rectangle 811"/>
              <p:cNvSpPr/>
              <p:nvPr/>
            </p:nvSpPr>
            <p:spPr bwMode="auto">
              <a:xfrm>
                <a:off x="1872162" y="1738907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13" name="Oval 812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14" name="Freeform 813"/>
              <p:cNvSpPr/>
              <p:nvPr/>
            </p:nvSpPr>
            <p:spPr bwMode="auto">
              <a:xfrm>
                <a:off x="2159782" y="1674441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15" name="Freeform 814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16" name="Freeform 815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17" name="Freeform 816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18" name="Straight Connector 817"/>
              <p:cNvCxnSpPr>
                <a:cxnSpLocks noChangeShapeType="1"/>
                <a:endCxn id="813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9" name="Straight Connector 818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4" name="Group 347"/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802" name="Oval 80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03" name="Rectangle 802"/>
              <p:cNvSpPr/>
              <p:nvPr/>
            </p:nvSpPr>
            <p:spPr bwMode="auto">
              <a:xfrm>
                <a:off x="1870189" y="1739404"/>
                <a:ext cx="1129316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04" name="Oval 80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05" name="Freeform 804"/>
              <p:cNvSpPr/>
              <p:nvPr/>
            </p:nvSpPr>
            <p:spPr bwMode="auto">
              <a:xfrm>
                <a:off x="2160944" y="1672426"/>
                <a:ext cx="547803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06" name="Freeform 80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07" name="Freeform 80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08" name="Freeform 80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09" name="Straight Connector 808"/>
              <p:cNvCxnSpPr>
                <a:cxnSpLocks noChangeShapeType="1"/>
                <a:endCxn id="80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0" name="Straight Connector 80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5" name="Group 347"/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793" name="Oval 792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94" name="Rectangle 793"/>
              <p:cNvSpPr/>
              <p:nvPr/>
            </p:nvSpPr>
            <p:spPr bwMode="auto">
              <a:xfrm>
                <a:off x="1873449" y="1739300"/>
                <a:ext cx="1124357" cy="1165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95" name="Oval 794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96" name="Freeform 795"/>
              <p:cNvSpPr/>
              <p:nvPr/>
            </p:nvSpPr>
            <p:spPr bwMode="auto">
              <a:xfrm>
                <a:off x="2162315" y="1670752"/>
                <a:ext cx="546626" cy="16108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97" name="Freeform 796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98" name="Freeform 797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99" name="Freeform 798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00" name="Straight Connector 799"/>
              <p:cNvCxnSpPr>
                <a:cxnSpLocks noChangeShapeType="1"/>
                <a:endCxn id="79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01" name="Straight Connector 800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6" name="Group 589"/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784" name="Oval 783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85" name="Rectangle 784"/>
              <p:cNvSpPr/>
              <p:nvPr/>
            </p:nvSpPr>
            <p:spPr bwMode="auto">
              <a:xfrm>
                <a:off x="7913888" y="1622848"/>
                <a:ext cx="624093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86" name="Oval 785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87" name="Freeform 786"/>
              <p:cNvSpPr/>
              <p:nvPr/>
            </p:nvSpPr>
            <p:spPr bwMode="auto">
              <a:xfrm>
                <a:off x="8072877" y="1581199"/>
                <a:ext cx="303742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88" name="Freeform 787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89" name="Freeform 788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90" name="Freeform 789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791" name="Straight Connector 790"/>
              <p:cNvCxnSpPr>
                <a:cxnSpLocks noChangeShapeType="1"/>
                <a:endCxn id="786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92" name="Straight Connector 791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7" name="Group 590"/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775" name="Oval 774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76" name="Rectangle 775"/>
              <p:cNvSpPr/>
              <p:nvPr/>
            </p:nvSpPr>
            <p:spPr bwMode="auto">
              <a:xfrm>
                <a:off x="7912896" y="1623342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77" name="Oval 776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78" name="Freeform 777"/>
              <p:cNvSpPr/>
              <p:nvPr/>
            </p:nvSpPr>
            <p:spPr bwMode="auto">
              <a:xfrm>
                <a:off x="8071885" y="1581693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79" name="Freeform 778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80" name="Freeform 779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81" name="Freeform 780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782" name="Straight Connector 781"/>
              <p:cNvCxnSpPr>
                <a:cxnSpLocks noChangeShapeType="1"/>
                <a:endCxn id="777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83" name="Straight Connector 782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8" name="Group 591"/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766" name="Oval 765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67" name="Rectangle 766"/>
              <p:cNvSpPr/>
              <p:nvPr/>
            </p:nvSpPr>
            <p:spPr bwMode="auto">
              <a:xfrm>
                <a:off x="7912903" y="162113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68" name="Oval 767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69" name="Freeform 768"/>
              <p:cNvSpPr/>
              <p:nvPr/>
            </p:nvSpPr>
            <p:spPr bwMode="auto">
              <a:xfrm>
                <a:off x="8071894" y="1579482"/>
                <a:ext cx="306114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70" name="Freeform 769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71" name="Freeform 770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72" name="Freeform 771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773" name="Straight Connector 772"/>
              <p:cNvCxnSpPr>
                <a:cxnSpLocks noChangeShapeType="1"/>
                <a:endCxn id="768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74" name="Straight Connector 773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9" name="Group 592"/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757" name="Oval 756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58" name="Rectangle 757"/>
              <p:cNvSpPr/>
              <p:nvPr/>
            </p:nvSpPr>
            <p:spPr bwMode="auto">
              <a:xfrm>
                <a:off x="7912811" y="162287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59" name="Oval 758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60" name="Freeform 759"/>
              <p:cNvSpPr/>
              <p:nvPr/>
            </p:nvSpPr>
            <p:spPr bwMode="auto">
              <a:xfrm>
                <a:off x="8071800" y="1581222"/>
                <a:ext cx="306115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61" name="Freeform 760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62" name="Freeform 761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63" name="Freeform 762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764" name="Straight Connector 763"/>
              <p:cNvCxnSpPr>
                <a:cxnSpLocks noChangeShapeType="1"/>
                <a:endCxn id="759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65" name="Straight Connector 764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50" name="Group 593"/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748" name="Oval 747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49" name="Rectangle 748"/>
              <p:cNvSpPr/>
              <p:nvPr/>
            </p:nvSpPr>
            <p:spPr bwMode="auto">
              <a:xfrm>
                <a:off x="7913821" y="1622879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50" name="Oval 749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51" name="Freeform 750"/>
              <p:cNvSpPr/>
              <p:nvPr/>
            </p:nvSpPr>
            <p:spPr bwMode="auto">
              <a:xfrm>
                <a:off x="8072810" y="1581230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52" name="Freeform 751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53" name="Freeform 752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54" name="Freeform 753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755" name="Straight Connector 754"/>
              <p:cNvCxnSpPr>
                <a:cxnSpLocks noChangeShapeType="1"/>
                <a:endCxn id="750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56" name="Straight Connector 755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51" name="Group 594"/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739" name="Oval 738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40" name="Rectangle 739"/>
              <p:cNvSpPr/>
              <p:nvPr/>
            </p:nvSpPr>
            <p:spPr bwMode="auto">
              <a:xfrm>
                <a:off x="7913688" y="1621637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41" name="Oval 740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42" name="Freeform 741"/>
              <p:cNvSpPr/>
              <p:nvPr/>
            </p:nvSpPr>
            <p:spPr bwMode="auto">
              <a:xfrm>
                <a:off x="8072677" y="1579988"/>
                <a:ext cx="306115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43" name="Freeform 742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44" name="Freeform 743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45" name="Freeform 744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746" name="Straight Connector 745"/>
              <p:cNvCxnSpPr>
                <a:cxnSpLocks noChangeShapeType="1"/>
                <a:endCxn id="741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47" name="Straight Connector 746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1652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53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54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55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56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57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58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59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60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61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62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63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664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2"/>
              <a:chOff x="4650" y="1129"/>
              <a:chExt cx="246" cy="95"/>
            </a:xfrm>
          </p:grpSpPr>
          <p:sp>
            <p:nvSpPr>
              <p:cNvPr id="2179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179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179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1794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97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98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795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96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665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2"/>
              <a:chOff x="4650" y="1129"/>
              <a:chExt cx="246" cy="95"/>
            </a:xfrm>
          </p:grpSpPr>
          <p:sp>
            <p:nvSpPr>
              <p:cNvPr id="2178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178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178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1786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89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90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787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88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666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2"/>
              <a:chOff x="4650" y="1129"/>
              <a:chExt cx="246" cy="95"/>
            </a:xfrm>
          </p:grpSpPr>
          <p:sp>
            <p:nvSpPr>
              <p:cNvPr id="2177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177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177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1778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81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82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779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80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667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668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2176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176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176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1770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73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74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771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72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669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2175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176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176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1762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65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66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763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64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670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2175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175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175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1754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57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58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755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56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671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44299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600"/>
                <a:t>mobile network</a:t>
              </a:r>
            </a:p>
          </p:txBody>
        </p:sp>
        <p:sp>
          <p:nvSpPr>
            <p:cNvPr id="21672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03164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600"/>
                <a:t>global ISP</a:t>
              </a:r>
            </a:p>
          </p:txBody>
        </p:sp>
        <p:sp>
          <p:nvSpPr>
            <p:cNvPr id="21673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0032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600"/>
                <a:t>regional ISP</a:t>
              </a:r>
            </a:p>
          </p:txBody>
        </p:sp>
        <p:sp>
          <p:nvSpPr>
            <p:cNvPr id="21674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33364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600"/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600"/>
                <a:t>network</a:t>
              </a:r>
            </a:p>
          </p:txBody>
        </p:sp>
        <p:sp>
          <p:nvSpPr>
            <p:cNvPr id="21675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06248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600"/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600"/>
                <a:t>       network</a:t>
              </a:r>
            </a:p>
          </p:txBody>
        </p:sp>
        <p:pic>
          <p:nvPicPr>
            <p:cNvPr id="21676" name="Picture 269" descr="cell_tower_radiation copy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6149" y="1803400"/>
              <a:ext cx="518463" cy="412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677" name="Group 347"/>
            <p:cNvGrpSpPr>
              <a:grpSpLocks/>
            </p:cNvGrpSpPr>
            <p:nvPr/>
          </p:nvGrpSpPr>
          <p:grpSpPr bwMode="auto">
            <a:xfrm>
              <a:off x="7077272" y="3621727"/>
              <a:ext cx="493804" cy="228319"/>
              <a:chOff x="1871277" y="1576300"/>
              <a:chExt cx="1128371" cy="437861"/>
            </a:xfrm>
          </p:grpSpPr>
          <p:sp>
            <p:nvSpPr>
              <p:cNvPr id="682" name="Oval 68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83" name="Rectangle 682"/>
              <p:cNvSpPr/>
              <p:nvPr/>
            </p:nvSpPr>
            <p:spPr bwMode="auto">
              <a:xfrm>
                <a:off x="1870827" y="1739475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84" name="Oval 68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85" name="Freeform 684"/>
              <p:cNvSpPr/>
              <p:nvPr/>
            </p:nvSpPr>
            <p:spPr bwMode="auto">
              <a:xfrm>
                <a:off x="2157403" y="1672497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86" name="Freeform 68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87" name="Freeform 68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88" name="Freeform 68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89" name="Straight Connector 688"/>
              <p:cNvCxnSpPr>
                <a:cxnSpLocks noChangeShapeType="1"/>
                <a:endCxn id="68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90" name="Straight Connector 68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78" name="Group 347"/>
            <p:cNvGrpSpPr>
              <a:grpSpLocks/>
            </p:cNvGrpSpPr>
            <p:nvPr/>
          </p:nvGrpSpPr>
          <p:grpSpPr bwMode="auto">
            <a:xfrm>
              <a:off x="7733157" y="3638864"/>
              <a:ext cx="493804" cy="228319"/>
              <a:chOff x="1871277" y="1576300"/>
              <a:chExt cx="1128371" cy="437861"/>
            </a:xfrm>
          </p:grpSpPr>
          <p:sp>
            <p:nvSpPr>
              <p:cNvPr id="673" name="Oval 672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74" name="Rectangle 673"/>
              <p:cNvSpPr/>
              <p:nvPr/>
            </p:nvSpPr>
            <p:spPr bwMode="auto">
              <a:xfrm>
                <a:off x="1870262" y="1740098"/>
                <a:ext cx="1128161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75" name="Oval 674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76" name="Freeform 675"/>
              <p:cNvSpPr/>
              <p:nvPr/>
            </p:nvSpPr>
            <p:spPr bwMode="auto">
              <a:xfrm>
                <a:off x="2156836" y="1673120"/>
                <a:ext cx="551385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77" name="Freeform 676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78" name="Freeform 677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79" name="Freeform 678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80" name="Straight Connector 679"/>
              <p:cNvCxnSpPr>
                <a:cxnSpLocks noChangeShapeType="1"/>
                <a:endCxn id="67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81" name="Straight Connector 680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79" name="Group 347"/>
            <p:cNvGrpSpPr>
              <a:grpSpLocks/>
            </p:cNvGrpSpPr>
            <p:nvPr/>
          </p:nvGrpSpPr>
          <p:grpSpPr bwMode="auto">
            <a:xfrm>
              <a:off x="7397100" y="3903983"/>
              <a:ext cx="493804" cy="228319"/>
              <a:chOff x="1871277" y="1576300"/>
              <a:chExt cx="1128371" cy="437861"/>
            </a:xfrm>
          </p:grpSpPr>
          <p:sp>
            <p:nvSpPr>
              <p:cNvPr id="664" name="Oval 663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65" name="Rectangle 664"/>
              <p:cNvSpPr/>
              <p:nvPr/>
            </p:nvSpPr>
            <p:spPr bwMode="auto">
              <a:xfrm>
                <a:off x="1872762" y="1740086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66" name="Oval 665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67" name="Freeform 666"/>
              <p:cNvSpPr/>
              <p:nvPr/>
            </p:nvSpPr>
            <p:spPr bwMode="auto">
              <a:xfrm>
                <a:off x="2159338" y="1673109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68" name="Freeform 667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69" name="Freeform 668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70" name="Freeform 669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71" name="Straight Connector 670"/>
              <p:cNvCxnSpPr>
                <a:cxnSpLocks noChangeShapeType="1"/>
                <a:endCxn id="66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2" name="Straight Connector 671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80" name="Group 347"/>
            <p:cNvGrpSpPr>
              <a:grpSpLocks/>
            </p:cNvGrpSpPr>
            <p:nvPr/>
          </p:nvGrpSpPr>
          <p:grpSpPr bwMode="auto">
            <a:xfrm>
              <a:off x="7195340" y="2756360"/>
              <a:ext cx="413310" cy="196874"/>
              <a:chOff x="1871277" y="1576300"/>
              <a:chExt cx="1128371" cy="437861"/>
            </a:xfrm>
          </p:grpSpPr>
          <p:sp>
            <p:nvSpPr>
              <p:cNvPr id="655" name="Oval 654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56" name="Rectangle 655"/>
              <p:cNvSpPr/>
              <p:nvPr/>
            </p:nvSpPr>
            <p:spPr bwMode="auto">
              <a:xfrm>
                <a:off x="1869120" y="1737689"/>
                <a:ext cx="1131178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57" name="Oval 656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58" name="Freeform 657"/>
              <p:cNvSpPr/>
              <p:nvPr/>
            </p:nvSpPr>
            <p:spPr bwMode="auto">
              <a:xfrm>
                <a:off x="2159500" y="1670607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59" name="Freeform 658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60" name="Freeform 659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61" name="Freeform 660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62" name="Straight Connector 661"/>
              <p:cNvCxnSpPr>
                <a:cxnSpLocks noChangeShapeType="1"/>
                <a:endCxn id="65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63" name="Straight Connector 662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81" name="Group 347"/>
            <p:cNvGrpSpPr>
              <a:grpSpLocks/>
            </p:cNvGrpSpPr>
            <p:nvPr/>
          </p:nvGrpSpPr>
          <p:grpSpPr bwMode="auto">
            <a:xfrm>
              <a:off x="7677419" y="2378982"/>
              <a:ext cx="413310" cy="196874"/>
              <a:chOff x="1871277" y="1576300"/>
              <a:chExt cx="1128371" cy="437861"/>
            </a:xfrm>
          </p:grpSpPr>
          <p:sp>
            <p:nvSpPr>
              <p:cNvPr id="646" name="Oval 645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47" name="Rectangle 646"/>
              <p:cNvSpPr/>
              <p:nvPr/>
            </p:nvSpPr>
            <p:spPr bwMode="auto">
              <a:xfrm>
                <a:off x="1870543" y="1740227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48" name="Oval 647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49" name="Freeform 648"/>
              <p:cNvSpPr/>
              <p:nvPr/>
            </p:nvSpPr>
            <p:spPr bwMode="auto">
              <a:xfrm>
                <a:off x="2160923" y="1673143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50" name="Freeform 649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51" name="Freeform 650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52" name="Freeform 651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53" name="Straight Connector 652"/>
              <p:cNvCxnSpPr>
                <a:cxnSpLocks noChangeShapeType="1"/>
                <a:endCxn id="648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54" name="Straight Connector 653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82" name="Group 347"/>
            <p:cNvGrpSpPr>
              <a:grpSpLocks/>
            </p:cNvGrpSpPr>
            <p:nvPr/>
          </p:nvGrpSpPr>
          <p:grpSpPr bwMode="auto">
            <a:xfrm>
              <a:off x="7186342" y="2486295"/>
              <a:ext cx="413310" cy="196874"/>
              <a:chOff x="1871277" y="1576300"/>
              <a:chExt cx="1128371" cy="437861"/>
            </a:xfrm>
          </p:grpSpPr>
          <p:sp>
            <p:nvSpPr>
              <p:cNvPr id="637" name="Oval 63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38" name="Rectangle 637"/>
              <p:cNvSpPr/>
              <p:nvPr/>
            </p:nvSpPr>
            <p:spPr bwMode="auto">
              <a:xfrm>
                <a:off x="1872017" y="1738112"/>
                <a:ext cx="1126842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39" name="Oval 63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40" name="Freeform 639"/>
              <p:cNvSpPr/>
              <p:nvPr/>
            </p:nvSpPr>
            <p:spPr bwMode="auto">
              <a:xfrm>
                <a:off x="2158061" y="1671030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41" name="Freeform 64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42" name="Freeform 64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43" name="Freeform 64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44" name="Straight Connector 643"/>
              <p:cNvCxnSpPr>
                <a:cxnSpLocks noChangeShapeType="1"/>
                <a:endCxn id="63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45" name="Straight Connector 64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83" name="Group 347"/>
            <p:cNvGrpSpPr>
              <a:grpSpLocks/>
            </p:cNvGrpSpPr>
            <p:nvPr/>
          </p:nvGrpSpPr>
          <p:grpSpPr bwMode="auto">
            <a:xfrm>
              <a:off x="7750914" y="2756819"/>
              <a:ext cx="413310" cy="196874"/>
              <a:chOff x="1871277" y="1576300"/>
              <a:chExt cx="1128371" cy="437861"/>
            </a:xfrm>
          </p:grpSpPr>
          <p:sp>
            <p:nvSpPr>
              <p:cNvPr id="628" name="Oval 62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29" name="Rectangle 628"/>
              <p:cNvSpPr/>
              <p:nvPr/>
            </p:nvSpPr>
            <p:spPr bwMode="auto">
              <a:xfrm>
                <a:off x="1869259" y="1740200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30" name="Oval 62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31" name="Freeform 630"/>
              <p:cNvSpPr/>
              <p:nvPr/>
            </p:nvSpPr>
            <p:spPr bwMode="auto">
              <a:xfrm>
                <a:off x="2159639" y="1673116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32" name="Freeform 63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33" name="Freeform 63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34" name="Freeform 63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35" name="Straight Connector 634"/>
              <p:cNvCxnSpPr>
                <a:cxnSpLocks noChangeShapeType="1"/>
                <a:endCxn id="63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36" name="Straight Connector 63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21684" name="Picture 1005" descr="antenna_stylized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100" y="309515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85" name="Picture 1005" descr="antenna_stylized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951" y="5490536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86" name="Picture 1005" descr="antenna_stylized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711" y="543869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87" name="Picture 934" descr="antenna_radiation_stylized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052" y="5017186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3279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13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/>
      <p:bldP spid="4766" grpId="0"/>
      <p:bldP spid="476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pic>
        <p:nvPicPr>
          <p:cNvPr id="91138" name="Picture 12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68" y="970439"/>
            <a:ext cx="5446580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39" name="Picture 3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2" y="1452563"/>
            <a:ext cx="9083940" cy="476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2810" y="114300"/>
            <a:ext cx="84201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itchFamily="34" charset="-128"/>
              </a:rPr>
              <a:t>Tier-1 ISP: e.g., Sprint</a:t>
            </a:r>
          </a:p>
        </p:txBody>
      </p:sp>
      <p:sp>
        <p:nvSpPr>
          <p:cNvPr id="9114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59F61281-BD87-4726-9D8E-43A655D3593A}" type="slidenum">
              <a:rPr lang="en-US" altLang="en-US" sz="1200">
                <a:latin typeface="Tahoma" pitchFamily="34" charset="0"/>
              </a:rPr>
              <a:pPr/>
              <a:t>60</a:t>
            </a:fld>
            <a:endParaRPr lang="en-US" altLang="en-US" sz="1200">
              <a:latin typeface="Tahoma" pitchFamily="34" charset="0"/>
            </a:endParaRP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485901" y="1725614"/>
            <a:ext cx="4185973" cy="3017837"/>
            <a:chOff x="1371600" y="1725614"/>
            <a:chExt cx="3863976" cy="3017838"/>
          </a:xfrm>
        </p:grpSpPr>
        <p:grpSp>
          <p:nvGrpSpPr>
            <p:cNvPr id="91143" name="Group 187"/>
            <p:cNvGrpSpPr>
              <a:grpSpLocks/>
            </p:cNvGrpSpPr>
            <p:nvPr/>
          </p:nvGrpSpPr>
          <p:grpSpPr bwMode="auto">
            <a:xfrm>
              <a:off x="1371600" y="1725614"/>
              <a:ext cx="3863976" cy="3017838"/>
              <a:chOff x="864" y="1087"/>
              <a:chExt cx="2434" cy="1901"/>
            </a:xfrm>
          </p:grpSpPr>
          <p:sp>
            <p:nvSpPr>
              <p:cNvPr id="91194" name="Rectangle 202"/>
              <p:cNvSpPr>
                <a:spLocks noChangeArrowheads="1"/>
              </p:cNvSpPr>
              <p:nvPr/>
            </p:nvSpPr>
            <p:spPr bwMode="auto">
              <a:xfrm>
                <a:off x="1307" y="1103"/>
                <a:ext cx="1560" cy="18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91195" name="Line 205"/>
              <p:cNvSpPr>
                <a:spLocks noChangeShapeType="1"/>
              </p:cNvSpPr>
              <p:nvPr/>
            </p:nvSpPr>
            <p:spPr bwMode="auto">
              <a:xfrm flipH="1">
                <a:off x="1408" y="1945"/>
                <a:ext cx="28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196" name="Line 206"/>
              <p:cNvSpPr>
                <a:spLocks noChangeShapeType="1"/>
              </p:cNvSpPr>
              <p:nvPr/>
            </p:nvSpPr>
            <p:spPr bwMode="auto">
              <a:xfrm flipH="1">
                <a:off x="1408" y="2028"/>
                <a:ext cx="28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197" name="Text Box 207"/>
              <p:cNvSpPr txBox="1">
                <a:spLocks noChangeArrowheads="1"/>
              </p:cNvSpPr>
              <p:nvPr/>
            </p:nvSpPr>
            <p:spPr bwMode="auto">
              <a:xfrm flipH="1">
                <a:off x="1336" y="1789"/>
                <a:ext cx="229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r>
                  <a:rPr lang="en-US" altLang="en-US">
                    <a:latin typeface="Times New Roman" pitchFamily="18" charset="0"/>
                  </a:rPr>
                  <a:t>…</a:t>
                </a:r>
              </a:p>
            </p:txBody>
          </p:sp>
          <p:grpSp>
            <p:nvGrpSpPr>
              <p:cNvPr id="91198" name="Group 208"/>
              <p:cNvGrpSpPr>
                <a:grpSpLocks/>
              </p:cNvGrpSpPr>
              <p:nvPr/>
            </p:nvGrpSpPr>
            <p:grpSpPr bwMode="auto">
              <a:xfrm flipH="1">
                <a:off x="1617" y="2063"/>
                <a:ext cx="775" cy="284"/>
                <a:chOff x="2927" y="2500"/>
                <a:chExt cx="949" cy="332"/>
              </a:xfrm>
            </p:grpSpPr>
            <p:sp>
              <p:nvSpPr>
                <p:cNvPr id="91227" name="Line 209"/>
                <p:cNvSpPr>
                  <a:spLocks noChangeShapeType="1"/>
                </p:cNvSpPr>
                <p:nvPr/>
              </p:nvSpPr>
              <p:spPr bwMode="auto">
                <a:xfrm flipH="1">
                  <a:off x="2927" y="2515"/>
                  <a:ext cx="236" cy="31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228" name="Line 210"/>
                <p:cNvSpPr>
                  <a:spLocks noChangeShapeType="1"/>
                </p:cNvSpPr>
                <p:nvPr/>
              </p:nvSpPr>
              <p:spPr bwMode="auto">
                <a:xfrm>
                  <a:off x="3209" y="2500"/>
                  <a:ext cx="201" cy="33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229" name="Line 211"/>
                <p:cNvSpPr>
                  <a:spLocks noChangeShapeType="1"/>
                </p:cNvSpPr>
                <p:nvPr/>
              </p:nvSpPr>
              <p:spPr bwMode="auto">
                <a:xfrm>
                  <a:off x="3315" y="2500"/>
                  <a:ext cx="561" cy="32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1199" name="Line 212"/>
              <p:cNvSpPr>
                <a:spLocks noChangeShapeType="1"/>
              </p:cNvSpPr>
              <p:nvPr/>
            </p:nvSpPr>
            <p:spPr bwMode="auto">
              <a:xfrm flipH="1" flipV="1">
                <a:off x="1819" y="1533"/>
                <a:ext cx="0" cy="3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00" name="Line 213"/>
              <p:cNvSpPr>
                <a:spLocks noChangeShapeType="1"/>
              </p:cNvSpPr>
              <p:nvPr/>
            </p:nvSpPr>
            <p:spPr bwMode="auto">
              <a:xfrm flipH="1">
                <a:off x="1587" y="2081"/>
                <a:ext cx="193" cy="26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01" name="Line 214"/>
              <p:cNvSpPr>
                <a:spLocks noChangeShapeType="1"/>
              </p:cNvSpPr>
              <p:nvPr/>
            </p:nvSpPr>
            <p:spPr bwMode="auto">
              <a:xfrm>
                <a:off x="1818" y="2068"/>
                <a:ext cx="164" cy="28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02" name="Line 215"/>
              <p:cNvSpPr>
                <a:spLocks noChangeShapeType="1"/>
              </p:cNvSpPr>
              <p:nvPr/>
            </p:nvSpPr>
            <p:spPr bwMode="auto">
              <a:xfrm>
                <a:off x="1904" y="2068"/>
                <a:ext cx="459" cy="27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03" name="Text Box 272"/>
              <p:cNvSpPr txBox="1">
                <a:spLocks noChangeArrowheads="1"/>
              </p:cNvSpPr>
              <p:nvPr/>
            </p:nvSpPr>
            <p:spPr bwMode="auto">
              <a:xfrm>
                <a:off x="1583" y="2691"/>
                <a:ext cx="1065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en-US" altLang="en-US" sz="1600"/>
                  <a:t>to/from customers</a:t>
                </a:r>
              </a:p>
            </p:txBody>
          </p:sp>
          <p:sp>
            <p:nvSpPr>
              <p:cNvPr id="91204" name="Text Box 273"/>
              <p:cNvSpPr txBox="1">
                <a:spLocks noChangeArrowheads="1"/>
              </p:cNvSpPr>
              <p:nvPr/>
            </p:nvSpPr>
            <p:spPr bwMode="auto">
              <a:xfrm>
                <a:off x="2262" y="1699"/>
                <a:ext cx="504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en-US" altLang="en-US" sz="1600"/>
                  <a:t>peering</a:t>
                </a:r>
              </a:p>
            </p:txBody>
          </p:sp>
          <p:sp>
            <p:nvSpPr>
              <p:cNvPr id="91205" name="Text Box 274"/>
              <p:cNvSpPr txBox="1">
                <a:spLocks noChangeArrowheads="1"/>
              </p:cNvSpPr>
              <p:nvPr/>
            </p:nvSpPr>
            <p:spPr bwMode="auto">
              <a:xfrm>
                <a:off x="1636" y="1367"/>
                <a:ext cx="1064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en-US" altLang="en-US" sz="1600"/>
                  <a:t> to/from backbone</a:t>
                </a:r>
              </a:p>
            </p:txBody>
          </p:sp>
          <p:sp>
            <p:nvSpPr>
              <p:cNvPr id="91206" name="Rectangle 275"/>
              <p:cNvSpPr>
                <a:spLocks noChangeArrowheads="1"/>
              </p:cNvSpPr>
              <p:nvPr/>
            </p:nvSpPr>
            <p:spPr bwMode="auto">
              <a:xfrm>
                <a:off x="1355" y="1139"/>
                <a:ext cx="1447" cy="177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91207" name="Line 290"/>
              <p:cNvSpPr>
                <a:spLocks noChangeShapeType="1"/>
              </p:cNvSpPr>
              <p:nvPr/>
            </p:nvSpPr>
            <p:spPr bwMode="auto">
              <a:xfrm flipH="1" flipV="1">
                <a:off x="2226" y="1559"/>
                <a:ext cx="0" cy="3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08" name="Line 292"/>
              <p:cNvSpPr>
                <a:spLocks noChangeShapeType="1"/>
              </p:cNvSpPr>
              <p:nvPr/>
            </p:nvSpPr>
            <p:spPr bwMode="auto">
              <a:xfrm>
                <a:off x="2360" y="1948"/>
                <a:ext cx="36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09" name="Line 293"/>
              <p:cNvSpPr>
                <a:spLocks noChangeShapeType="1"/>
              </p:cNvSpPr>
              <p:nvPr/>
            </p:nvSpPr>
            <p:spPr bwMode="auto">
              <a:xfrm>
                <a:off x="2360" y="2030"/>
                <a:ext cx="36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10" name="Text Box 294"/>
              <p:cNvSpPr txBox="1">
                <a:spLocks noChangeArrowheads="1"/>
              </p:cNvSpPr>
              <p:nvPr/>
            </p:nvSpPr>
            <p:spPr bwMode="auto">
              <a:xfrm>
                <a:off x="2410" y="1790"/>
                <a:ext cx="29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r>
                  <a:rPr lang="en-US" altLang="en-US">
                    <a:latin typeface="Times New Roman" pitchFamily="18" charset="0"/>
                  </a:rPr>
                  <a:t>…</a:t>
                </a:r>
              </a:p>
            </p:txBody>
          </p:sp>
          <p:grpSp>
            <p:nvGrpSpPr>
              <p:cNvPr id="91211" name="Group 296"/>
              <p:cNvGrpSpPr>
                <a:grpSpLocks/>
              </p:cNvGrpSpPr>
              <p:nvPr/>
            </p:nvGrpSpPr>
            <p:grpSpPr bwMode="auto">
              <a:xfrm>
                <a:off x="2376" y="2519"/>
                <a:ext cx="83" cy="167"/>
                <a:chOff x="4467" y="2745"/>
                <a:chExt cx="96" cy="345"/>
              </a:xfrm>
            </p:grpSpPr>
            <p:sp>
              <p:nvSpPr>
                <p:cNvPr id="91225" name="Line 297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294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226" name="Line 298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390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1212" name="Text Box 299"/>
              <p:cNvSpPr txBox="1">
                <a:spLocks noChangeArrowheads="1"/>
              </p:cNvSpPr>
              <p:nvPr/>
            </p:nvSpPr>
            <p:spPr bwMode="auto">
              <a:xfrm rot="16200000" flipH="1">
                <a:off x="2242" y="2506"/>
                <a:ext cx="238" cy="2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r>
                  <a:rPr lang="en-US" altLang="en-US">
                    <a:latin typeface="Times New Roman" pitchFamily="18" charset="0"/>
                  </a:rPr>
                  <a:t>…</a:t>
                </a:r>
              </a:p>
            </p:txBody>
          </p:sp>
          <p:grpSp>
            <p:nvGrpSpPr>
              <p:cNvPr id="91213" name="Group 301"/>
              <p:cNvGrpSpPr>
                <a:grpSpLocks/>
              </p:cNvGrpSpPr>
              <p:nvPr/>
            </p:nvGrpSpPr>
            <p:grpSpPr bwMode="auto">
              <a:xfrm>
                <a:off x="1977" y="2528"/>
                <a:ext cx="84" cy="167"/>
                <a:chOff x="4467" y="2745"/>
                <a:chExt cx="96" cy="345"/>
              </a:xfrm>
            </p:grpSpPr>
            <p:sp>
              <p:nvSpPr>
                <p:cNvPr id="91223" name="Line 302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294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224" name="Line 303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390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1214" name="Text Box 304"/>
              <p:cNvSpPr txBox="1">
                <a:spLocks noChangeArrowheads="1"/>
              </p:cNvSpPr>
              <p:nvPr/>
            </p:nvSpPr>
            <p:spPr bwMode="auto">
              <a:xfrm rot="16200000" flipH="1">
                <a:off x="1837" y="2501"/>
                <a:ext cx="239" cy="2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r>
                  <a:rPr lang="en-US" altLang="en-US">
                    <a:latin typeface="Times New Roman" pitchFamily="18" charset="0"/>
                  </a:rPr>
                  <a:t>…</a:t>
                </a:r>
              </a:p>
            </p:txBody>
          </p:sp>
          <p:grpSp>
            <p:nvGrpSpPr>
              <p:cNvPr id="91215" name="Group 306"/>
              <p:cNvGrpSpPr>
                <a:grpSpLocks/>
              </p:cNvGrpSpPr>
              <p:nvPr/>
            </p:nvGrpSpPr>
            <p:grpSpPr bwMode="auto">
              <a:xfrm>
                <a:off x="1545" y="2526"/>
                <a:ext cx="92" cy="167"/>
                <a:chOff x="4467" y="2745"/>
                <a:chExt cx="96" cy="345"/>
              </a:xfrm>
            </p:grpSpPr>
            <p:sp>
              <p:nvSpPr>
                <p:cNvPr id="91221" name="Line 307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294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222" name="Line 308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390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1216" name="Text Box 309"/>
              <p:cNvSpPr txBox="1">
                <a:spLocks noChangeArrowheads="1"/>
              </p:cNvSpPr>
              <p:nvPr/>
            </p:nvSpPr>
            <p:spPr bwMode="auto">
              <a:xfrm rot="16200000" flipH="1">
                <a:off x="1407" y="2502"/>
                <a:ext cx="239" cy="2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r>
                  <a:rPr lang="en-US" altLang="en-US">
                    <a:latin typeface="Times New Roman" pitchFamily="18" charset="0"/>
                  </a:rPr>
                  <a:t>…</a:t>
                </a:r>
              </a:p>
            </p:txBody>
          </p:sp>
          <p:sp>
            <p:nvSpPr>
              <p:cNvPr id="91217" name="Text Box 310"/>
              <p:cNvSpPr txBox="1">
                <a:spLocks noChangeArrowheads="1"/>
              </p:cNvSpPr>
              <p:nvPr/>
            </p:nvSpPr>
            <p:spPr bwMode="auto">
              <a:xfrm>
                <a:off x="1437" y="1179"/>
                <a:ext cx="1195" cy="1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en-US" altLang="en-US" sz="1400" dirty="0">
                    <a:solidFill>
                      <a:srgbClr val="FF0000"/>
                    </a:solidFill>
                  </a:rPr>
                  <a:t>POP: point-of-presence</a:t>
                </a:r>
              </a:p>
            </p:txBody>
          </p:sp>
          <p:sp>
            <p:nvSpPr>
              <p:cNvPr id="91218" name="Line 148"/>
              <p:cNvSpPr>
                <a:spLocks noChangeShapeType="1"/>
              </p:cNvSpPr>
              <p:nvPr/>
            </p:nvSpPr>
            <p:spPr bwMode="auto">
              <a:xfrm>
                <a:off x="3192" y="1948"/>
                <a:ext cx="0" cy="8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19" name="Line 184"/>
              <p:cNvSpPr>
                <a:spLocks noChangeShapeType="1"/>
              </p:cNvSpPr>
              <p:nvPr/>
            </p:nvSpPr>
            <p:spPr bwMode="auto">
              <a:xfrm>
                <a:off x="3298" y="2402"/>
                <a:ext cx="0" cy="9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20" name="Freeform 186"/>
              <p:cNvSpPr>
                <a:spLocks/>
              </p:cNvSpPr>
              <p:nvPr/>
            </p:nvSpPr>
            <p:spPr bwMode="auto">
              <a:xfrm>
                <a:off x="864" y="1087"/>
                <a:ext cx="475" cy="1879"/>
              </a:xfrm>
              <a:custGeom>
                <a:avLst/>
                <a:gdLst>
                  <a:gd name="T0" fmla="*/ 0 w 475"/>
                  <a:gd name="T1" fmla="*/ 1224 h 1879"/>
                  <a:gd name="T2" fmla="*/ 475 w 475"/>
                  <a:gd name="T3" fmla="*/ 0 h 1879"/>
                  <a:gd name="T4" fmla="*/ 468 w 475"/>
                  <a:gd name="T5" fmla="*/ 1879 h 1879"/>
                  <a:gd name="T6" fmla="*/ 0 w 475"/>
                  <a:gd name="T7" fmla="*/ 1224 h 18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5"/>
                  <a:gd name="T13" fmla="*/ 0 h 1879"/>
                  <a:gd name="T14" fmla="*/ 475 w 475"/>
                  <a:gd name="T15" fmla="*/ 1879 h 18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5" h="1879">
                    <a:moveTo>
                      <a:pt x="0" y="1224"/>
                    </a:moveTo>
                    <a:lnTo>
                      <a:pt x="475" y="0"/>
                    </a:lnTo>
                    <a:lnTo>
                      <a:pt x="468" y="1879"/>
                    </a:lnTo>
                    <a:lnTo>
                      <a:pt x="0" y="122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0000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1144" name="Group 347"/>
            <p:cNvGrpSpPr>
              <a:grpSpLocks/>
            </p:cNvGrpSpPr>
            <p:nvPr/>
          </p:nvGrpSpPr>
          <p:grpSpPr bwMode="auto">
            <a:xfrm>
              <a:off x="3570624" y="3685767"/>
              <a:ext cx="544387" cy="333770"/>
              <a:chOff x="1871277" y="1576300"/>
              <a:chExt cx="1128371" cy="437860"/>
            </a:xfrm>
          </p:grpSpPr>
          <p:sp>
            <p:nvSpPr>
              <p:cNvPr id="88" name="Oval 87"/>
              <p:cNvSpPr>
                <a:spLocks noChangeArrowheads="1"/>
              </p:cNvSpPr>
              <p:nvPr/>
            </p:nvSpPr>
            <p:spPr bwMode="auto">
              <a:xfrm flipV="1">
                <a:off x="1874446" y="1694640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1870583" y="1739279"/>
                <a:ext cx="1128630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0" name="Oval 8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1" name="Freeform 90"/>
              <p:cNvSpPr/>
              <p:nvPr/>
            </p:nvSpPr>
            <p:spPr bwMode="auto">
              <a:xfrm>
                <a:off x="2160144" y="1674720"/>
                <a:ext cx="546218" cy="16035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2" name="Freeform 9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93" name="Freeform 9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94" name="Freeform 9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95" name="Straight Connector 94"/>
              <p:cNvCxnSpPr>
                <a:cxnSpLocks noChangeShapeType="1"/>
                <a:endCxn id="9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6" name="Straight Connector 9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1145" name="Group 347"/>
            <p:cNvGrpSpPr>
              <a:grpSpLocks/>
            </p:cNvGrpSpPr>
            <p:nvPr/>
          </p:nvGrpSpPr>
          <p:grpSpPr bwMode="auto">
            <a:xfrm>
              <a:off x="2915191" y="3680361"/>
              <a:ext cx="544387" cy="333770"/>
              <a:chOff x="1871277" y="1576300"/>
              <a:chExt cx="1128371" cy="437860"/>
            </a:xfrm>
          </p:grpSpPr>
          <p:sp>
            <p:nvSpPr>
              <p:cNvPr id="98" name="Oval 97"/>
              <p:cNvSpPr>
                <a:spLocks noChangeArrowheads="1"/>
              </p:cNvSpPr>
              <p:nvPr/>
            </p:nvSpPr>
            <p:spPr bwMode="auto">
              <a:xfrm flipV="1">
                <a:off x="1874446" y="1694640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9" name="Rectangle 98"/>
              <p:cNvSpPr/>
              <p:nvPr/>
            </p:nvSpPr>
            <p:spPr bwMode="auto">
              <a:xfrm>
                <a:off x="1870156" y="1740124"/>
                <a:ext cx="1128632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00" name="Oval 9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1" name="Freeform 100"/>
              <p:cNvSpPr/>
              <p:nvPr/>
            </p:nvSpPr>
            <p:spPr bwMode="auto">
              <a:xfrm>
                <a:off x="2159717" y="1673481"/>
                <a:ext cx="546218" cy="16035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02" name="Freeform 10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03" name="Freeform 10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04" name="Freeform 10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05" name="Straight Connector 104"/>
              <p:cNvCxnSpPr>
                <a:cxnSpLocks noChangeShapeType="1"/>
                <a:endCxn id="10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6" name="Straight Connector 10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1146" name="Group 347"/>
            <p:cNvGrpSpPr>
              <a:grpSpLocks/>
            </p:cNvGrpSpPr>
            <p:nvPr/>
          </p:nvGrpSpPr>
          <p:grpSpPr bwMode="auto">
            <a:xfrm>
              <a:off x="2256002" y="3682470"/>
              <a:ext cx="544387" cy="333770"/>
              <a:chOff x="1871277" y="1576300"/>
              <a:chExt cx="1128371" cy="437860"/>
            </a:xfrm>
          </p:grpSpPr>
          <p:sp>
            <p:nvSpPr>
              <p:cNvPr id="108" name="Oval 107"/>
              <p:cNvSpPr>
                <a:spLocks noChangeArrowheads="1"/>
              </p:cNvSpPr>
              <p:nvPr/>
            </p:nvSpPr>
            <p:spPr bwMode="auto">
              <a:xfrm flipV="1">
                <a:off x="1874446" y="1694640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 bwMode="auto">
              <a:xfrm>
                <a:off x="1870937" y="1739439"/>
                <a:ext cx="1128630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0" name="Oval 10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1" name="Freeform 110"/>
              <p:cNvSpPr/>
              <p:nvPr/>
            </p:nvSpPr>
            <p:spPr bwMode="auto">
              <a:xfrm>
                <a:off x="2160498" y="1674880"/>
                <a:ext cx="546218" cy="16035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2" name="Freeform 11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3" name="Freeform 11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4" name="Freeform 11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5" name="Straight Connector 114"/>
              <p:cNvCxnSpPr>
                <a:cxnSpLocks noChangeShapeType="1"/>
                <a:endCxn id="11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6" name="Straight Connector 11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1147" name="Group 347"/>
            <p:cNvGrpSpPr>
              <a:grpSpLocks/>
            </p:cNvGrpSpPr>
            <p:nvPr/>
          </p:nvGrpSpPr>
          <p:grpSpPr bwMode="auto">
            <a:xfrm>
              <a:off x="2630086" y="2989478"/>
              <a:ext cx="544387" cy="333770"/>
              <a:chOff x="1871277" y="1576300"/>
              <a:chExt cx="1128371" cy="437860"/>
            </a:xfrm>
          </p:grpSpPr>
          <p:sp>
            <p:nvSpPr>
              <p:cNvPr id="118" name="Oval 117"/>
              <p:cNvSpPr>
                <a:spLocks noChangeArrowheads="1"/>
              </p:cNvSpPr>
              <p:nvPr/>
            </p:nvSpPr>
            <p:spPr bwMode="auto">
              <a:xfrm flipV="1">
                <a:off x="1874446" y="1694640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 bwMode="auto">
              <a:xfrm>
                <a:off x="1872110" y="1738461"/>
                <a:ext cx="1128630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0" name="Oval 11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1" name="Freeform 120"/>
              <p:cNvSpPr/>
              <p:nvPr/>
            </p:nvSpPr>
            <p:spPr bwMode="auto">
              <a:xfrm>
                <a:off x="2161672" y="1673900"/>
                <a:ext cx="546218" cy="16035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2" name="Freeform 12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3" name="Freeform 12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4" name="Freeform 12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5" name="Straight Connector 124"/>
              <p:cNvCxnSpPr>
                <a:cxnSpLocks noChangeShapeType="1"/>
                <a:endCxn id="12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6" name="Straight Connector 12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1148" name="Group 347"/>
            <p:cNvGrpSpPr>
              <a:grpSpLocks/>
            </p:cNvGrpSpPr>
            <p:nvPr/>
          </p:nvGrpSpPr>
          <p:grpSpPr bwMode="auto">
            <a:xfrm>
              <a:off x="3244642" y="2991587"/>
              <a:ext cx="544387" cy="333770"/>
              <a:chOff x="1871277" y="1576300"/>
              <a:chExt cx="1128371" cy="437860"/>
            </a:xfrm>
          </p:grpSpPr>
          <p:sp>
            <p:nvSpPr>
              <p:cNvPr id="128" name="Oval 127"/>
              <p:cNvSpPr>
                <a:spLocks noChangeArrowheads="1"/>
              </p:cNvSpPr>
              <p:nvPr/>
            </p:nvSpPr>
            <p:spPr bwMode="auto">
              <a:xfrm flipV="1">
                <a:off x="1874446" y="1694640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 bwMode="auto">
              <a:xfrm>
                <a:off x="1871708" y="1739859"/>
                <a:ext cx="1128632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0" name="Oval 12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1" name="Freeform 130"/>
              <p:cNvSpPr/>
              <p:nvPr/>
            </p:nvSpPr>
            <p:spPr bwMode="auto">
              <a:xfrm>
                <a:off x="2161269" y="1673216"/>
                <a:ext cx="546218" cy="16035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2" name="Freeform 13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3" name="Freeform 13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4" name="Freeform 13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5" name="Straight Connector 134"/>
              <p:cNvCxnSpPr>
                <a:cxnSpLocks noChangeShapeType="1"/>
                <a:endCxn id="13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6" name="Straight Connector 13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</p:spTree>
    <p:extLst>
      <p:ext uri="{BB962C8B-B14F-4D97-AF65-F5344CB8AC3E}">
        <p14:creationId xmlns:p14="http://schemas.microsoft.com/office/powerpoint/2010/main" val="282273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692" y="274638"/>
            <a:ext cx="8124296" cy="1143000"/>
          </a:xfrm>
        </p:spPr>
        <p:txBody>
          <a:bodyPr/>
          <a:lstStyle/>
          <a:p>
            <a:pPr>
              <a:defRPr/>
            </a:pPr>
            <a:r>
              <a:rPr lang="en-GB" dirty="0"/>
              <a:t>Network Classification by role</a:t>
            </a:r>
          </a:p>
        </p:txBody>
      </p:sp>
      <p:sp>
        <p:nvSpPr>
          <p:cNvPr id="51203" name="Content Placeholder 2"/>
          <p:cNvSpPr>
            <a:spLocks noGrp="1"/>
          </p:cNvSpPr>
          <p:nvPr>
            <p:ph sz="half" idx="1"/>
          </p:nvPr>
        </p:nvSpPr>
        <p:spPr>
          <a:xfrm>
            <a:off x="1554692" y="1524001"/>
            <a:ext cx="3962400" cy="4664075"/>
          </a:xfrm>
        </p:spPr>
        <p:txBody>
          <a:bodyPr/>
          <a:lstStyle/>
          <a:p>
            <a:r>
              <a:rPr lang="en-GB" altLang="en-US" dirty="0"/>
              <a:t>Peer-to-peer</a:t>
            </a:r>
          </a:p>
        </p:txBody>
      </p:sp>
      <p:sp>
        <p:nvSpPr>
          <p:cNvPr id="51204" name="Content Placeholder 3"/>
          <p:cNvSpPr>
            <a:spLocks noGrp="1"/>
          </p:cNvSpPr>
          <p:nvPr>
            <p:ph sz="half" idx="2"/>
          </p:nvPr>
        </p:nvSpPr>
        <p:spPr>
          <a:xfrm>
            <a:off x="5716588" y="1524001"/>
            <a:ext cx="3962400" cy="4664075"/>
          </a:xfrm>
        </p:spPr>
        <p:txBody>
          <a:bodyPr/>
          <a:lstStyle/>
          <a:p>
            <a:r>
              <a:rPr lang="en-GB" altLang="en-US" dirty="0"/>
              <a:t>Client – Server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1-</a:t>
            </a:r>
            <a:fld id="{568803B3-AB8D-4EE4-9D73-F73922ED2CBC}" type="slidenum">
              <a:rPr lang="en-US" altLang="en-US" smtClean="0"/>
              <a:pPr>
                <a:defRPr/>
              </a:pPr>
              <a:t>61</a:t>
            </a:fld>
            <a:endParaRPr lang="en-US" altLang="en-US"/>
          </a:p>
        </p:txBody>
      </p:sp>
      <p:pic>
        <p:nvPicPr>
          <p:cNvPr id="51206" name="Picture 4" descr="Client–server model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092" y="3114676"/>
            <a:ext cx="3872971" cy="214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7" name="Picture 9" descr="Peer-To-Peer Network ~ INLIGHTING FAI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317" y="2949576"/>
            <a:ext cx="2892690" cy="247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21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688" y="1097916"/>
            <a:ext cx="5446580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86439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altLang="en-US" sz="3200" dirty="0">
                <a:solidFill>
                  <a:schemeClr val="tx2">
                    <a:satMod val="130000"/>
                  </a:schemeClr>
                </a:solidFill>
              </a:rPr>
              <a:t>Network classification by transmission technology</a:t>
            </a:r>
            <a:endParaRPr lang="en-GB" sz="3200" dirty="0"/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/>
              <a:t>Point –to – point</a:t>
            </a:r>
          </a:p>
          <a:p>
            <a:r>
              <a:rPr lang="en-GB" altLang="en-US"/>
              <a:t>Broadcast</a:t>
            </a:r>
          </a:p>
          <a:p>
            <a:r>
              <a:rPr lang="en-GB" altLang="en-US"/>
              <a:t>Multicast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1-</a:t>
            </a:r>
            <a:fld id="{9A46BFF1-1DF5-4F78-8C1E-182376A6478A}" type="slidenum">
              <a:rPr lang="en-US" altLang="en-US" smtClean="0"/>
              <a:pPr>
                <a:defRPr/>
              </a:pPr>
              <a:t>62</a:t>
            </a:fld>
            <a:endParaRPr lang="en-US" altLang="en-US"/>
          </a:p>
        </p:txBody>
      </p:sp>
      <p:pic>
        <p:nvPicPr>
          <p:cNvPr id="5222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039" y="3048001"/>
            <a:ext cx="2715551" cy="333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915" y="3786188"/>
            <a:ext cx="624285" cy="216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1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255" y="3108325"/>
            <a:ext cx="2624402" cy="351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21" descr="underline_base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68" y="970439"/>
            <a:ext cx="5446580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2013120" y="2432160"/>
              <a:ext cx="3213360" cy="29782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03760" y="2422800"/>
                <a:ext cx="3232080" cy="299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79041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6" name="Rectangle 2"/>
          <p:cNvSpPr>
            <a:spLocks noGrp="1" noChangeArrowheads="1"/>
          </p:cNvSpPr>
          <p:nvPr>
            <p:ph type="title"/>
          </p:nvPr>
        </p:nvSpPr>
        <p:spPr>
          <a:xfrm>
            <a:off x="705221" y="272415"/>
            <a:ext cx="9200779" cy="99218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en-US" sz="3200" dirty="0">
                <a:solidFill>
                  <a:schemeClr val="tx2">
                    <a:satMod val="130000"/>
                  </a:schemeClr>
                </a:solidFill>
              </a:rPr>
              <a:t>Network classification by switching technology</a:t>
            </a:r>
          </a:p>
        </p:txBody>
      </p:sp>
      <p:sp>
        <p:nvSpPr>
          <p:cNvPr id="5325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400">
                <a:latin typeface="Arial" pitchFamily="34" charset="0"/>
              </a:rPr>
              <a:t>1-</a:t>
            </a:r>
            <a:fld id="{4DE46345-C197-4139-AC23-63EF35E4DC3B}" type="slidenum">
              <a:rPr lang="en-US" altLang="en-US" sz="1400" smtClean="0">
                <a:latin typeface="Arial" pitchFamily="34" charset="0"/>
              </a:rPr>
              <a:pPr/>
              <a:t>63</a:t>
            </a:fld>
            <a:endParaRPr lang="en-US" altLang="en-US" sz="1400">
              <a:latin typeface="Arial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49830" y="1949451"/>
            <a:ext cx="8736541" cy="3306762"/>
            <a:chOff x="749830" y="1190626"/>
            <a:chExt cx="8736541" cy="3306762"/>
          </a:xfrm>
        </p:grpSpPr>
        <p:sp>
          <p:nvSpPr>
            <p:cNvPr id="53252" name="Rectangle 4"/>
            <p:cNvSpPr>
              <a:spLocks noChangeArrowheads="1"/>
            </p:cNvSpPr>
            <p:nvPr/>
          </p:nvSpPr>
          <p:spPr bwMode="auto">
            <a:xfrm>
              <a:off x="3504936" y="1190626"/>
              <a:ext cx="2557331" cy="7588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solidFill>
                    <a:srgbClr val="FED46C"/>
                  </a:solidFill>
                  <a:latin typeface="Arial" pitchFamily="34" charset="0"/>
                </a:rPr>
                <a:t>Computer networks</a:t>
              </a:r>
            </a:p>
          </p:txBody>
        </p:sp>
        <p:grpSp>
          <p:nvGrpSpPr>
            <p:cNvPr id="53253" name="Group 30"/>
            <p:cNvGrpSpPr>
              <a:grpSpLocks/>
            </p:cNvGrpSpPr>
            <p:nvPr/>
          </p:nvGrpSpPr>
          <p:grpSpPr bwMode="auto">
            <a:xfrm>
              <a:off x="749830" y="2520950"/>
              <a:ext cx="3719910" cy="1957388"/>
              <a:chOff x="446" y="1472"/>
              <a:chExt cx="2163" cy="1233"/>
            </a:xfrm>
          </p:grpSpPr>
          <p:sp>
            <p:nvSpPr>
              <p:cNvPr id="53270" name="Rectangle 6"/>
              <p:cNvSpPr>
                <a:spLocks noChangeArrowheads="1"/>
              </p:cNvSpPr>
              <p:nvPr/>
            </p:nvSpPr>
            <p:spPr bwMode="auto">
              <a:xfrm>
                <a:off x="860" y="1472"/>
                <a:ext cx="1487" cy="47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dirty="0">
                    <a:solidFill>
                      <a:srgbClr val="FED46C"/>
                    </a:solidFill>
                    <a:latin typeface="Arial" pitchFamily="34" charset="0"/>
                  </a:rPr>
                  <a:t>Circuit switching</a:t>
                </a:r>
              </a:p>
            </p:txBody>
          </p:sp>
          <p:sp>
            <p:nvSpPr>
              <p:cNvPr id="40984" name="Rectangle 8"/>
              <p:cNvSpPr>
                <a:spLocks noChangeArrowheads="1"/>
              </p:cNvSpPr>
              <p:nvPr/>
            </p:nvSpPr>
            <p:spPr bwMode="auto">
              <a:xfrm>
                <a:off x="446" y="2290"/>
                <a:ext cx="803" cy="399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altLang="en-US" sz="180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Arial" pitchFamily="34" charset="0"/>
                  </a:rPr>
                  <a:t>FDM</a:t>
                </a:r>
              </a:p>
            </p:txBody>
          </p:sp>
          <p:sp>
            <p:nvSpPr>
              <p:cNvPr id="40985" name="Rectangle 9"/>
              <p:cNvSpPr>
                <a:spLocks noChangeArrowheads="1"/>
              </p:cNvSpPr>
              <p:nvPr/>
            </p:nvSpPr>
            <p:spPr bwMode="auto">
              <a:xfrm>
                <a:off x="1806" y="2306"/>
                <a:ext cx="803" cy="399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altLang="en-US" sz="180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Arial" pitchFamily="34" charset="0"/>
                  </a:rPr>
                  <a:t>TDM</a:t>
                </a:r>
              </a:p>
            </p:txBody>
          </p:sp>
          <p:grpSp>
            <p:nvGrpSpPr>
              <p:cNvPr id="53273" name="Group 17"/>
              <p:cNvGrpSpPr>
                <a:grpSpLocks/>
              </p:cNvGrpSpPr>
              <p:nvPr/>
            </p:nvGrpSpPr>
            <p:grpSpPr bwMode="auto">
              <a:xfrm>
                <a:off x="1009" y="1954"/>
                <a:ext cx="1184" cy="361"/>
                <a:chOff x="1009" y="1954"/>
                <a:chExt cx="1184" cy="361"/>
              </a:xfrm>
            </p:grpSpPr>
            <p:grpSp>
              <p:nvGrpSpPr>
                <p:cNvPr id="53274" name="Group 15"/>
                <p:cNvGrpSpPr>
                  <a:grpSpLocks/>
                </p:cNvGrpSpPr>
                <p:nvPr/>
              </p:nvGrpSpPr>
              <p:grpSpPr bwMode="auto">
                <a:xfrm>
                  <a:off x="1009" y="2114"/>
                  <a:ext cx="1184" cy="201"/>
                  <a:chOff x="1009" y="2114"/>
                  <a:chExt cx="1184" cy="201"/>
                </a:xfrm>
              </p:grpSpPr>
              <p:sp>
                <p:nvSpPr>
                  <p:cNvPr id="40989" name="Line 12"/>
                  <p:cNvSpPr>
                    <a:spLocks noChangeShapeType="1"/>
                  </p:cNvSpPr>
                  <p:nvPr/>
                </p:nvSpPr>
                <p:spPr bwMode="auto">
                  <a:xfrm>
                    <a:off x="1009" y="2118"/>
                    <a:ext cx="1179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GB" sz="1800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  <p:sp>
                <p:nvSpPr>
                  <p:cNvPr id="40990" name="Line 13"/>
                  <p:cNvSpPr>
                    <a:spLocks noChangeShapeType="1"/>
                  </p:cNvSpPr>
                  <p:nvPr/>
                </p:nvSpPr>
                <p:spPr bwMode="auto">
                  <a:xfrm>
                    <a:off x="2193" y="2129"/>
                    <a:ext cx="0" cy="18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GB" sz="1800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  <p:sp>
                <p:nvSpPr>
                  <p:cNvPr id="40991" name="Line 14"/>
                  <p:cNvSpPr>
                    <a:spLocks noChangeShapeType="1"/>
                  </p:cNvSpPr>
                  <p:nvPr/>
                </p:nvSpPr>
                <p:spPr bwMode="auto">
                  <a:xfrm>
                    <a:off x="1010" y="2114"/>
                    <a:ext cx="0" cy="18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GB" sz="1800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40988" name="Line 16"/>
                <p:cNvSpPr>
                  <a:spLocks noChangeShapeType="1"/>
                </p:cNvSpPr>
                <p:nvPr/>
              </p:nvSpPr>
              <p:spPr bwMode="auto">
                <a:xfrm>
                  <a:off x="1588" y="1954"/>
                  <a:ext cx="0" cy="16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GB" sz="1800">
                    <a:solidFill>
                      <a:schemeClr val="accent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3254" name="Group 31"/>
            <p:cNvGrpSpPr>
              <a:grpSpLocks/>
            </p:cNvGrpSpPr>
            <p:nvPr/>
          </p:nvGrpSpPr>
          <p:grpSpPr bwMode="auto">
            <a:xfrm>
              <a:off x="5499894" y="2516188"/>
              <a:ext cx="3986477" cy="1981200"/>
              <a:chOff x="3012" y="1468"/>
              <a:chExt cx="2318" cy="1248"/>
            </a:xfrm>
          </p:grpSpPr>
          <p:sp>
            <p:nvSpPr>
              <p:cNvPr id="53261" name="Rectangle 7"/>
              <p:cNvSpPr>
                <a:spLocks noChangeArrowheads="1"/>
              </p:cNvSpPr>
              <p:nvPr/>
            </p:nvSpPr>
            <p:spPr bwMode="auto">
              <a:xfrm>
                <a:off x="3383" y="1468"/>
                <a:ext cx="1487" cy="47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dirty="0">
                    <a:solidFill>
                      <a:srgbClr val="FED46C"/>
                    </a:solidFill>
                    <a:latin typeface="Arial" pitchFamily="34" charset="0"/>
                  </a:rPr>
                  <a:t>Packet switching</a:t>
                </a:r>
              </a:p>
            </p:txBody>
          </p:sp>
          <p:sp>
            <p:nvSpPr>
              <p:cNvPr id="53262" name="Rectangle 10"/>
              <p:cNvSpPr>
                <a:spLocks noChangeArrowheads="1"/>
              </p:cNvSpPr>
              <p:nvPr/>
            </p:nvSpPr>
            <p:spPr bwMode="auto">
              <a:xfrm>
                <a:off x="3012" y="2317"/>
                <a:ext cx="1005" cy="399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dirty="0">
                    <a:solidFill>
                      <a:srgbClr val="FED46C"/>
                    </a:solidFill>
                    <a:latin typeface="Arial" pitchFamily="34" charset="0"/>
                  </a:rPr>
                  <a:t>VC networks</a:t>
                </a:r>
              </a:p>
            </p:txBody>
          </p:sp>
          <p:sp>
            <p:nvSpPr>
              <p:cNvPr id="53263" name="Rectangle 11"/>
              <p:cNvSpPr>
                <a:spLocks noChangeArrowheads="1"/>
              </p:cNvSpPr>
              <p:nvPr/>
            </p:nvSpPr>
            <p:spPr bwMode="auto">
              <a:xfrm>
                <a:off x="4325" y="2312"/>
                <a:ext cx="1005" cy="399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dirty="0">
                    <a:solidFill>
                      <a:srgbClr val="FED46C"/>
                    </a:solidFill>
                    <a:latin typeface="Arial" pitchFamily="34" charset="0"/>
                  </a:rPr>
                  <a:t>Datagram 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dirty="0">
                    <a:solidFill>
                      <a:srgbClr val="FED46C"/>
                    </a:solidFill>
                    <a:latin typeface="Arial" pitchFamily="34" charset="0"/>
                  </a:rPr>
                  <a:t>networks</a:t>
                </a:r>
              </a:p>
            </p:txBody>
          </p:sp>
          <p:grpSp>
            <p:nvGrpSpPr>
              <p:cNvPr id="53264" name="Group 18"/>
              <p:cNvGrpSpPr>
                <a:grpSpLocks/>
              </p:cNvGrpSpPr>
              <p:nvPr/>
            </p:nvGrpSpPr>
            <p:grpSpPr bwMode="auto">
              <a:xfrm>
                <a:off x="3574" y="1955"/>
                <a:ext cx="1184" cy="361"/>
                <a:chOff x="1009" y="1954"/>
                <a:chExt cx="1184" cy="361"/>
              </a:xfrm>
            </p:grpSpPr>
            <p:grpSp>
              <p:nvGrpSpPr>
                <p:cNvPr id="53265" name="Group 19"/>
                <p:cNvGrpSpPr>
                  <a:grpSpLocks/>
                </p:cNvGrpSpPr>
                <p:nvPr/>
              </p:nvGrpSpPr>
              <p:grpSpPr bwMode="auto">
                <a:xfrm>
                  <a:off x="1009" y="2114"/>
                  <a:ext cx="1184" cy="201"/>
                  <a:chOff x="1009" y="2114"/>
                  <a:chExt cx="1184" cy="201"/>
                </a:xfrm>
              </p:grpSpPr>
              <p:sp>
                <p:nvSpPr>
                  <p:cNvPr id="40980" name="Line 20"/>
                  <p:cNvSpPr>
                    <a:spLocks noChangeShapeType="1"/>
                  </p:cNvSpPr>
                  <p:nvPr/>
                </p:nvSpPr>
                <p:spPr bwMode="auto">
                  <a:xfrm>
                    <a:off x="1009" y="2118"/>
                    <a:ext cx="1179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GB" sz="1800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  <p:sp>
                <p:nvSpPr>
                  <p:cNvPr id="40981" name="Line 21"/>
                  <p:cNvSpPr>
                    <a:spLocks noChangeShapeType="1"/>
                  </p:cNvSpPr>
                  <p:nvPr/>
                </p:nvSpPr>
                <p:spPr bwMode="auto">
                  <a:xfrm>
                    <a:off x="2193" y="2129"/>
                    <a:ext cx="0" cy="18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GB" sz="1800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  <p:sp>
                <p:nvSpPr>
                  <p:cNvPr id="40982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1010" y="2114"/>
                    <a:ext cx="0" cy="18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GB" sz="1800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40979" name="Line 23"/>
                <p:cNvSpPr>
                  <a:spLocks noChangeShapeType="1"/>
                </p:cNvSpPr>
                <p:nvPr/>
              </p:nvSpPr>
              <p:spPr bwMode="auto">
                <a:xfrm>
                  <a:off x="1588" y="1954"/>
                  <a:ext cx="0" cy="16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GB" sz="1800">
                    <a:solidFill>
                      <a:schemeClr val="accent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3255" name="Group 24"/>
            <p:cNvGrpSpPr>
              <a:grpSpLocks/>
            </p:cNvGrpSpPr>
            <p:nvPr/>
          </p:nvGrpSpPr>
          <p:grpSpPr bwMode="auto">
            <a:xfrm>
              <a:off x="2804981" y="1947864"/>
              <a:ext cx="4134379" cy="573087"/>
              <a:chOff x="1009" y="1954"/>
              <a:chExt cx="1184" cy="361"/>
            </a:xfrm>
          </p:grpSpPr>
          <p:grpSp>
            <p:nvGrpSpPr>
              <p:cNvPr id="53256" name="Group 25"/>
              <p:cNvGrpSpPr>
                <a:grpSpLocks/>
              </p:cNvGrpSpPr>
              <p:nvPr/>
            </p:nvGrpSpPr>
            <p:grpSpPr bwMode="auto">
              <a:xfrm>
                <a:off x="1009" y="2114"/>
                <a:ext cx="1184" cy="201"/>
                <a:chOff x="1009" y="2114"/>
                <a:chExt cx="1184" cy="201"/>
              </a:xfrm>
            </p:grpSpPr>
            <p:sp>
              <p:nvSpPr>
                <p:cNvPr id="53258" name="Line 26"/>
                <p:cNvSpPr>
                  <a:spLocks noChangeShapeType="1"/>
                </p:cNvSpPr>
                <p:nvPr/>
              </p:nvSpPr>
              <p:spPr bwMode="auto">
                <a:xfrm>
                  <a:off x="1009" y="2118"/>
                  <a:ext cx="1179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259" name="Line 27"/>
                <p:cNvSpPr>
                  <a:spLocks noChangeShapeType="1"/>
                </p:cNvSpPr>
                <p:nvPr/>
              </p:nvSpPr>
              <p:spPr bwMode="auto">
                <a:xfrm>
                  <a:off x="2193" y="2129"/>
                  <a:ext cx="0" cy="1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260" name="Line 28"/>
                <p:cNvSpPr>
                  <a:spLocks noChangeShapeType="1"/>
                </p:cNvSpPr>
                <p:nvPr/>
              </p:nvSpPr>
              <p:spPr bwMode="auto">
                <a:xfrm>
                  <a:off x="1010" y="2114"/>
                  <a:ext cx="0" cy="1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53257" name="Line 29"/>
              <p:cNvSpPr>
                <a:spLocks noChangeShapeType="1"/>
              </p:cNvSpPr>
              <p:nvPr/>
            </p:nvSpPr>
            <p:spPr bwMode="auto">
              <a:xfrm>
                <a:off x="1588" y="1954"/>
                <a:ext cx="0" cy="1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pic>
        <p:nvPicPr>
          <p:cNvPr id="31" name="Picture 12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68" y="970439"/>
            <a:ext cx="5446580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10199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pic>
        <p:nvPicPr>
          <p:cNvPr id="93186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391" y="1066959"/>
            <a:ext cx="49512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itchFamily="34" charset="-128"/>
              </a:rPr>
              <a:t>Chapter 1: roadmap</a:t>
            </a:r>
          </a:p>
        </p:txBody>
      </p:sp>
      <p:sp>
        <p:nvSpPr>
          <p:cNvPr id="9318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27977" y="1406525"/>
            <a:ext cx="8891323" cy="4648200"/>
          </a:xfrm>
        </p:spPr>
        <p:txBody>
          <a:bodyPr>
            <a:normAutofit lnSpcReduction="10000"/>
          </a:bodyPr>
          <a:lstStyle/>
          <a:p>
            <a:pPr lvl="1"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1.1 </a:t>
            </a:r>
            <a:r>
              <a:rPr lang="en-US" altLang="en-US" dirty="0">
                <a:solidFill>
                  <a:srgbClr val="000099"/>
                </a:solidFill>
                <a:ea typeface="Arial" pitchFamily="34" charset="0"/>
              </a:rPr>
              <a:t>what is the computer network and Internet?</a:t>
            </a:r>
            <a:endParaRPr lang="en-US" altLang="en-US" sz="2800" dirty="0">
              <a:solidFill>
                <a:srgbClr val="000099"/>
              </a:solidFill>
              <a:ea typeface="Arial" pitchFamily="34" charset="0"/>
            </a:endParaRP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1.2</a:t>
            </a:r>
            <a:r>
              <a:rPr lang="en-US" altLang="en-US" sz="2800" dirty="0">
                <a:ea typeface="Arial" pitchFamily="34" charset="0"/>
              </a:rPr>
              <a:t> network edge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en-US" sz="2400" dirty="0">
                <a:latin typeface="Gill Sans MT" pitchFamily="34" charset="0"/>
                <a:ea typeface="Arial" pitchFamily="34" charset="0"/>
              </a:rPr>
              <a:t>end systems, access networks, links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1.3 </a:t>
            </a:r>
            <a:r>
              <a:rPr lang="en-US" altLang="en-US" sz="2800" dirty="0">
                <a:ea typeface="Arial" pitchFamily="34" charset="0"/>
              </a:rPr>
              <a:t>network core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en-US" sz="2400" dirty="0">
                <a:latin typeface="Gill Sans MT" pitchFamily="34" charset="0"/>
                <a:ea typeface="Arial" pitchFamily="34" charset="0"/>
              </a:rPr>
              <a:t>packet switching, circuit switching, network structure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ea typeface="Arial" pitchFamily="34" charset="0"/>
              </a:rPr>
              <a:t>1.4 network classification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CC0000"/>
                </a:solidFill>
                <a:ea typeface="Arial" pitchFamily="34" charset="0"/>
              </a:rPr>
              <a:t>1.5 delay, loss, throughput in networks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1.6</a:t>
            </a:r>
            <a:r>
              <a:rPr lang="en-US" altLang="en-US" sz="2800" dirty="0">
                <a:ea typeface="Arial" pitchFamily="34" charset="0"/>
              </a:rPr>
              <a:t> protocol layers, service models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1.7</a:t>
            </a:r>
            <a:r>
              <a:rPr lang="en-US" altLang="en-US" sz="2800" dirty="0">
                <a:ea typeface="Arial" pitchFamily="34" charset="0"/>
              </a:rPr>
              <a:t> networks under attack: security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1.8</a:t>
            </a:r>
            <a:r>
              <a:rPr lang="en-US" altLang="en-US" sz="2800" dirty="0">
                <a:ea typeface="Arial" pitchFamily="34" charset="0"/>
              </a:rPr>
              <a:t> history</a:t>
            </a:r>
          </a:p>
          <a:p>
            <a:pPr eaLnBrk="1" hangingPunct="1"/>
            <a:endParaRPr lang="en-US" altLang="en-US" dirty="0">
              <a:ea typeface="ＭＳ Ｐゴシック" pitchFamily="34" charset="-128"/>
            </a:endParaRPr>
          </a:p>
        </p:txBody>
      </p:sp>
      <p:sp>
        <p:nvSpPr>
          <p:cNvPr id="9318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C2234C55-87E9-412E-9431-1E012ED5CA37}" type="slidenum">
              <a:rPr lang="en-US" altLang="en-US" sz="1200">
                <a:latin typeface="Tahoma" pitchFamily="34" charset="0"/>
              </a:rPr>
              <a:pPr/>
              <a:t>64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0737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Line 24"/>
          <p:cNvSpPr>
            <a:spLocks noChangeShapeType="1"/>
          </p:cNvSpPr>
          <p:nvPr/>
        </p:nvSpPr>
        <p:spPr bwMode="auto">
          <a:xfrm>
            <a:off x="1779985" y="4237038"/>
            <a:ext cx="803142" cy="35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5234" name="Group 347"/>
          <p:cNvGrpSpPr>
            <a:grpSpLocks/>
          </p:cNvGrpSpPr>
          <p:nvPr/>
        </p:nvGrpSpPr>
        <p:grpSpPr bwMode="auto">
          <a:xfrm>
            <a:off x="2555610" y="4284663"/>
            <a:ext cx="1258888" cy="715962"/>
            <a:chOff x="1871277" y="1576300"/>
            <a:chExt cx="1128371" cy="437861"/>
          </a:xfrm>
        </p:grpSpPr>
        <p:sp>
          <p:nvSpPr>
            <p:cNvPr id="106" name="Oval 10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7" name="Rectangle 106"/>
            <p:cNvSpPr/>
            <p:nvPr/>
          </p:nvSpPr>
          <p:spPr bwMode="auto">
            <a:xfrm>
              <a:off x="1871277" y="1739406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08" name="Oval 10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9" name="Freeform 108"/>
            <p:cNvSpPr/>
            <p:nvPr/>
          </p:nvSpPr>
          <p:spPr bwMode="auto">
            <a:xfrm>
              <a:off x="2159536" y="1673387"/>
              <a:ext cx="548771" cy="1611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0" name="Freeform 10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11" name="Freeform 11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12" name="Freeform 11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13" name="Straight Connector 112"/>
            <p:cNvCxnSpPr>
              <a:cxnSpLocks noChangeShapeType="1"/>
              <a:endCxn id="10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" name="Straight Connector 11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5235" name="Line 26"/>
          <p:cNvSpPr>
            <a:spLocks noChangeShapeType="1"/>
          </p:cNvSpPr>
          <p:nvPr/>
        </p:nvSpPr>
        <p:spPr bwMode="auto">
          <a:xfrm>
            <a:off x="3864373" y="4656139"/>
            <a:ext cx="2094706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36" name="Rectangle 30"/>
          <p:cNvSpPr>
            <a:spLocks noChangeArrowheads="1"/>
          </p:cNvSpPr>
          <p:nvPr/>
        </p:nvSpPr>
        <p:spPr bwMode="auto">
          <a:xfrm>
            <a:off x="3503217" y="4527551"/>
            <a:ext cx="159940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5237" name="Rectangle 31"/>
          <p:cNvSpPr>
            <a:spLocks noChangeArrowheads="1"/>
          </p:cNvSpPr>
          <p:nvPr/>
        </p:nvSpPr>
        <p:spPr bwMode="auto">
          <a:xfrm>
            <a:off x="3671756" y="4527551"/>
            <a:ext cx="159940" cy="2000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5238" name="Rectangle 38"/>
          <p:cNvSpPr>
            <a:spLocks noChangeArrowheads="1"/>
          </p:cNvSpPr>
          <p:nvPr/>
        </p:nvSpPr>
        <p:spPr bwMode="auto">
          <a:xfrm>
            <a:off x="3817938" y="4465639"/>
            <a:ext cx="159941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5239" name="Line 25"/>
          <p:cNvSpPr>
            <a:spLocks noChangeShapeType="1"/>
          </p:cNvSpPr>
          <p:nvPr/>
        </p:nvSpPr>
        <p:spPr bwMode="auto">
          <a:xfrm flipV="1">
            <a:off x="1778265" y="4776788"/>
            <a:ext cx="796264" cy="5508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40" name="Rectangle 32"/>
          <p:cNvSpPr>
            <a:spLocks noChangeArrowheads="1"/>
          </p:cNvSpPr>
          <p:nvPr/>
        </p:nvSpPr>
        <p:spPr bwMode="auto">
          <a:xfrm>
            <a:off x="2362994" y="4427539"/>
            <a:ext cx="159941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5241" name="Line 33"/>
          <p:cNvSpPr>
            <a:spLocks noChangeShapeType="1"/>
          </p:cNvSpPr>
          <p:nvPr/>
        </p:nvSpPr>
        <p:spPr bwMode="auto">
          <a:xfrm>
            <a:off x="2309681" y="4364038"/>
            <a:ext cx="22873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42" name="Text Box 36"/>
          <p:cNvSpPr txBox="1">
            <a:spLocks noChangeArrowheads="1"/>
          </p:cNvSpPr>
          <p:nvPr/>
        </p:nvSpPr>
        <p:spPr bwMode="auto">
          <a:xfrm>
            <a:off x="828940" y="3921126"/>
            <a:ext cx="3898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95243" name="Text Box 37"/>
          <p:cNvSpPr txBox="1">
            <a:spLocks noChangeArrowheads="1"/>
          </p:cNvSpPr>
          <p:nvPr/>
        </p:nvSpPr>
        <p:spPr bwMode="auto">
          <a:xfrm>
            <a:off x="1019837" y="4873625"/>
            <a:ext cx="3898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/>
              <a:t>B</a:t>
            </a:r>
          </a:p>
        </p:txBody>
      </p:sp>
      <p:grpSp>
        <p:nvGrpSpPr>
          <p:cNvPr id="95244" name="Group 66"/>
          <p:cNvGrpSpPr>
            <a:grpSpLocks/>
          </p:cNvGrpSpPr>
          <p:nvPr/>
        </p:nvGrpSpPr>
        <p:grpSpPr bwMode="auto">
          <a:xfrm>
            <a:off x="992320" y="3921125"/>
            <a:ext cx="844417" cy="679450"/>
            <a:chOff x="-44" y="1473"/>
            <a:chExt cx="981" cy="1105"/>
          </a:xfrm>
        </p:grpSpPr>
        <p:pic>
          <p:nvPicPr>
            <p:cNvPr id="95277" name="Picture 67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278" name="Freeform 6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95245" name="Group 69"/>
          <p:cNvGrpSpPr>
            <a:grpSpLocks/>
          </p:cNvGrpSpPr>
          <p:nvPr/>
        </p:nvGrpSpPr>
        <p:grpSpPr bwMode="auto">
          <a:xfrm>
            <a:off x="1047354" y="4927600"/>
            <a:ext cx="844417" cy="679450"/>
            <a:chOff x="-44" y="1473"/>
            <a:chExt cx="981" cy="1105"/>
          </a:xfrm>
        </p:grpSpPr>
        <p:pic>
          <p:nvPicPr>
            <p:cNvPr id="95275" name="Picture 70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276" name="Freeform 7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95246" name="Group 347"/>
          <p:cNvGrpSpPr>
            <a:grpSpLocks/>
          </p:cNvGrpSpPr>
          <p:nvPr/>
        </p:nvGrpSpPr>
        <p:grpSpPr bwMode="auto">
          <a:xfrm>
            <a:off x="5955639" y="4329113"/>
            <a:ext cx="1258888" cy="715962"/>
            <a:chOff x="1871277" y="1576300"/>
            <a:chExt cx="1128371" cy="437861"/>
          </a:xfrm>
        </p:grpSpPr>
        <p:sp>
          <p:nvSpPr>
            <p:cNvPr id="93" name="Oval 92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4" name="Rectangle 93"/>
            <p:cNvSpPr/>
            <p:nvPr/>
          </p:nvSpPr>
          <p:spPr bwMode="auto">
            <a:xfrm>
              <a:off x="1871277" y="1739406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5" name="Oval 9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6" name="Freeform 95"/>
            <p:cNvSpPr/>
            <p:nvPr/>
          </p:nvSpPr>
          <p:spPr bwMode="auto">
            <a:xfrm>
              <a:off x="2159535" y="1673387"/>
              <a:ext cx="548771" cy="1611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00" name="Straight Connector 99"/>
            <p:cNvCxnSpPr>
              <a:cxnSpLocks noChangeShapeType="1"/>
              <a:endCxn id="9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" name="Straight Connector 10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5247" name="Rectangle 31"/>
          <p:cNvSpPr>
            <a:spLocks noChangeArrowheads="1"/>
          </p:cNvSpPr>
          <p:nvPr/>
        </p:nvSpPr>
        <p:spPr bwMode="auto">
          <a:xfrm>
            <a:off x="1890051" y="5083175"/>
            <a:ext cx="151342" cy="18573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5248" name="Line 33"/>
          <p:cNvSpPr>
            <a:spLocks noChangeShapeType="1"/>
          </p:cNvSpPr>
          <p:nvPr/>
        </p:nvSpPr>
        <p:spPr bwMode="auto">
          <a:xfrm flipV="1">
            <a:off x="2079228" y="5053014"/>
            <a:ext cx="239051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49" name="Rectangle 89"/>
          <p:cNvSpPr>
            <a:spLocks noChangeArrowheads="1"/>
          </p:cNvSpPr>
          <p:nvPr/>
        </p:nvSpPr>
        <p:spPr bwMode="auto">
          <a:xfrm>
            <a:off x="3338117" y="4529139"/>
            <a:ext cx="159940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5250" name="Rectangle 89"/>
          <p:cNvSpPr>
            <a:spLocks noChangeArrowheads="1"/>
          </p:cNvSpPr>
          <p:nvPr/>
        </p:nvSpPr>
        <p:spPr bwMode="auto">
          <a:xfrm>
            <a:off x="3176456" y="4527551"/>
            <a:ext cx="159940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5251" name="Rectangle 89"/>
          <p:cNvSpPr>
            <a:spLocks noChangeArrowheads="1"/>
          </p:cNvSpPr>
          <p:nvPr/>
        </p:nvSpPr>
        <p:spPr bwMode="auto">
          <a:xfrm>
            <a:off x="3011356" y="4530726"/>
            <a:ext cx="159940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5252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Tahoma" pitchFamily="34" charset="0"/>
              </a:rPr>
              <a:t>Introduction</a:t>
            </a:r>
          </a:p>
        </p:txBody>
      </p:sp>
      <p:pic>
        <p:nvPicPr>
          <p:cNvPr id="95253" name="Picture 63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920" y="882176"/>
            <a:ext cx="7427780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76634" y="80963"/>
            <a:ext cx="9458245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itchFamily="34" charset="-128"/>
              </a:rPr>
              <a:t>How do loss and delay occur?</a:t>
            </a:r>
            <a:endParaRPr lang="en-US" altLang="en-US" sz="4800" dirty="0">
              <a:ea typeface="ＭＳ Ｐゴシック" pitchFamily="34" charset="-128"/>
            </a:endParaRPr>
          </a:p>
        </p:txBody>
      </p:sp>
      <p:sp>
        <p:nvSpPr>
          <p:cNvPr id="108548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27724" y="1371600"/>
            <a:ext cx="9278276" cy="2114550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dirty="0"/>
              <a:t>packets </a:t>
            </a:r>
            <a:r>
              <a:rPr lang="en-US" i="1" dirty="0"/>
              <a:t>queue</a:t>
            </a:r>
            <a:r>
              <a:rPr lang="en-US" dirty="0"/>
              <a:t> in router buffers</a:t>
            </a:r>
            <a:r>
              <a:rPr lang="en-US" sz="2400" dirty="0"/>
              <a:t> 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CC0000"/>
                </a:solidFill>
              </a:rPr>
              <a:t>packet arrival rate to link (temporarily) exceeds output link capacity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/>
              <a:t>packets queue, wait for turn</a:t>
            </a:r>
          </a:p>
        </p:txBody>
      </p:sp>
      <p:grpSp>
        <p:nvGrpSpPr>
          <p:cNvPr id="5" name="Group 93"/>
          <p:cNvGrpSpPr>
            <a:grpSpLocks/>
          </p:cNvGrpSpPr>
          <p:nvPr/>
        </p:nvGrpSpPr>
        <p:grpSpPr bwMode="auto">
          <a:xfrm>
            <a:off x="3922845" y="2982913"/>
            <a:ext cx="4056988" cy="1454150"/>
            <a:chOff x="2259" y="2090"/>
            <a:chExt cx="2359" cy="916"/>
          </a:xfrm>
        </p:grpSpPr>
        <p:sp>
          <p:nvSpPr>
            <p:cNvPr id="95264" name="Text Box 66"/>
            <p:cNvSpPr txBox="1">
              <a:spLocks noChangeArrowheads="1"/>
            </p:cNvSpPr>
            <p:nvPr/>
          </p:nvSpPr>
          <p:spPr bwMode="auto">
            <a:xfrm>
              <a:off x="2602" y="2090"/>
              <a:ext cx="201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</a:rPr>
                <a:t>packet being transmitted </a:t>
              </a:r>
              <a:r>
                <a:rPr lang="en-US" altLang="en-US" sz="1800">
                  <a:solidFill>
                    <a:srgbClr val="CC0000"/>
                  </a:solidFill>
                </a:rPr>
                <a:t>(delay)</a:t>
              </a:r>
            </a:p>
          </p:txBody>
        </p:sp>
        <p:sp>
          <p:nvSpPr>
            <p:cNvPr id="95265" name="Line 67"/>
            <p:cNvSpPr>
              <a:spLocks noChangeShapeType="1"/>
            </p:cNvSpPr>
            <p:nvPr/>
          </p:nvSpPr>
          <p:spPr bwMode="auto">
            <a:xfrm rot="10800000" flipV="1">
              <a:off x="2259" y="2294"/>
              <a:ext cx="1059" cy="7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94"/>
          <p:cNvGrpSpPr>
            <a:grpSpLocks/>
          </p:cNvGrpSpPr>
          <p:nvPr/>
        </p:nvGrpSpPr>
        <p:grpSpPr bwMode="auto">
          <a:xfrm>
            <a:off x="3616723" y="4802188"/>
            <a:ext cx="3496336" cy="808037"/>
            <a:chOff x="2103" y="3214"/>
            <a:chExt cx="2033" cy="509"/>
          </a:xfrm>
        </p:grpSpPr>
        <p:sp>
          <p:nvSpPr>
            <p:cNvPr id="95262" name="Text Box 72"/>
            <p:cNvSpPr txBox="1">
              <a:spLocks noChangeArrowheads="1"/>
            </p:cNvSpPr>
            <p:nvPr/>
          </p:nvSpPr>
          <p:spPr bwMode="auto">
            <a:xfrm>
              <a:off x="2530" y="3490"/>
              <a:ext cx="160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</a:rPr>
                <a:t>packets queueing</a:t>
              </a:r>
              <a:r>
                <a:rPr lang="en-US" altLang="en-US" sz="1800">
                  <a:solidFill>
                    <a:srgbClr val="FF0000"/>
                  </a:solidFill>
                </a:rPr>
                <a:t> </a:t>
              </a:r>
              <a:r>
                <a:rPr lang="en-US" altLang="en-US" sz="1800">
                  <a:solidFill>
                    <a:srgbClr val="CC0000"/>
                  </a:solidFill>
                </a:rPr>
                <a:t>(delay)</a:t>
              </a:r>
            </a:p>
          </p:txBody>
        </p:sp>
        <p:sp>
          <p:nvSpPr>
            <p:cNvPr id="95263" name="Line 73"/>
            <p:cNvSpPr>
              <a:spLocks noChangeShapeType="1"/>
            </p:cNvSpPr>
            <p:nvPr/>
          </p:nvSpPr>
          <p:spPr bwMode="auto">
            <a:xfrm rot="10800000">
              <a:off x="2103" y="3214"/>
              <a:ext cx="471" cy="4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" name="Group 95"/>
          <p:cNvGrpSpPr>
            <a:grpSpLocks/>
          </p:cNvGrpSpPr>
          <p:nvPr/>
        </p:nvGrpSpPr>
        <p:grpSpPr bwMode="auto">
          <a:xfrm>
            <a:off x="2727589" y="4764090"/>
            <a:ext cx="4284002" cy="1516063"/>
            <a:chOff x="1586" y="3190"/>
            <a:chExt cx="2491" cy="955"/>
          </a:xfrm>
        </p:grpSpPr>
        <p:sp>
          <p:nvSpPr>
            <p:cNvPr id="95260" name="Line 91"/>
            <p:cNvSpPr>
              <a:spLocks noChangeShapeType="1"/>
            </p:cNvSpPr>
            <p:nvPr/>
          </p:nvSpPr>
          <p:spPr bwMode="auto">
            <a:xfrm rot="10800000" flipH="1">
              <a:off x="1798" y="3190"/>
              <a:ext cx="105" cy="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61" name="Text Box 92"/>
            <p:cNvSpPr txBox="1">
              <a:spLocks noChangeArrowheads="1"/>
            </p:cNvSpPr>
            <p:nvPr/>
          </p:nvSpPr>
          <p:spPr bwMode="auto">
            <a:xfrm>
              <a:off x="1586" y="3738"/>
              <a:ext cx="2491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</a:rPr>
                <a:t>free (available) buffers: arriving packets </a:t>
              </a:r>
            </a:p>
            <a:p>
              <a:r>
                <a:rPr lang="en-US" altLang="en-US" sz="1800">
                  <a:solidFill>
                    <a:srgbClr val="000000"/>
                  </a:solidFill>
                </a:rPr>
                <a:t>dropped (</a:t>
              </a:r>
              <a:r>
                <a:rPr lang="en-US" altLang="en-US" sz="1800">
                  <a:solidFill>
                    <a:srgbClr val="CC0000"/>
                  </a:solidFill>
                </a:rPr>
                <a:t>loss</a:t>
              </a:r>
              <a:r>
                <a:rPr lang="en-US" altLang="en-US" sz="1800">
                  <a:solidFill>
                    <a:srgbClr val="000000"/>
                  </a:solidFill>
                </a:rPr>
                <a:t>) if no free buffers</a:t>
              </a:r>
            </a:p>
          </p:txBody>
        </p:sp>
      </p:grpSp>
      <p:sp>
        <p:nvSpPr>
          <p:cNvPr id="9525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Tahoma" pitchFamily="34" charset="0"/>
              </a:rPr>
              <a:t>1-</a:t>
            </a:r>
            <a:fld id="{06FBD90C-B3DB-4BCF-B672-0DCB1A4FEA02}" type="slidenum">
              <a:rPr lang="en-US" altLang="en-US" sz="1200">
                <a:solidFill>
                  <a:srgbClr val="000000"/>
                </a:solidFill>
                <a:latin typeface="Tahoma" pitchFamily="34" charset="0"/>
              </a:rPr>
              <a:pPr/>
              <a:t>65</a:t>
            </a:fld>
            <a:endParaRPr lang="en-US" altLang="en-US" sz="1200">
              <a:solidFill>
                <a:srgbClr val="000000"/>
              </a:solidFill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5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Tahoma" pitchFamily="34" charset="0"/>
              </a:rPr>
              <a:t>Introduction</a:t>
            </a:r>
          </a:p>
        </p:txBody>
      </p:sp>
      <p:pic>
        <p:nvPicPr>
          <p:cNvPr id="97282" name="Picture 6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577" y="885508"/>
            <a:ext cx="7427780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0141" y="200026"/>
            <a:ext cx="8420100" cy="811213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itchFamily="34" charset="-128"/>
              </a:rPr>
              <a:t>Four sources of packet delay</a:t>
            </a:r>
            <a:endParaRPr lang="en-US" altLang="en-US" sz="4800">
              <a:ea typeface="ＭＳ Ｐゴシック" pitchFamily="34" charset="-128"/>
            </a:endParaRPr>
          </a:p>
        </p:txBody>
      </p:sp>
      <p:sp>
        <p:nvSpPr>
          <p:cNvPr id="110596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933847" y="4491038"/>
            <a:ext cx="4127500" cy="1636712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</a:rPr>
              <a:t>d</a:t>
            </a:r>
            <a:r>
              <a:rPr lang="en-US" baseline="-25000" dirty="0">
                <a:solidFill>
                  <a:srgbClr val="CC0000"/>
                </a:solidFill>
              </a:rPr>
              <a:t>proc</a:t>
            </a:r>
            <a:r>
              <a:rPr lang="en-US" dirty="0">
                <a:solidFill>
                  <a:srgbClr val="CC0000"/>
                </a:solidFill>
              </a:rPr>
              <a:t>: nodal processing</a:t>
            </a:r>
            <a:r>
              <a:rPr lang="en-US" dirty="0"/>
              <a:t> </a:t>
            </a:r>
          </a:p>
          <a:p>
            <a:pPr marL="231775" indent="-231775" eaLnBrk="1" hangingPunct="1">
              <a:buSzTx/>
              <a:buFont typeface="Wingdings" charset="0"/>
              <a:buChar char="§"/>
              <a:defRPr/>
            </a:pPr>
            <a:r>
              <a:rPr lang="en-US" sz="2400" dirty="0"/>
              <a:t>check bit errors</a:t>
            </a:r>
          </a:p>
          <a:p>
            <a:pPr marL="231775" indent="-231775" eaLnBrk="1" hangingPunct="1">
              <a:buSzTx/>
              <a:buFont typeface="Wingdings" charset="0"/>
              <a:buChar char="§"/>
              <a:defRPr/>
            </a:pPr>
            <a:r>
              <a:rPr lang="en-US" sz="2400" dirty="0"/>
              <a:t>determine output link</a:t>
            </a:r>
          </a:p>
          <a:p>
            <a:pPr marL="231775" indent="-231775" eaLnBrk="1" hangingPunct="1">
              <a:buSzTx/>
              <a:buFont typeface="Wingdings" charset="0"/>
              <a:buChar char="§"/>
              <a:defRPr/>
            </a:pPr>
            <a:r>
              <a:rPr lang="en-US" sz="2400" dirty="0"/>
              <a:t>typically &lt; msec</a:t>
            </a:r>
          </a:p>
        </p:txBody>
      </p:sp>
      <p:sp>
        <p:nvSpPr>
          <p:cNvPr id="110627" name="Rectangle 58"/>
          <p:cNvSpPr>
            <a:spLocks noChangeArrowheads="1"/>
          </p:cNvSpPr>
          <p:nvPr/>
        </p:nvSpPr>
        <p:spPr bwMode="auto">
          <a:xfrm>
            <a:off x="5202370" y="4492626"/>
            <a:ext cx="4127500" cy="218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4488" indent="-344488">
              <a:lnSpc>
                <a:spcPct val="85000"/>
              </a:lnSpc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None/>
              <a:defRPr/>
            </a:pPr>
            <a:r>
              <a:rPr lang="en-US" dirty="0">
                <a:solidFill>
                  <a:srgbClr val="FF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800" baseline="-25000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queue</a:t>
            </a:r>
            <a:r>
              <a:rPr lang="en-US" sz="2800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: queueing delay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time waiting at output link for transmission 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depends on congestion level of router</a:t>
            </a:r>
          </a:p>
        </p:txBody>
      </p:sp>
      <p:sp>
        <p:nvSpPr>
          <p:cNvPr id="9728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Tahoma" pitchFamily="34" charset="0"/>
              </a:rPr>
              <a:t>1-</a:t>
            </a:r>
            <a:fld id="{2642C33A-1D3A-4CCC-956C-D26AEE98A56D}" type="slidenum">
              <a:rPr lang="en-US" altLang="en-US" sz="1200">
                <a:solidFill>
                  <a:srgbClr val="000000"/>
                </a:solidFill>
                <a:latin typeface="Tahoma" pitchFamily="34" charset="0"/>
              </a:rPr>
              <a:pPr/>
              <a:t>66</a:t>
            </a:fld>
            <a:endParaRPr lang="en-US" altLang="en-US" sz="1200">
              <a:solidFill>
                <a:srgbClr val="000000"/>
              </a:solidFill>
              <a:latin typeface="Tahoma" pitchFamily="34" charset="0"/>
            </a:endParaRPr>
          </a:p>
        </p:txBody>
      </p:sp>
      <p:grpSp>
        <p:nvGrpSpPr>
          <p:cNvPr id="97287" name="Group 70"/>
          <p:cNvGrpSpPr>
            <a:grpSpLocks/>
          </p:cNvGrpSpPr>
          <p:nvPr/>
        </p:nvGrpSpPr>
        <p:grpSpPr bwMode="auto">
          <a:xfrm>
            <a:off x="1888331" y="1249364"/>
            <a:ext cx="6385587" cy="2935287"/>
            <a:chOff x="1743075" y="1249363"/>
            <a:chExt cx="5894066" cy="2935287"/>
          </a:xfrm>
        </p:grpSpPr>
        <p:sp>
          <p:nvSpPr>
            <p:cNvPr id="97288" name="Line 24"/>
            <p:cNvSpPr>
              <a:spLocks noChangeShapeType="1"/>
            </p:cNvSpPr>
            <p:nvPr/>
          </p:nvSpPr>
          <p:spPr bwMode="auto">
            <a:xfrm>
              <a:off x="2620963" y="1857375"/>
              <a:ext cx="741362" cy="355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97289" name="Group 347"/>
            <p:cNvGrpSpPr>
              <a:grpSpLocks/>
            </p:cNvGrpSpPr>
            <p:nvPr/>
          </p:nvGrpSpPr>
          <p:grpSpPr bwMode="auto">
            <a:xfrm>
              <a:off x="3336378" y="1905474"/>
              <a:ext cx="1162562" cy="715538"/>
              <a:chOff x="1871277" y="1576300"/>
              <a:chExt cx="1128371" cy="437861"/>
            </a:xfrm>
          </p:grpSpPr>
          <p:sp>
            <p:nvSpPr>
              <p:cNvPr id="113" name="Oval 112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 bwMode="auto">
              <a:xfrm>
                <a:off x="1871723" y="1739212"/>
                <a:ext cx="1127812" cy="1165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5" name="Oval 114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6" name="Freeform 115"/>
              <p:cNvSpPr/>
              <p:nvPr/>
            </p:nvSpPr>
            <p:spPr bwMode="auto">
              <a:xfrm>
                <a:off x="2159840" y="1673154"/>
                <a:ext cx="548499" cy="16126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7" name="Freeform 116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8" name="Freeform 117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9" name="Freeform 118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0" name="Straight Connector 119"/>
              <p:cNvCxnSpPr>
                <a:cxnSpLocks noChangeShapeType="1"/>
                <a:endCxn id="11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1" name="Straight Connector 120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97290" name="Line 26"/>
            <p:cNvSpPr>
              <a:spLocks noChangeShapeType="1"/>
            </p:cNvSpPr>
            <p:nvPr/>
          </p:nvSpPr>
          <p:spPr bwMode="auto">
            <a:xfrm>
              <a:off x="4545013" y="2276475"/>
              <a:ext cx="1933575" cy="95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91" name="Rectangle 29"/>
            <p:cNvSpPr>
              <a:spLocks noChangeArrowheads="1"/>
            </p:cNvSpPr>
            <p:nvPr/>
          </p:nvSpPr>
          <p:spPr bwMode="auto">
            <a:xfrm>
              <a:off x="5464175" y="2076450"/>
              <a:ext cx="147638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7292" name="Rectangle 30"/>
            <p:cNvSpPr>
              <a:spLocks noChangeArrowheads="1"/>
            </p:cNvSpPr>
            <p:nvPr/>
          </p:nvSpPr>
          <p:spPr bwMode="auto">
            <a:xfrm>
              <a:off x="4211638" y="2147888"/>
              <a:ext cx="147637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7293" name="Rectangle 31"/>
            <p:cNvSpPr>
              <a:spLocks noChangeArrowheads="1"/>
            </p:cNvSpPr>
            <p:nvPr/>
          </p:nvSpPr>
          <p:spPr bwMode="auto">
            <a:xfrm>
              <a:off x="4373563" y="2147888"/>
              <a:ext cx="147637" cy="2000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7294" name="Line 35"/>
            <p:cNvSpPr>
              <a:spLocks noChangeShapeType="1"/>
            </p:cNvSpPr>
            <p:nvPr/>
          </p:nvSpPr>
          <p:spPr bwMode="auto">
            <a:xfrm flipV="1">
              <a:off x="6235700" y="1876425"/>
              <a:ext cx="3667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95" name="Rectangle 38"/>
            <p:cNvSpPr>
              <a:spLocks noChangeArrowheads="1"/>
            </p:cNvSpPr>
            <p:nvPr/>
          </p:nvSpPr>
          <p:spPr bwMode="auto">
            <a:xfrm>
              <a:off x="4502150" y="2085975"/>
              <a:ext cx="147638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7296" name="Text Box 39"/>
            <p:cNvSpPr txBox="1">
              <a:spLocks noChangeArrowheads="1"/>
            </p:cNvSpPr>
            <p:nvPr/>
          </p:nvSpPr>
          <p:spPr bwMode="auto">
            <a:xfrm>
              <a:off x="4891088" y="1689100"/>
              <a:ext cx="129495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CC0000"/>
                  </a:solidFill>
                </a:rPr>
                <a:t>propagation</a:t>
              </a:r>
            </a:p>
          </p:txBody>
        </p:sp>
        <p:sp>
          <p:nvSpPr>
            <p:cNvPr id="97297" name="Line 40"/>
            <p:cNvSpPr>
              <a:spLocks noChangeShapeType="1"/>
            </p:cNvSpPr>
            <p:nvPr/>
          </p:nvSpPr>
          <p:spPr bwMode="auto">
            <a:xfrm rot="10800000">
              <a:off x="4645025" y="1876425"/>
              <a:ext cx="3190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98" name="Text Box 43"/>
            <p:cNvSpPr txBox="1">
              <a:spLocks noChangeArrowheads="1"/>
            </p:cNvSpPr>
            <p:nvPr/>
          </p:nvSpPr>
          <p:spPr bwMode="auto">
            <a:xfrm>
              <a:off x="3171768" y="2803525"/>
              <a:ext cx="120026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r>
                <a:rPr lang="en-US" altLang="en-US" sz="1800">
                  <a:solidFill>
                    <a:srgbClr val="CC0000"/>
                  </a:solidFill>
                </a:rPr>
                <a:t>nodal</a:t>
              </a:r>
            </a:p>
            <a:p>
              <a:pPr algn="ctr"/>
              <a:r>
                <a:rPr lang="en-US" altLang="en-US" sz="1800">
                  <a:solidFill>
                    <a:srgbClr val="CC0000"/>
                  </a:solidFill>
                </a:rPr>
                <a:t>processing</a:t>
              </a:r>
            </a:p>
          </p:txBody>
        </p:sp>
        <p:sp>
          <p:nvSpPr>
            <p:cNvPr id="97299" name="Line 44"/>
            <p:cNvSpPr>
              <a:spLocks noChangeShapeType="1"/>
            </p:cNvSpPr>
            <p:nvPr/>
          </p:nvSpPr>
          <p:spPr bwMode="auto">
            <a:xfrm rot="10800000">
              <a:off x="3378200" y="2847975"/>
              <a:ext cx="8334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00" name="Line 45"/>
            <p:cNvSpPr>
              <a:spLocks noChangeShapeType="1"/>
            </p:cNvSpPr>
            <p:nvPr/>
          </p:nvSpPr>
          <p:spPr bwMode="auto">
            <a:xfrm rot="10800000" flipV="1">
              <a:off x="4187825" y="2609850"/>
              <a:ext cx="3857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01" name="Text Box 46"/>
            <p:cNvSpPr txBox="1">
              <a:spLocks noChangeArrowheads="1"/>
            </p:cNvSpPr>
            <p:nvPr/>
          </p:nvSpPr>
          <p:spPr bwMode="auto">
            <a:xfrm>
              <a:off x="4595813" y="3060700"/>
              <a:ext cx="104638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CC0000"/>
                  </a:solidFill>
                </a:rPr>
                <a:t>queueing</a:t>
              </a:r>
            </a:p>
          </p:txBody>
        </p:sp>
        <p:sp>
          <p:nvSpPr>
            <p:cNvPr id="97302" name="Line 47"/>
            <p:cNvSpPr>
              <a:spLocks noChangeShapeType="1"/>
            </p:cNvSpPr>
            <p:nvPr/>
          </p:nvSpPr>
          <p:spPr bwMode="auto">
            <a:xfrm rot="10800000">
              <a:off x="4349750" y="2609850"/>
              <a:ext cx="595313" cy="552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03" name="Rectangle 3"/>
            <p:cNvSpPr>
              <a:spLocks noChangeArrowheads="1"/>
            </p:cNvSpPr>
            <p:nvPr/>
          </p:nvSpPr>
          <p:spPr bwMode="auto">
            <a:xfrm>
              <a:off x="2116138" y="3630613"/>
              <a:ext cx="4943475" cy="55403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marL="2857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itchFamily="2" charset="2"/>
                <a:buNone/>
              </a:pPr>
              <a:r>
                <a:rPr lang="en-US" altLang="en-US" i="1">
                  <a:solidFill>
                    <a:srgbClr val="000000"/>
                  </a:solidFill>
                  <a:latin typeface="Gill Sans MT" pitchFamily="34" charset="0"/>
                </a:rPr>
                <a:t>d</a:t>
              </a:r>
              <a:r>
                <a:rPr lang="en-US" altLang="en-US" baseline="-25000">
                  <a:solidFill>
                    <a:srgbClr val="000000"/>
                  </a:solidFill>
                  <a:latin typeface="Gill Sans MT" pitchFamily="34" charset="0"/>
                </a:rPr>
                <a:t>nodal</a:t>
              </a:r>
              <a:r>
                <a:rPr lang="en-US" altLang="en-US">
                  <a:solidFill>
                    <a:srgbClr val="000000"/>
                  </a:solidFill>
                  <a:latin typeface="Gill Sans MT" pitchFamily="34" charset="0"/>
                </a:rPr>
                <a:t> = </a:t>
              </a:r>
              <a:r>
                <a:rPr lang="en-US" altLang="en-US" i="1">
                  <a:solidFill>
                    <a:srgbClr val="000000"/>
                  </a:solidFill>
                  <a:latin typeface="Gill Sans MT" pitchFamily="34" charset="0"/>
                </a:rPr>
                <a:t>d</a:t>
              </a:r>
              <a:r>
                <a:rPr lang="en-US" altLang="en-US" baseline="-25000">
                  <a:solidFill>
                    <a:srgbClr val="000000"/>
                  </a:solidFill>
                  <a:latin typeface="Gill Sans MT" pitchFamily="34" charset="0"/>
                </a:rPr>
                <a:t>proc</a:t>
              </a:r>
              <a:r>
                <a:rPr lang="en-US" altLang="en-US">
                  <a:solidFill>
                    <a:srgbClr val="000000"/>
                  </a:solidFill>
                  <a:latin typeface="Gill Sans MT" pitchFamily="34" charset="0"/>
                </a:rPr>
                <a:t> + </a:t>
              </a:r>
              <a:r>
                <a:rPr lang="en-US" altLang="en-US" i="1">
                  <a:solidFill>
                    <a:srgbClr val="000000"/>
                  </a:solidFill>
                  <a:latin typeface="Gill Sans MT" pitchFamily="34" charset="0"/>
                </a:rPr>
                <a:t>d</a:t>
              </a:r>
              <a:r>
                <a:rPr lang="en-US" altLang="en-US" baseline="-25000">
                  <a:solidFill>
                    <a:srgbClr val="000000"/>
                  </a:solidFill>
                  <a:latin typeface="Gill Sans MT" pitchFamily="34" charset="0"/>
                </a:rPr>
                <a:t>queue</a:t>
              </a:r>
              <a:r>
                <a:rPr lang="en-US" altLang="en-US">
                  <a:solidFill>
                    <a:srgbClr val="000000"/>
                  </a:solidFill>
                  <a:latin typeface="Gill Sans MT" pitchFamily="34" charset="0"/>
                </a:rPr>
                <a:t> + </a:t>
              </a:r>
              <a:r>
                <a:rPr lang="en-US" altLang="en-US" i="1">
                  <a:solidFill>
                    <a:srgbClr val="000000"/>
                  </a:solidFill>
                  <a:latin typeface="Gill Sans MT" pitchFamily="34" charset="0"/>
                </a:rPr>
                <a:t>d</a:t>
              </a:r>
              <a:r>
                <a:rPr lang="en-US" altLang="en-US" baseline="-25000">
                  <a:solidFill>
                    <a:srgbClr val="000000"/>
                  </a:solidFill>
                  <a:latin typeface="Gill Sans MT" pitchFamily="34" charset="0"/>
                </a:rPr>
                <a:t>trans</a:t>
              </a:r>
              <a:r>
                <a:rPr lang="en-US" altLang="en-US">
                  <a:solidFill>
                    <a:srgbClr val="000000"/>
                  </a:solidFill>
                  <a:latin typeface="Gill Sans MT" pitchFamily="34" charset="0"/>
                </a:rPr>
                <a:t> +  </a:t>
              </a:r>
              <a:r>
                <a:rPr lang="en-US" altLang="en-US" i="1">
                  <a:solidFill>
                    <a:srgbClr val="000000"/>
                  </a:solidFill>
                  <a:latin typeface="Gill Sans MT" pitchFamily="34" charset="0"/>
                </a:rPr>
                <a:t>d</a:t>
              </a:r>
              <a:r>
                <a:rPr lang="en-US" altLang="en-US" baseline="-25000">
                  <a:solidFill>
                    <a:srgbClr val="000000"/>
                  </a:solidFill>
                  <a:latin typeface="Gill Sans MT" pitchFamily="34" charset="0"/>
                </a:rPr>
                <a:t>prop</a:t>
              </a:r>
              <a:endParaRPr lang="en-US" altLang="en-US">
                <a:solidFill>
                  <a:srgbClr val="000000"/>
                </a:solidFill>
                <a:latin typeface="Gill Sans MT" pitchFamily="34" charset="0"/>
              </a:endParaRPr>
            </a:p>
          </p:txBody>
        </p:sp>
        <p:sp>
          <p:nvSpPr>
            <p:cNvPr id="97304" name="Line 25"/>
            <p:cNvSpPr>
              <a:spLocks noChangeShapeType="1"/>
            </p:cNvSpPr>
            <p:nvPr/>
          </p:nvSpPr>
          <p:spPr bwMode="auto">
            <a:xfrm flipV="1">
              <a:off x="2619083" y="2397124"/>
              <a:ext cx="735306" cy="54993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05" name="Rectangle 32"/>
            <p:cNvSpPr>
              <a:spLocks noChangeArrowheads="1"/>
            </p:cNvSpPr>
            <p:nvPr/>
          </p:nvSpPr>
          <p:spPr bwMode="auto">
            <a:xfrm>
              <a:off x="3159125" y="2047875"/>
              <a:ext cx="147638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7306" name="Line 33"/>
            <p:cNvSpPr>
              <a:spLocks noChangeShapeType="1"/>
            </p:cNvSpPr>
            <p:nvPr/>
          </p:nvSpPr>
          <p:spPr bwMode="auto">
            <a:xfrm>
              <a:off x="3109913" y="1984375"/>
              <a:ext cx="2111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07" name="Text Box 36"/>
            <p:cNvSpPr txBox="1">
              <a:spLocks noChangeArrowheads="1"/>
            </p:cNvSpPr>
            <p:nvPr/>
          </p:nvSpPr>
          <p:spPr bwMode="auto">
            <a:xfrm>
              <a:off x="1743075" y="1541463"/>
              <a:ext cx="35984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97308" name="Text Box 37"/>
            <p:cNvSpPr txBox="1">
              <a:spLocks noChangeArrowheads="1"/>
            </p:cNvSpPr>
            <p:nvPr/>
          </p:nvSpPr>
          <p:spPr bwMode="auto">
            <a:xfrm>
              <a:off x="1919288" y="2493963"/>
              <a:ext cx="35984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B</a:t>
              </a:r>
            </a:p>
          </p:txBody>
        </p:sp>
        <p:grpSp>
          <p:nvGrpSpPr>
            <p:cNvPr id="97309" name="Group 66"/>
            <p:cNvGrpSpPr>
              <a:grpSpLocks/>
            </p:cNvGrpSpPr>
            <p:nvPr/>
          </p:nvGrpSpPr>
          <p:grpSpPr bwMode="auto">
            <a:xfrm>
              <a:off x="1893888" y="1541463"/>
              <a:ext cx="779462" cy="679450"/>
              <a:chOff x="-44" y="1473"/>
              <a:chExt cx="981" cy="1105"/>
            </a:xfrm>
          </p:grpSpPr>
          <p:pic>
            <p:nvPicPr>
              <p:cNvPr id="97327" name="Picture 6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328" name="Freeform 68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32377 w 356"/>
                  <a:gd name="T3" fmla="*/ 2307 h 368"/>
                  <a:gd name="T4" fmla="*/ 38409 w 356"/>
                  <a:gd name="T5" fmla="*/ 48069 h 368"/>
                  <a:gd name="T6" fmla="*/ 8465 w 356"/>
                  <a:gd name="T7" fmla="*/ 60116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97310" name="Group 69"/>
            <p:cNvGrpSpPr>
              <a:grpSpLocks/>
            </p:cNvGrpSpPr>
            <p:nvPr/>
          </p:nvGrpSpPr>
          <p:grpSpPr bwMode="auto">
            <a:xfrm>
              <a:off x="1943685" y="2548431"/>
              <a:ext cx="779463" cy="679450"/>
              <a:chOff x="-44" y="1473"/>
              <a:chExt cx="981" cy="1105"/>
            </a:xfrm>
          </p:grpSpPr>
          <p:pic>
            <p:nvPicPr>
              <p:cNvPr id="97325" name="Picture 7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326" name="Freeform 71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32377 w 356"/>
                  <a:gd name="T3" fmla="*/ 2307 h 368"/>
                  <a:gd name="T4" fmla="*/ 38409 w 356"/>
                  <a:gd name="T5" fmla="*/ 48069 h 368"/>
                  <a:gd name="T6" fmla="*/ 8465 w 356"/>
                  <a:gd name="T7" fmla="*/ 60116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97311" name="Text Box 41"/>
            <p:cNvSpPr txBox="1">
              <a:spLocks noChangeArrowheads="1"/>
            </p:cNvSpPr>
            <p:nvPr/>
          </p:nvSpPr>
          <p:spPr bwMode="auto">
            <a:xfrm>
              <a:off x="2987675" y="1249363"/>
              <a:ext cx="136598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CC0000"/>
                  </a:solidFill>
                </a:rPr>
                <a:t>transmission</a:t>
              </a:r>
            </a:p>
          </p:txBody>
        </p:sp>
        <p:sp>
          <p:nvSpPr>
            <p:cNvPr id="97312" name="Line 42"/>
            <p:cNvSpPr>
              <a:spLocks noChangeShapeType="1"/>
            </p:cNvSpPr>
            <p:nvPr/>
          </p:nvSpPr>
          <p:spPr bwMode="auto">
            <a:xfrm rot="10800000" flipH="1" flipV="1">
              <a:off x="4038600" y="1517650"/>
              <a:ext cx="528638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97313" name="Group 347"/>
            <p:cNvGrpSpPr>
              <a:grpSpLocks/>
            </p:cNvGrpSpPr>
            <p:nvPr/>
          </p:nvGrpSpPr>
          <p:grpSpPr bwMode="auto">
            <a:xfrm>
              <a:off x="6474579" y="1949848"/>
              <a:ext cx="1162562" cy="715538"/>
              <a:chOff x="1871277" y="1576300"/>
              <a:chExt cx="1128371" cy="437861"/>
            </a:xfrm>
          </p:grpSpPr>
          <p:sp>
            <p:nvSpPr>
              <p:cNvPr id="100" name="Oval 9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 bwMode="auto">
              <a:xfrm>
                <a:off x="1871836" y="1739259"/>
                <a:ext cx="1127812" cy="1165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02" name="Oval 10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3" name="Freeform 102"/>
              <p:cNvSpPr/>
              <p:nvPr/>
            </p:nvSpPr>
            <p:spPr bwMode="auto">
              <a:xfrm>
                <a:off x="2159951" y="1673201"/>
                <a:ext cx="548499" cy="16126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04" name="Freeform 10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05" name="Freeform 10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06" name="Freeform 10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07" name="Straight Connector 106"/>
              <p:cNvCxnSpPr>
                <a:cxnSpLocks noChangeShapeType="1"/>
                <a:endCxn id="10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8" name="Straight Connector 10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97314" name="Rectangle 31"/>
            <p:cNvSpPr>
              <a:spLocks noChangeArrowheads="1"/>
            </p:cNvSpPr>
            <p:nvPr/>
          </p:nvSpPr>
          <p:spPr bwMode="auto">
            <a:xfrm>
              <a:off x="2722387" y="2704007"/>
              <a:ext cx="139765" cy="18519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7315" name="Line 33"/>
            <p:cNvSpPr>
              <a:spLocks noChangeShapeType="1"/>
            </p:cNvSpPr>
            <p:nvPr/>
          </p:nvSpPr>
          <p:spPr bwMode="auto">
            <a:xfrm flipV="1">
              <a:off x="2897708" y="2673625"/>
              <a:ext cx="219668" cy="1619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5686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3"/>
          <p:cNvSpPr>
            <a:spLocks noChangeArrowheads="1"/>
          </p:cNvSpPr>
          <p:nvPr/>
        </p:nvSpPr>
        <p:spPr bwMode="auto">
          <a:xfrm>
            <a:off x="679318" y="4459289"/>
            <a:ext cx="4127500" cy="207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d</a:t>
            </a:r>
            <a:r>
              <a:rPr lang="en-US" baseline="-25000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trans</a:t>
            </a:r>
            <a:r>
              <a:rPr lang="en-US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: transmission delay:</a:t>
            </a:r>
          </a:p>
          <a:p>
            <a:pPr marL="231775" indent="-23177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L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: packet length (bits) </a:t>
            </a:r>
          </a:p>
          <a:p>
            <a:pPr marL="231775" indent="-23177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R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: link </a:t>
            </a:r>
            <a:r>
              <a:rPr lang="en-US" sz="2000" i="1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bandwidth (bps)</a:t>
            </a:r>
          </a:p>
          <a:p>
            <a:pPr marL="231775" indent="-23177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000" i="1" baseline="-25000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trans</a:t>
            </a:r>
            <a:r>
              <a:rPr lang="en-US" sz="2000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i="1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= L/R</a:t>
            </a:r>
          </a:p>
        </p:txBody>
      </p:sp>
      <p:sp>
        <p:nvSpPr>
          <p:cNvPr id="112643" name="Rectangle 4"/>
          <p:cNvSpPr>
            <a:spLocks noChangeArrowheads="1"/>
          </p:cNvSpPr>
          <p:nvPr/>
        </p:nvSpPr>
        <p:spPr bwMode="auto">
          <a:xfrm>
            <a:off x="5130139" y="4467225"/>
            <a:ext cx="4498975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d</a:t>
            </a:r>
            <a:r>
              <a:rPr lang="en-US" baseline="-25000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prop</a:t>
            </a:r>
            <a:r>
              <a:rPr lang="en-US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: propagation delay:</a:t>
            </a:r>
          </a:p>
          <a:p>
            <a:pPr marL="231775" indent="-23177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: length of physical link</a:t>
            </a:r>
          </a:p>
          <a:p>
            <a:pPr marL="231775" indent="-23177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s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: propagation speed (</a:t>
            </a:r>
            <a:r>
              <a:rPr lang="en-US" sz="2000" dirty="0">
                <a:solidFill>
                  <a:srgbClr val="0054FD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~2x10</a:t>
            </a:r>
            <a:r>
              <a:rPr lang="en-US" sz="2000" baseline="30000" dirty="0">
                <a:solidFill>
                  <a:srgbClr val="0054FD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8</a:t>
            </a:r>
            <a:r>
              <a:rPr lang="en-US" sz="2000" dirty="0">
                <a:solidFill>
                  <a:srgbClr val="0054FD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m/sec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)</a:t>
            </a:r>
          </a:p>
          <a:p>
            <a:pPr marL="231775" indent="-23177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000" baseline="-25000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prop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= </a:t>
            </a:r>
            <a:r>
              <a:rPr lang="en-US" sz="2000" i="1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/</a:t>
            </a:r>
            <a:r>
              <a:rPr lang="en-US" sz="2000" i="1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s</a:t>
            </a:r>
          </a:p>
        </p:txBody>
      </p:sp>
      <p:pic>
        <p:nvPicPr>
          <p:cNvPr id="99332" name="Picture 64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095" y="855664"/>
            <a:ext cx="7298796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3" name="Rectangle 2"/>
          <p:cNvSpPr>
            <a:spLocks noChangeArrowheads="1"/>
          </p:cNvSpPr>
          <p:nvPr/>
        </p:nvSpPr>
        <p:spPr bwMode="auto">
          <a:xfrm>
            <a:off x="490140" y="200026"/>
            <a:ext cx="9243139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400" dirty="0">
                <a:solidFill>
                  <a:srgbClr val="000099"/>
                </a:solidFill>
                <a:latin typeface="Gill Sans MT" pitchFamily="34" charset="0"/>
              </a:rPr>
              <a:t>Four sources of packet delay</a:t>
            </a:r>
            <a:endParaRPr lang="en-US" altLang="en-US" sz="4800" dirty="0">
              <a:solidFill>
                <a:srgbClr val="000099"/>
              </a:solidFill>
              <a:latin typeface="Gill Sans MT" pitchFamily="34" charset="0"/>
            </a:endParaRPr>
          </a:p>
        </p:txBody>
      </p:sp>
      <p:sp>
        <p:nvSpPr>
          <p:cNvPr id="9933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Tahoma" pitchFamily="34" charset="0"/>
              </a:rPr>
              <a:t>1-</a:t>
            </a:r>
            <a:fld id="{8E77CB76-C769-4134-936F-6AFE1B6C83F4}" type="slidenum">
              <a:rPr lang="en-US" altLang="en-US" sz="1200">
                <a:solidFill>
                  <a:srgbClr val="000000"/>
                </a:solidFill>
                <a:latin typeface="Tahoma" pitchFamily="34" charset="0"/>
              </a:rPr>
              <a:pPr/>
              <a:t>67</a:t>
            </a:fld>
            <a:endParaRPr lang="en-US" altLang="en-US" sz="12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99335" name="TextBox 1"/>
          <p:cNvSpPr txBox="1">
            <a:spLocks noChangeArrowheads="1"/>
          </p:cNvSpPr>
          <p:nvPr/>
        </p:nvSpPr>
        <p:spPr bwMode="auto">
          <a:xfrm>
            <a:off x="553773" y="6406350"/>
            <a:ext cx="643156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400" dirty="0"/>
              <a:t>* Check out the Java applet for an interactive animation on trans vs. prop delay</a:t>
            </a:r>
          </a:p>
        </p:txBody>
      </p: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2247768" y="5413376"/>
            <a:ext cx="2916767" cy="701675"/>
            <a:chOff x="2271473" y="5377200"/>
            <a:chExt cx="2692148" cy="701675"/>
          </a:xfrm>
        </p:grpSpPr>
        <p:sp>
          <p:nvSpPr>
            <p:cNvPr id="99388" name="Text Box 62"/>
            <p:cNvSpPr txBox="1">
              <a:spLocks noChangeArrowheads="1"/>
            </p:cNvSpPr>
            <p:nvPr/>
          </p:nvSpPr>
          <p:spPr bwMode="auto">
            <a:xfrm>
              <a:off x="2598578" y="5377200"/>
              <a:ext cx="2105025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r>
                <a:rPr lang="en-US" altLang="en-US" sz="2000" i="1">
                  <a:solidFill>
                    <a:srgbClr val="CC0000"/>
                  </a:solidFill>
                </a:rPr>
                <a:t>d</a:t>
              </a:r>
              <a:r>
                <a:rPr lang="en-US" altLang="en-US" sz="2000" baseline="-25000">
                  <a:solidFill>
                    <a:srgbClr val="CC0000"/>
                  </a:solidFill>
                </a:rPr>
                <a:t>trans </a:t>
              </a:r>
              <a:r>
                <a:rPr lang="en-US" altLang="en-US" sz="2000">
                  <a:solidFill>
                    <a:srgbClr val="CC0000"/>
                  </a:solidFill>
                </a:rPr>
                <a:t>and </a:t>
              </a:r>
              <a:r>
                <a:rPr lang="en-US" altLang="en-US" sz="2000" i="1">
                  <a:solidFill>
                    <a:srgbClr val="CC0000"/>
                  </a:solidFill>
                </a:rPr>
                <a:t>d</a:t>
              </a:r>
              <a:r>
                <a:rPr lang="en-US" altLang="en-US" sz="2000" baseline="-25000">
                  <a:solidFill>
                    <a:srgbClr val="CC0000"/>
                  </a:solidFill>
                </a:rPr>
                <a:t>prop</a:t>
              </a:r>
            </a:p>
            <a:p>
              <a:pPr algn="ctr"/>
              <a:r>
                <a:rPr lang="en-US" altLang="en-US" sz="2000" i="1">
                  <a:solidFill>
                    <a:srgbClr val="CC0000"/>
                  </a:solidFill>
                </a:rPr>
                <a:t>very </a:t>
              </a:r>
              <a:r>
                <a:rPr lang="en-US" altLang="en-US" sz="2000">
                  <a:solidFill>
                    <a:srgbClr val="CC0000"/>
                  </a:solidFill>
                </a:rPr>
                <a:t>different</a:t>
              </a:r>
            </a:p>
          </p:txBody>
        </p:sp>
        <p:cxnSp>
          <p:nvCxnSpPr>
            <p:cNvPr id="99389" name="Straight Arrow Connector 3"/>
            <p:cNvCxnSpPr>
              <a:cxnSpLocks noChangeShapeType="1"/>
            </p:cNvCxnSpPr>
            <p:nvPr/>
          </p:nvCxnSpPr>
          <p:spPr bwMode="auto">
            <a:xfrm>
              <a:off x="2271473" y="5616983"/>
              <a:ext cx="554448" cy="3"/>
            </a:xfrm>
            <a:prstGeom prst="straightConnector1">
              <a:avLst/>
            </a:prstGeom>
            <a:noFill/>
            <a:ln w="31750">
              <a:solidFill>
                <a:srgbClr val="FF0000"/>
              </a:solidFill>
              <a:round/>
              <a:headEnd type="triangle" w="lg" len="med"/>
              <a:tailEnd type="none" w="lg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390" name="Straight Arrow Connector 72"/>
            <p:cNvCxnSpPr>
              <a:cxnSpLocks noChangeShapeType="1"/>
            </p:cNvCxnSpPr>
            <p:nvPr/>
          </p:nvCxnSpPr>
          <p:spPr bwMode="auto">
            <a:xfrm flipH="1">
              <a:off x="4409173" y="5608388"/>
              <a:ext cx="554448" cy="3"/>
            </a:xfrm>
            <a:prstGeom prst="straightConnector1">
              <a:avLst/>
            </a:prstGeom>
            <a:noFill/>
            <a:ln w="31750">
              <a:solidFill>
                <a:srgbClr val="FF0000"/>
              </a:solidFill>
              <a:round/>
              <a:headEnd type="triangle" w="lg" len="med"/>
              <a:tailEnd type="none" w="lg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9337" name="TextBox 1"/>
          <p:cNvSpPr txBox="1">
            <a:spLocks noChangeArrowheads="1"/>
          </p:cNvSpPr>
          <p:nvPr/>
        </p:nvSpPr>
        <p:spPr bwMode="auto">
          <a:xfrm>
            <a:off x="553773" y="6145214"/>
            <a:ext cx="990944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400" dirty="0"/>
              <a:t>* Check out the online interactive exercises for more examples: </a:t>
            </a:r>
            <a:r>
              <a:rPr lang="en-US" altLang="en-US" sz="1400" dirty="0">
                <a:solidFill>
                  <a:srgbClr val="0054FD"/>
                </a:solidFill>
              </a:rPr>
              <a:t>h</a:t>
            </a:r>
            <a:r>
              <a:rPr lang="en-US" altLang="en-US" sz="1200" dirty="0">
                <a:solidFill>
                  <a:srgbClr val="0054FD"/>
                </a:solidFill>
              </a:rPr>
              <a:t>ttp://</a:t>
            </a:r>
            <a:r>
              <a:rPr lang="en-US" altLang="en-US" sz="1200" dirty="0" err="1">
                <a:solidFill>
                  <a:srgbClr val="0054FD"/>
                </a:solidFill>
              </a:rPr>
              <a:t>gaia.cs.umass.edu</a:t>
            </a:r>
            <a:r>
              <a:rPr lang="en-US" altLang="en-US" sz="1200" dirty="0">
                <a:solidFill>
                  <a:srgbClr val="0054FD"/>
                </a:solidFill>
              </a:rPr>
              <a:t>/</a:t>
            </a:r>
            <a:r>
              <a:rPr lang="en-US" altLang="en-US" sz="1200" dirty="0" err="1">
                <a:solidFill>
                  <a:srgbClr val="0054FD"/>
                </a:solidFill>
              </a:rPr>
              <a:t>kurose_ross</a:t>
            </a:r>
            <a:r>
              <a:rPr lang="en-US" altLang="en-US" sz="1200" dirty="0">
                <a:solidFill>
                  <a:srgbClr val="0054FD"/>
                </a:solidFill>
              </a:rPr>
              <a:t>/interactive/</a:t>
            </a:r>
          </a:p>
        </p:txBody>
      </p:sp>
      <p:sp>
        <p:nvSpPr>
          <p:cNvPr id="99338" name="Line 24"/>
          <p:cNvSpPr>
            <a:spLocks noChangeShapeType="1"/>
          </p:cNvSpPr>
          <p:nvPr/>
        </p:nvSpPr>
        <p:spPr bwMode="auto">
          <a:xfrm>
            <a:off x="2839377" y="1857375"/>
            <a:ext cx="803142" cy="35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9339" name="Group 347"/>
          <p:cNvGrpSpPr>
            <a:grpSpLocks/>
          </p:cNvGrpSpPr>
          <p:nvPr/>
        </p:nvGrpSpPr>
        <p:grpSpPr bwMode="auto">
          <a:xfrm>
            <a:off x="3615002" y="1905001"/>
            <a:ext cx="1258888" cy="715963"/>
            <a:chOff x="1871277" y="1576300"/>
            <a:chExt cx="1128371" cy="437861"/>
          </a:xfrm>
        </p:grpSpPr>
        <p:sp>
          <p:nvSpPr>
            <p:cNvPr id="87" name="Oval 8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8" name="Rectangle 87"/>
            <p:cNvSpPr/>
            <p:nvPr/>
          </p:nvSpPr>
          <p:spPr bwMode="auto">
            <a:xfrm>
              <a:off x="1871277" y="1739406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9" name="Oval 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0" name="Freeform 89"/>
            <p:cNvSpPr/>
            <p:nvPr/>
          </p:nvSpPr>
          <p:spPr bwMode="auto">
            <a:xfrm>
              <a:off x="2159536" y="1673387"/>
              <a:ext cx="548771" cy="1611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94" name="Straight Connector 93"/>
            <p:cNvCxnSpPr>
              <a:cxnSpLocks noChangeShapeType="1"/>
              <a:endCxn id="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" name="Straight Connector 9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9340" name="Line 26"/>
          <p:cNvSpPr>
            <a:spLocks noChangeShapeType="1"/>
          </p:cNvSpPr>
          <p:nvPr/>
        </p:nvSpPr>
        <p:spPr bwMode="auto">
          <a:xfrm>
            <a:off x="4923765" y="2276476"/>
            <a:ext cx="2094706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41" name="Rectangle 29"/>
          <p:cNvSpPr>
            <a:spLocks noChangeArrowheads="1"/>
          </p:cNvSpPr>
          <p:nvPr/>
        </p:nvSpPr>
        <p:spPr bwMode="auto">
          <a:xfrm>
            <a:off x="5919523" y="2076451"/>
            <a:ext cx="159941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9342" name="Rectangle 30"/>
          <p:cNvSpPr>
            <a:spLocks noChangeArrowheads="1"/>
          </p:cNvSpPr>
          <p:nvPr/>
        </p:nvSpPr>
        <p:spPr bwMode="auto">
          <a:xfrm>
            <a:off x="4562608" y="2147889"/>
            <a:ext cx="159940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9343" name="Rectangle 31"/>
          <p:cNvSpPr>
            <a:spLocks noChangeArrowheads="1"/>
          </p:cNvSpPr>
          <p:nvPr/>
        </p:nvSpPr>
        <p:spPr bwMode="auto">
          <a:xfrm>
            <a:off x="4738027" y="2147889"/>
            <a:ext cx="159940" cy="2000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9344" name="Line 35"/>
          <p:cNvSpPr>
            <a:spLocks noChangeShapeType="1"/>
          </p:cNvSpPr>
          <p:nvPr/>
        </p:nvSpPr>
        <p:spPr bwMode="auto">
          <a:xfrm flipV="1">
            <a:off x="6755342" y="1876425"/>
            <a:ext cx="39727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45" name="Rectangle 38"/>
          <p:cNvSpPr>
            <a:spLocks noChangeArrowheads="1"/>
          </p:cNvSpPr>
          <p:nvPr/>
        </p:nvSpPr>
        <p:spPr bwMode="auto">
          <a:xfrm>
            <a:off x="4877329" y="2085976"/>
            <a:ext cx="159941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9346" name="Text Box 39"/>
          <p:cNvSpPr txBox="1">
            <a:spLocks noChangeArrowheads="1"/>
          </p:cNvSpPr>
          <p:nvPr/>
        </p:nvSpPr>
        <p:spPr bwMode="auto">
          <a:xfrm>
            <a:off x="5298678" y="1689101"/>
            <a:ext cx="14029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800">
                <a:solidFill>
                  <a:srgbClr val="CC0000"/>
                </a:solidFill>
              </a:rPr>
              <a:t>propagation</a:t>
            </a:r>
          </a:p>
        </p:txBody>
      </p:sp>
      <p:sp>
        <p:nvSpPr>
          <p:cNvPr id="99347" name="Line 40"/>
          <p:cNvSpPr>
            <a:spLocks noChangeShapeType="1"/>
          </p:cNvSpPr>
          <p:nvPr/>
        </p:nvSpPr>
        <p:spPr bwMode="auto">
          <a:xfrm rot="10800000">
            <a:off x="5032110" y="1876425"/>
            <a:ext cx="34567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48" name="Text Box 43"/>
          <p:cNvSpPr txBox="1">
            <a:spLocks noChangeArrowheads="1"/>
          </p:cNvSpPr>
          <p:nvPr/>
        </p:nvSpPr>
        <p:spPr bwMode="auto">
          <a:xfrm>
            <a:off x="3436047" y="2803525"/>
            <a:ext cx="130035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800">
                <a:solidFill>
                  <a:srgbClr val="CC0000"/>
                </a:solidFill>
              </a:rPr>
              <a:t>nodal</a:t>
            </a:r>
          </a:p>
          <a:p>
            <a:pPr algn="ctr"/>
            <a:r>
              <a:rPr lang="en-US" altLang="en-US" sz="1800">
                <a:solidFill>
                  <a:srgbClr val="CC0000"/>
                </a:solidFill>
              </a:rPr>
              <a:t>processing</a:t>
            </a:r>
          </a:p>
        </p:txBody>
      </p:sp>
      <p:sp>
        <p:nvSpPr>
          <p:cNvPr id="99349" name="Line 44"/>
          <p:cNvSpPr>
            <a:spLocks noChangeShapeType="1"/>
          </p:cNvSpPr>
          <p:nvPr/>
        </p:nvSpPr>
        <p:spPr bwMode="auto">
          <a:xfrm rot="10800000">
            <a:off x="3659717" y="2847975"/>
            <a:ext cx="90289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50" name="Line 45"/>
          <p:cNvSpPr>
            <a:spLocks noChangeShapeType="1"/>
          </p:cNvSpPr>
          <p:nvPr/>
        </p:nvSpPr>
        <p:spPr bwMode="auto">
          <a:xfrm rot="10800000" flipV="1">
            <a:off x="4536811" y="2609850"/>
            <a:ext cx="41791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51" name="Text Box 46"/>
          <p:cNvSpPr txBox="1">
            <a:spLocks noChangeArrowheads="1"/>
          </p:cNvSpPr>
          <p:nvPr/>
        </p:nvSpPr>
        <p:spPr bwMode="auto">
          <a:xfrm>
            <a:off x="4978797" y="3060701"/>
            <a:ext cx="11336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800">
                <a:solidFill>
                  <a:srgbClr val="CC0000"/>
                </a:solidFill>
              </a:rPr>
              <a:t>queueing</a:t>
            </a:r>
          </a:p>
        </p:txBody>
      </p:sp>
      <p:sp>
        <p:nvSpPr>
          <p:cNvPr id="99352" name="Line 47"/>
          <p:cNvSpPr>
            <a:spLocks noChangeShapeType="1"/>
          </p:cNvSpPr>
          <p:nvPr/>
        </p:nvSpPr>
        <p:spPr bwMode="auto">
          <a:xfrm rot="10800000">
            <a:off x="4712230" y="2609850"/>
            <a:ext cx="644922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53" name="Rectangle 3"/>
          <p:cNvSpPr>
            <a:spLocks noChangeArrowheads="1"/>
          </p:cNvSpPr>
          <p:nvPr/>
        </p:nvSpPr>
        <p:spPr bwMode="auto">
          <a:xfrm>
            <a:off x="2292484" y="3630613"/>
            <a:ext cx="5355431" cy="55403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2857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en-US" altLang="en-US" i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altLang="en-US" baseline="-25000">
                <a:solidFill>
                  <a:srgbClr val="000000"/>
                </a:solidFill>
                <a:latin typeface="Gill Sans MT" pitchFamily="34" charset="0"/>
              </a:rPr>
              <a:t>nodal</a:t>
            </a:r>
            <a:r>
              <a:rPr lang="en-US" altLang="en-US">
                <a:solidFill>
                  <a:srgbClr val="000000"/>
                </a:solidFill>
                <a:latin typeface="Gill Sans MT" pitchFamily="34" charset="0"/>
              </a:rPr>
              <a:t> = </a:t>
            </a:r>
            <a:r>
              <a:rPr lang="en-US" altLang="en-US" i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altLang="en-US" baseline="-25000">
                <a:solidFill>
                  <a:srgbClr val="000000"/>
                </a:solidFill>
                <a:latin typeface="Gill Sans MT" pitchFamily="34" charset="0"/>
              </a:rPr>
              <a:t>proc</a:t>
            </a:r>
            <a:r>
              <a:rPr lang="en-US" altLang="en-US">
                <a:solidFill>
                  <a:srgbClr val="000000"/>
                </a:solidFill>
                <a:latin typeface="Gill Sans MT" pitchFamily="34" charset="0"/>
              </a:rPr>
              <a:t> + </a:t>
            </a:r>
            <a:r>
              <a:rPr lang="en-US" altLang="en-US" i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altLang="en-US" baseline="-25000">
                <a:solidFill>
                  <a:srgbClr val="000000"/>
                </a:solidFill>
                <a:latin typeface="Gill Sans MT" pitchFamily="34" charset="0"/>
              </a:rPr>
              <a:t>queue</a:t>
            </a:r>
            <a:r>
              <a:rPr lang="en-US" altLang="en-US">
                <a:solidFill>
                  <a:srgbClr val="000000"/>
                </a:solidFill>
                <a:latin typeface="Gill Sans MT" pitchFamily="34" charset="0"/>
              </a:rPr>
              <a:t> + </a:t>
            </a:r>
            <a:r>
              <a:rPr lang="en-US" altLang="en-US" i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altLang="en-US" baseline="-25000">
                <a:solidFill>
                  <a:srgbClr val="000000"/>
                </a:solidFill>
                <a:latin typeface="Gill Sans MT" pitchFamily="34" charset="0"/>
              </a:rPr>
              <a:t>trans</a:t>
            </a:r>
            <a:r>
              <a:rPr lang="en-US" altLang="en-US">
                <a:solidFill>
                  <a:srgbClr val="000000"/>
                </a:solidFill>
                <a:latin typeface="Gill Sans MT" pitchFamily="34" charset="0"/>
              </a:rPr>
              <a:t> +  </a:t>
            </a:r>
            <a:r>
              <a:rPr lang="en-US" altLang="en-US" i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altLang="en-US" baseline="-25000">
                <a:solidFill>
                  <a:srgbClr val="000000"/>
                </a:solidFill>
                <a:latin typeface="Gill Sans MT" pitchFamily="34" charset="0"/>
              </a:rPr>
              <a:t>prop</a:t>
            </a:r>
            <a:endParaRPr lang="en-US" altLang="en-US">
              <a:solidFill>
                <a:srgbClr val="000000"/>
              </a:solidFill>
              <a:latin typeface="Gill Sans MT" pitchFamily="34" charset="0"/>
            </a:endParaRPr>
          </a:p>
        </p:txBody>
      </p:sp>
      <p:sp>
        <p:nvSpPr>
          <p:cNvPr id="99354" name="Line 25"/>
          <p:cNvSpPr>
            <a:spLocks noChangeShapeType="1"/>
          </p:cNvSpPr>
          <p:nvPr/>
        </p:nvSpPr>
        <p:spPr bwMode="auto">
          <a:xfrm flipV="1">
            <a:off x="2837657" y="2397126"/>
            <a:ext cx="796264" cy="5492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55" name="Rectangle 32"/>
          <p:cNvSpPr>
            <a:spLocks noChangeArrowheads="1"/>
          </p:cNvSpPr>
          <p:nvPr/>
        </p:nvSpPr>
        <p:spPr bwMode="auto">
          <a:xfrm>
            <a:off x="3422386" y="2047876"/>
            <a:ext cx="159941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9356" name="Line 33"/>
          <p:cNvSpPr>
            <a:spLocks noChangeShapeType="1"/>
          </p:cNvSpPr>
          <p:nvPr/>
        </p:nvSpPr>
        <p:spPr bwMode="auto">
          <a:xfrm>
            <a:off x="3369073" y="1984375"/>
            <a:ext cx="22873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57" name="Text Box 36"/>
          <p:cNvSpPr txBox="1">
            <a:spLocks noChangeArrowheads="1"/>
          </p:cNvSpPr>
          <p:nvPr/>
        </p:nvSpPr>
        <p:spPr bwMode="auto">
          <a:xfrm>
            <a:off x="1888332" y="1541463"/>
            <a:ext cx="3898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99358" name="Text Box 37"/>
          <p:cNvSpPr txBox="1">
            <a:spLocks noChangeArrowheads="1"/>
          </p:cNvSpPr>
          <p:nvPr/>
        </p:nvSpPr>
        <p:spPr bwMode="auto">
          <a:xfrm>
            <a:off x="2079229" y="2493963"/>
            <a:ext cx="3898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/>
              <a:t>B</a:t>
            </a:r>
          </a:p>
        </p:txBody>
      </p:sp>
      <p:grpSp>
        <p:nvGrpSpPr>
          <p:cNvPr id="99359" name="Group 66"/>
          <p:cNvGrpSpPr>
            <a:grpSpLocks/>
          </p:cNvGrpSpPr>
          <p:nvPr/>
        </p:nvGrpSpPr>
        <p:grpSpPr bwMode="auto">
          <a:xfrm>
            <a:off x="2051712" y="1541463"/>
            <a:ext cx="844417" cy="679450"/>
            <a:chOff x="-44" y="1473"/>
            <a:chExt cx="981" cy="1105"/>
          </a:xfrm>
        </p:grpSpPr>
        <p:pic>
          <p:nvPicPr>
            <p:cNvPr id="99377" name="Picture 67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9378" name="Freeform 6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99360" name="Group 69"/>
          <p:cNvGrpSpPr>
            <a:grpSpLocks/>
          </p:cNvGrpSpPr>
          <p:nvPr/>
        </p:nvGrpSpPr>
        <p:grpSpPr bwMode="auto">
          <a:xfrm>
            <a:off x="2105026" y="2547938"/>
            <a:ext cx="844418" cy="679450"/>
            <a:chOff x="-44" y="1473"/>
            <a:chExt cx="981" cy="1105"/>
          </a:xfrm>
        </p:grpSpPr>
        <p:pic>
          <p:nvPicPr>
            <p:cNvPr id="99375" name="Picture 70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9376" name="Freeform 7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99361" name="Text Box 41"/>
          <p:cNvSpPr txBox="1">
            <a:spLocks noChangeArrowheads="1"/>
          </p:cNvSpPr>
          <p:nvPr/>
        </p:nvSpPr>
        <p:spPr bwMode="auto">
          <a:xfrm>
            <a:off x="3236648" y="1249363"/>
            <a:ext cx="14798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800">
                <a:solidFill>
                  <a:srgbClr val="CC0000"/>
                </a:solidFill>
              </a:rPr>
              <a:t>transmission</a:t>
            </a:r>
          </a:p>
        </p:txBody>
      </p:sp>
      <p:sp>
        <p:nvSpPr>
          <p:cNvPr id="99362" name="Line 42"/>
          <p:cNvSpPr>
            <a:spLocks noChangeShapeType="1"/>
          </p:cNvSpPr>
          <p:nvPr/>
        </p:nvSpPr>
        <p:spPr bwMode="auto">
          <a:xfrm rot="10800000" flipH="1" flipV="1">
            <a:off x="4375150" y="1517650"/>
            <a:ext cx="572691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9363" name="Group 347"/>
          <p:cNvGrpSpPr>
            <a:grpSpLocks/>
          </p:cNvGrpSpPr>
          <p:nvPr/>
        </p:nvGrpSpPr>
        <p:grpSpPr bwMode="auto">
          <a:xfrm>
            <a:off x="7013310" y="1949451"/>
            <a:ext cx="1260608" cy="715963"/>
            <a:chOff x="1871277" y="1576300"/>
            <a:chExt cx="1128371" cy="437860"/>
          </a:xfrm>
        </p:grpSpPr>
        <p:sp>
          <p:nvSpPr>
            <p:cNvPr id="77" name="Oval 7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1871277" y="1739405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79" name="Oval 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0" name="Freeform 79"/>
            <p:cNvSpPr/>
            <p:nvPr/>
          </p:nvSpPr>
          <p:spPr bwMode="auto">
            <a:xfrm>
              <a:off x="2159143" y="1673386"/>
              <a:ext cx="549561" cy="16116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84" name="Straight Connector 83"/>
            <p:cNvCxnSpPr>
              <a:cxnSpLocks noChangeShapeType="1"/>
              <a:endCxn id="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" name="Straight Connector 8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9364" name="Rectangle 31"/>
          <p:cNvSpPr>
            <a:spLocks noChangeArrowheads="1"/>
          </p:cNvSpPr>
          <p:nvPr/>
        </p:nvSpPr>
        <p:spPr bwMode="auto">
          <a:xfrm>
            <a:off x="2949443" y="2703514"/>
            <a:ext cx="151342" cy="18573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9365" name="Line 33"/>
          <p:cNvSpPr>
            <a:spLocks noChangeShapeType="1"/>
          </p:cNvSpPr>
          <p:nvPr/>
        </p:nvSpPr>
        <p:spPr bwMode="auto">
          <a:xfrm flipV="1">
            <a:off x="3138620" y="2673351"/>
            <a:ext cx="239051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59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2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2" grpId="0"/>
      <p:bldP spid="11264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pic>
        <p:nvPicPr>
          <p:cNvPr id="101378" name="Picture 37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018" y="811214"/>
            <a:ext cx="4318396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7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552" y="0"/>
            <a:ext cx="84201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itchFamily="34" charset="-128"/>
              </a:rPr>
              <a:t>Caravan analogy</a:t>
            </a:r>
          </a:p>
        </p:txBody>
      </p:sp>
      <p:sp>
        <p:nvSpPr>
          <p:cNvPr id="11469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86449" y="2927351"/>
            <a:ext cx="4567767" cy="3317875"/>
          </a:xfrm>
        </p:spPr>
        <p:txBody>
          <a:bodyPr/>
          <a:lstStyle/>
          <a:p>
            <a:pPr marL="287338" indent="-287338" eaLnBrk="1" hangingPunct="1"/>
            <a:r>
              <a:rPr lang="en-US" altLang="en-US" sz="2400">
                <a:ea typeface="ＭＳ Ｐゴシック" pitchFamily="34" charset="-128"/>
              </a:rPr>
              <a:t>cars </a:t>
            </a:r>
            <a:r>
              <a:rPr lang="ja-JP" altLang="en-US" sz="2400">
                <a:ea typeface="ＭＳ Ｐゴシック" pitchFamily="34" charset="-128"/>
              </a:rPr>
              <a:t>“</a:t>
            </a:r>
            <a:r>
              <a:rPr lang="en-US" altLang="ja-JP" sz="2400">
                <a:ea typeface="ＭＳ Ｐゴシック" pitchFamily="34" charset="-128"/>
              </a:rPr>
              <a:t>propagate</a:t>
            </a:r>
            <a:r>
              <a:rPr lang="ja-JP" altLang="en-US" sz="2400">
                <a:ea typeface="ＭＳ Ｐゴシック" pitchFamily="34" charset="-128"/>
              </a:rPr>
              <a:t>”</a:t>
            </a:r>
            <a:r>
              <a:rPr lang="en-US" altLang="ja-JP" sz="2400">
                <a:ea typeface="ＭＳ Ｐゴシック" pitchFamily="34" charset="-128"/>
              </a:rPr>
              <a:t> at </a:t>
            </a:r>
            <a:br>
              <a:rPr lang="en-US" altLang="ja-JP" sz="2400">
                <a:ea typeface="ＭＳ Ｐゴシック" pitchFamily="34" charset="-128"/>
              </a:rPr>
            </a:br>
            <a:r>
              <a:rPr lang="en-US" altLang="ja-JP" sz="2400">
                <a:ea typeface="ＭＳ Ｐゴシック" pitchFamily="34" charset="-128"/>
              </a:rPr>
              <a:t>100 km/hr</a:t>
            </a:r>
          </a:p>
          <a:p>
            <a:pPr marL="287338" indent="-287338" eaLnBrk="1" hangingPunct="1"/>
            <a:r>
              <a:rPr lang="en-US" altLang="en-US" sz="2400">
                <a:ea typeface="ＭＳ Ｐゴシック" pitchFamily="34" charset="-128"/>
              </a:rPr>
              <a:t>toll booth takes 12 sec to service car (bit transmission time)</a:t>
            </a:r>
          </a:p>
          <a:p>
            <a:pPr marL="287338" indent="-287338" eaLnBrk="1" hangingPunct="1"/>
            <a:r>
              <a:rPr lang="en-US" altLang="en-US" sz="2400">
                <a:ea typeface="ＭＳ Ｐゴシック" pitchFamily="34" charset="-128"/>
              </a:rPr>
              <a:t>car ~ bit; caravan ~ packet</a:t>
            </a:r>
          </a:p>
          <a:p>
            <a:pPr marL="287338" indent="-287338" eaLnBrk="1" hangingPunct="1"/>
            <a:r>
              <a:rPr lang="en-US" altLang="en-US" sz="2400" i="1">
                <a:solidFill>
                  <a:srgbClr val="CC0000"/>
                </a:solidFill>
                <a:ea typeface="ＭＳ Ｐゴシック" pitchFamily="34" charset="-128"/>
              </a:rPr>
              <a:t>Q:</a:t>
            </a:r>
            <a:r>
              <a:rPr lang="en-US" altLang="en-US" sz="2400">
                <a:solidFill>
                  <a:srgbClr val="CC0000"/>
                </a:solidFill>
                <a:ea typeface="ＭＳ Ｐゴシック" pitchFamily="34" charset="-128"/>
              </a:rPr>
              <a:t> How long until caravan is lined up before 2nd toll booth?</a:t>
            </a:r>
          </a:p>
          <a:p>
            <a:pPr marL="287338" indent="-287338" eaLnBrk="1" hangingPunct="1">
              <a:buFont typeface="Wingdings" pitchFamily="2" charset="2"/>
              <a:buNone/>
            </a:pPr>
            <a:endParaRPr lang="en-US" altLang="en-US" sz="2400">
              <a:solidFill>
                <a:srgbClr val="CC0000"/>
              </a:solidFill>
              <a:ea typeface="ＭＳ Ｐゴシック" pitchFamily="34" charset="-128"/>
            </a:endParaRPr>
          </a:p>
        </p:txBody>
      </p:sp>
      <p:sp>
        <p:nvSpPr>
          <p:cNvPr id="73734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663275" y="2941638"/>
            <a:ext cx="3814498" cy="3365500"/>
          </a:xfrm>
        </p:spPr>
        <p:txBody>
          <a:bodyPr>
            <a:normAutofit lnSpcReduction="10000"/>
          </a:bodyPr>
          <a:lstStyle/>
          <a:p>
            <a:pPr marL="287338" indent="-287338" eaLnBrk="1" hangingPunct="1">
              <a:buSzTx/>
            </a:pPr>
            <a:r>
              <a:rPr lang="en-US" altLang="en-US" sz="2400">
                <a:ea typeface="ＭＳ Ｐゴシック" pitchFamily="34" charset="-128"/>
              </a:rPr>
              <a:t>time to </a:t>
            </a:r>
            <a:r>
              <a:rPr lang="ja-JP" altLang="en-US" sz="2400">
                <a:ea typeface="ＭＳ Ｐゴシック" pitchFamily="34" charset="-128"/>
              </a:rPr>
              <a:t>“</a:t>
            </a:r>
            <a:r>
              <a:rPr lang="en-US" altLang="ja-JP" sz="2400">
                <a:ea typeface="ＭＳ Ｐゴシック" pitchFamily="34" charset="-128"/>
              </a:rPr>
              <a:t>push</a:t>
            </a:r>
            <a:r>
              <a:rPr lang="ja-JP" altLang="en-US" sz="2400">
                <a:ea typeface="ＭＳ Ｐゴシック" pitchFamily="34" charset="-128"/>
              </a:rPr>
              <a:t>”</a:t>
            </a:r>
            <a:r>
              <a:rPr lang="en-US" altLang="ja-JP" sz="2400">
                <a:ea typeface="ＭＳ Ｐゴシック" pitchFamily="34" charset="-128"/>
              </a:rPr>
              <a:t> entire caravan through toll booth onto highway = 12*10 = 120 sec</a:t>
            </a:r>
          </a:p>
          <a:p>
            <a:pPr marL="287338" indent="-287338" eaLnBrk="1" hangingPunct="1">
              <a:buSzTx/>
            </a:pPr>
            <a:r>
              <a:rPr lang="en-US" altLang="en-US" sz="2400">
                <a:ea typeface="ＭＳ Ｐゴシック" pitchFamily="34" charset="-128"/>
              </a:rPr>
              <a:t>time for last car to propagate from 1st to 2nd toll both: 100km/(100km/hr)= 1 hr</a:t>
            </a:r>
          </a:p>
          <a:p>
            <a:pPr marL="287338" indent="-287338" eaLnBrk="1" hangingPunct="1">
              <a:buSzTx/>
            </a:pPr>
            <a:r>
              <a:rPr lang="en-US" altLang="en-US" sz="2400" i="1">
                <a:solidFill>
                  <a:srgbClr val="CC0000"/>
                </a:solidFill>
                <a:ea typeface="ＭＳ Ｐゴシック" pitchFamily="34" charset="-128"/>
              </a:rPr>
              <a:t>A:</a:t>
            </a:r>
            <a:r>
              <a:rPr lang="en-US" altLang="en-US" sz="2400">
                <a:solidFill>
                  <a:srgbClr val="CC0000"/>
                </a:solidFill>
                <a:ea typeface="ＭＳ Ｐゴシック" pitchFamily="34" charset="-128"/>
              </a:rPr>
              <a:t> 62 minutes</a:t>
            </a:r>
          </a:p>
        </p:txBody>
      </p:sp>
      <p:grpSp>
        <p:nvGrpSpPr>
          <p:cNvPr id="101382" name="Group 42"/>
          <p:cNvGrpSpPr>
            <a:grpSpLocks/>
          </p:cNvGrpSpPr>
          <p:nvPr/>
        </p:nvGrpSpPr>
        <p:grpSpPr bwMode="auto">
          <a:xfrm>
            <a:off x="440267" y="1195389"/>
            <a:ext cx="8714185" cy="1487487"/>
            <a:chOff x="165" y="725"/>
            <a:chExt cx="5067" cy="937"/>
          </a:xfrm>
        </p:grpSpPr>
        <p:grpSp>
          <p:nvGrpSpPr>
            <p:cNvPr id="101384" name="Group 43"/>
            <p:cNvGrpSpPr>
              <a:grpSpLocks/>
            </p:cNvGrpSpPr>
            <p:nvPr/>
          </p:nvGrpSpPr>
          <p:grpSpPr bwMode="auto">
            <a:xfrm>
              <a:off x="3553" y="781"/>
              <a:ext cx="480" cy="881"/>
              <a:chOff x="1375" y="938"/>
              <a:chExt cx="480" cy="881"/>
            </a:xfrm>
          </p:grpSpPr>
          <p:sp>
            <p:nvSpPr>
              <p:cNvPr id="101408" name="Rectangle 44"/>
              <p:cNvSpPr>
                <a:spLocks noChangeArrowheads="1"/>
              </p:cNvSpPr>
              <p:nvPr/>
            </p:nvSpPr>
            <p:spPr bwMode="auto">
              <a:xfrm>
                <a:off x="1568" y="938"/>
                <a:ext cx="47" cy="42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1409" name="Text Box 45"/>
              <p:cNvSpPr txBox="1">
                <a:spLocks noChangeArrowheads="1"/>
              </p:cNvSpPr>
              <p:nvPr/>
            </p:nvSpPr>
            <p:spPr bwMode="auto">
              <a:xfrm>
                <a:off x="1375" y="1373"/>
                <a:ext cx="480" cy="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r>
                  <a:rPr lang="en-US" altLang="en-US" sz="2000"/>
                  <a:t>toll </a:t>
                </a:r>
              </a:p>
              <a:p>
                <a:pPr algn="ctr"/>
                <a:r>
                  <a:rPr lang="en-US" altLang="en-US" sz="2000"/>
                  <a:t>booth</a:t>
                </a:r>
              </a:p>
            </p:txBody>
          </p:sp>
        </p:grpSp>
        <p:grpSp>
          <p:nvGrpSpPr>
            <p:cNvPr id="101385" name="Group 46"/>
            <p:cNvGrpSpPr>
              <a:grpSpLocks/>
            </p:cNvGrpSpPr>
            <p:nvPr/>
          </p:nvGrpSpPr>
          <p:grpSpPr bwMode="auto">
            <a:xfrm>
              <a:off x="1756" y="781"/>
              <a:ext cx="480" cy="881"/>
              <a:chOff x="1375" y="938"/>
              <a:chExt cx="480" cy="881"/>
            </a:xfrm>
          </p:grpSpPr>
          <p:sp>
            <p:nvSpPr>
              <p:cNvPr id="101406" name="Rectangle 47"/>
              <p:cNvSpPr>
                <a:spLocks noChangeArrowheads="1"/>
              </p:cNvSpPr>
              <p:nvPr/>
            </p:nvSpPr>
            <p:spPr bwMode="auto">
              <a:xfrm>
                <a:off x="1568" y="938"/>
                <a:ext cx="47" cy="42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1407" name="Text Box 48"/>
              <p:cNvSpPr txBox="1">
                <a:spLocks noChangeArrowheads="1"/>
              </p:cNvSpPr>
              <p:nvPr/>
            </p:nvSpPr>
            <p:spPr bwMode="auto">
              <a:xfrm>
                <a:off x="1375" y="1373"/>
                <a:ext cx="480" cy="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r>
                  <a:rPr lang="en-US" altLang="en-US" sz="2000"/>
                  <a:t>toll </a:t>
                </a:r>
              </a:p>
              <a:p>
                <a:pPr algn="ctr"/>
                <a:r>
                  <a:rPr lang="en-US" altLang="en-US" sz="2000"/>
                  <a:t>booth</a:t>
                </a:r>
              </a:p>
            </p:txBody>
          </p:sp>
        </p:grpSp>
        <p:sp>
          <p:nvSpPr>
            <p:cNvPr id="101386" name="AutoShape 49"/>
            <p:cNvSpPr>
              <a:spLocks/>
            </p:cNvSpPr>
            <p:nvPr/>
          </p:nvSpPr>
          <p:spPr bwMode="auto">
            <a:xfrm rot="-5400000">
              <a:off x="1012" y="307"/>
              <a:ext cx="50" cy="1743"/>
            </a:xfrm>
            <a:prstGeom prst="leftBrace">
              <a:avLst>
                <a:gd name="adj1" fmla="val 2905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1387" name="Text Box 50"/>
            <p:cNvSpPr txBox="1">
              <a:spLocks noChangeArrowheads="1"/>
            </p:cNvSpPr>
            <p:nvPr/>
          </p:nvSpPr>
          <p:spPr bwMode="auto">
            <a:xfrm>
              <a:off x="726" y="1139"/>
              <a:ext cx="638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2000"/>
                <a:t>ten-car </a:t>
              </a:r>
            </a:p>
            <a:p>
              <a:r>
                <a:rPr lang="en-US" altLang="en-US" sz="2000"/>
                <a:t>caravan</a:t>
              </a:r>
            </a:p>
          </p:txBody>
        </p:sp>
        <p:sp>
          <p:nvSpPr>
            <p:cNvPr id="101388" name="Line 51"/>
            <p:cNvSpPr>
              <a:spLocks noChangeShapeType="1"/>
            </p:cNvSpPr>
            <p:nvPr/>
          </p:nvSpPr>
          <p:spPr bwMode="auto">
            <a:xfrm flipH="1">
              <a:off x="2100" y="976"/>
              <a:ext cx="41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389" name="Text Box 52"/>
            <p:cNvSpPr txBox="1">
              <a:spLocks noChangeArrowheads="1"/>
            </p:cNvSpPr>
            <p:nvPr/>
          </p:nvSpPr>
          <p:spPr bwMode="auto">
            <a:xfrm>
              <a:off x="2515" y="850"/>
              <a:ext cx="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2000"/>
                <a:t>100 km</a:t>
              </a:r>
            </a:p>
          </p:txBody>
        </p:sp>
        <p:sp>
          <p:nvSpPr>
            <p:cNvPr id="101390" name="Line 53"/>
            <p:cNvSpPr>
              <a:spLocks noChangeShapeType="1"/>
            </p:cNvSpPr>
            <p:nvPr/>
          </p:nvSpPr>
          <p:spPr bwMode="auto">
            <a:xfrm flipH="1" flipV="1">
              <a:off x="3985" y="975"/>
              <a:ext cx="39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391" name="Text Box 54"/>
            <p:cNvSpPr txBox="1">
              <a:spLocks noChangeArrowheads="1"/>
            </p:cNvSpPr>
            <p:nvPr/>
          </p:nvSpPr>
          <p:spPr bwMode="auto">
            <a:xfrm>
              <a:off x="4377" y="850"/>
              <a:ext cx="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2000"/>
                <a:t>100 km</a:t>
              </a:r>
            </a:p>
          </p:txBody>
        </p:sp>
        <p:sp>
          <p:nvSpPr>
            <p:cNvPr id="101392" name="Line 55"/>
            <p:cNvSpPr>
              <a:spLocks noChangeShapeType="1"/>
            </p:cNvSpPr>
            <p:nvPr/>
          </p:nvSpPr>
          <p:spPr bwMode="auto">
            <a:xfrm>
              <a:off x="5057" y="976"/>
              <a:ext cx="1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393" name="Oval 56"/>
            <p:cNvSpPr>
              <a:spLocks noChangeArrowheads="1"/>
            </p:cNvSpPr>
            <p:nvPr/>
          </p:nvSpPr>
          <p:spPr bwMode="auto">
            <a:xfrm>
              <a:off x="679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1394" name="Oval 57"/>
            <p:cNvSpPr>
              <a:spLocks noChangeArrowheads="1"/>
            </p:cNvSpPr>
            <p:nvPr/>
          </p:nvSpPr>
          <p:spPr bwMode="auto">
            <a:xfrm>
              <a:off x="775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1395" name="Oval 58"/>
            <p:cNvSpPr>
              <a:spLocks noChangeArrowheads="1"/>
            </p:cNvSpPr>
            <p:nvPr/>
          </p:nvSpPr>
          <p:spPr bwMode="auto">
            <a:xfrm>
              <a:off x="916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pic>
          <p:nvPicPr>
            <p:cNvPr id="101396" name="Picture 59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84" y="920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1397" name="Picture 60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6" y="917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1398" name="Group 61"/>
            <p:cNvGrpSpPr>
              <a:grpSpLocks/>
            </p:cNvGrpSpPr>
            <p:nvPr/>
          </p:nvGrpSpPr>
          <p:grpSpPr bwMode="auto">
            <a:xfrm>
              <a:off x="1815" y="725"/>
              <a:ext cx="289" cy="490"/>
              <a:chOff x="2365" y="1352"/>
              <a:chExt cx="1022" cy="1616"/>
            </a:xfrm>
          </p:grpSpPr>
          <p:pic>
            <p:nvPicPr>
              <p:cNvPr id="101404" name="Picture 6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3" y="1352"/>
                <a:ext cx="1014" cy="1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1405" name="Rectangle 63"/>
              <p:cNvSpPr>
                <a:spLocks noChangeArrowheads="1"/>
              </p:cNvSpPr>
              <p:nvPr/>
            </p:nvSpPr>
            <p:spPr bwMode="auto">
              <a:xfrm>
                <a:off x="2365" y="2129"/>
                <a:ext cx="367" cy="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pic>
          <p:nvPicPr>
            <p:cNvPr id="101399" name="Picture 64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5" y="933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1400" name="Group 65"/>
            <p:cNvGrpSpPr>
              <a:grpSpLocks/>
            </p:cNvGrpSpPr>
            <p:nvPr/>
          </p:nvGrpSpPr>
          <p:grpSpPr bwMode="auto">
            <a:xfrm>
              <a:off x="3656" y="743"/>
              <a:ext cx="289" cy="490"/>
              <a:chOff x="2365" y="1352"/>
              <a:chExt cx="1022" cy="1616"/>
            </a:xfrm>
          </p:grpSpPr>
          <p:pic>
            <p:nvPicPr>
              <p:cNvPr id="101402" name="Picture 66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3" y="1352"/>
                <a:ext cx="1014" cy="1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1403" name="Rectangle 67"/>
              <p:cNvSpPr>
                <a:spLocks noChangeArrowheads="1"/>
              </p:cNvSpPr>
              <p:nvPr/>
            </p:nvSpPr>
            <p:spPr bwMode="auto">
              <a:xfrm>
                <a:off x="2365" y="2129"/>
                <a:ext cx="367" cy="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01401" name="Line 68"/>
            <p:cNvSpPr>
              <a:spLocks noChangeShapeType="1"/>
            </p:cNvSpPr>
            <p:nvPr/>
          </p:nvSpPr>
          <p:spPr bwMode="auto">
            <a:xfrm>
              <a:off x="3195" y="976"/>
              <a:ext cx="5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13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477DD9F6-8FF4-48F1-B477-EF0A9659B44F}" type="slidenum">
              <a:rPr lang="en-US" altLang="en-US" sz="1200">
                <a:latin typeface="Tahoma" pitchFamily="34" charset="0"/>
              </a:rPr>
              <a:pPr/>
              <a:t>68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8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37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37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4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pic>
        <p:nvPicPr>
          <p:cNvPr id="103426" name="Picture 3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647" y="900907"/>
            <a:ext cx="5941880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552" y="141289"/>
            <a:ext cx="8420100" cy="846137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itchFamily="34" charset="-128"/>
              </a:rPr>
              <a:t>Caravan analogy (more)</a:t>
            </a:r>
          </a:p>
        </p:txBody>
      </p:sp>
      <p:sp>
        <p:nvSpPr>
          <p:cNvPr id="11674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136" y="2862264"/>
            <a:ext cx="9016868" cy="3317875"/>
          </a:xfrm>
        </p:spPr>
        <p:txBody>
          <a:bodyPr/>
          <a:lstStyle/>
          <a:p>
            <a:pPr marL="287338" indent="-287338" eaLnBrk="1" hangingPunct="1"/>
            <a:r>
              <a:rPr lang="en-US" altLang="en-US" sz="2400">
                <a:ea typeface="ＭＳ Ｐゴシック" pitchFamily="34" charset="-128"/>
              </a:rPr>
              <a:t>suppose cars now </a:t>
            </a:r>
            <a:r>
              <a:rPr lang="ja-JP" altLang="en-US" sz="2400">
                <a:ea typeface="ＭＳ Ｐゴシック" pitchFamily="34" charset="-128"/>
              </a:rPr>
              <a:t>“</a:t>
            </a:r>
            <a:r>
              <a:rPr lang="en-US" altLang="ja-JP" sz="2400">
                <a:ea typeface="ＭＳ Ｐゴシック" pitchFamily="34" charset="-128"/>
              </a:rPr>
              <a:t>propagate</a:t>
            </a:r>
            <a:r>
              <a:rPr lang="ja-JP" altLang="en-US" sz="2400">
                <a:ea typeface="ＭＳ Ｐゴシック" pitchFamily="34" charset="-128"/>
              </a:rPr>
              <a:t>”</a:t>
            </a:r>
            <a:r>
              <a:rPr lang="en-US" altLang="ja-JP" sz="2400">
                <a:ea typeface="ＭＳ Ｐゴシック" pitchFamily="34" charset="-128"/>
              </a:rPr>
              <a:t> at 1000 km/hr</a:t>
            </a:r>
          </a:p>
          <a:p>
            <a:pPr marL="287338" indent="-287338" eaLnBrk="1" hangingPunct="1"/>
            <a:r>
              <a:rPr lang="en-US" altLang="en-US" sz="2400">
                <a:ea typeface="ＭＳ Ｐゴシック" pitchFamily="34" charset="-128"/>
              </a:rPr>
              <a:t>and suppose toll booth now takes one min to service a car</a:t>
            </a:r>
            <a:endParaRPr lang="en-US" altLang="en-US" sz="2400">
              <a:solidFill>
                <a:schemeClr val="accent2"/>
              </a:solidFill>
              <a:ea typeface="ＭＳ Ｐゴシック" pitchFamily="34" charset="-128"/>
            </a:endParaRPr>
          </a:p>
          <a:p>
            <a:pPr marL="287338" indent="-287338" eaLnBrk="1" hangingPunct="1"/>
            <a:r>
              <a:rPr lang="en-US" altLang="en-US" sz="2400" i="1" u="sng">
                <a:solidFill>
                  <a:srgbClr val="CC0000"/>
                </a:solidFill>
                <a:ea typeface="ＭＳ Ｐゴシック" pitchFamily="34" charset="-128"/>
              </a:rPr>
              <a:t>Q:</a:t>
            </a:r>
            <a:r>
              <a:rPr lang="en-US" altLang="en-US" sz="2400">
                <a:solidFill>
                  <a:srgbClr val="CC0000"/>
                </a:solidFill>
                <a:ea typeface="ＭＳ Ｐゴシック" pitchFamily="34" charset="-128"/>
              </a:rPr>
              <a:t> Will cars arrive to 2nd booth before all cars serviced at first booth?</a:t>
            </a:r>
          </a:p>
          <a:p>
            <a:pPr marL="287338" indent="-287338" eaLnBrk="1" hangingPunct="1">
              <a:buFont typeface="Wingdings" pitchFamily="2" charset="2"/>
              <a:buNone/>
            </a:pPr>
            <a:endParaRPr lang="en-US" altLang="en-US" sz="2400">
              <a:solidFill>
                <a:srgbClr val="CC0000"/>
              </a:solidFill>
              <a:ea typeface="ＭＳ Ｐゴシック" pitchFamily="34" charset="-128"/>
            </a:endParaRPr>
          </a:p>
        </p:txBody>
      </p:sp>
      <p:sp>
        <p:nvSpPr>
          <p:cNvPr id="10342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021556" y="4524376"/>
            <a:ext cx="8655712" cy="1751013"/>
          </a:xfrm>
        </p:spPr>
        <p:txBody>
          <a:bodyPr/>
          <a:lstStyle/>
          <a:p>
            <a:pPr marL="231775" indent="-231775" eaLnBrk="1" hangingPunct="1">
              <a:buSzTx/>
              <a:buFont typeface="Arial" pitchFamily="34" charset="0"/>
              <a:buChar char="•"/>
            </a:pPr>
            <a:r>
              <a:rPr lang="en-US" altLang="en-US" sz="2400" i="1" u="sng">
                <a:solidFill>
                  <a:srgbClr val="CC0000"/>
                </a:solidFill>
                <a:ea typeface="ＭＳ Ｐゴシック" pitchFamily="34" charset="-128"/>
              </a:rPr>
              <a:t>A: Yes!</a:t>
            </a:r>
            <a:r>
              <a:rPr lang="en-US" altLang="en-US" sz="2400">
                <a:ea typeface="ＭＳ Ｐゴシック" pitchFamily="34" charset="-128"/>
              </a:rPr>
              <a:t>  after 7 min, first car arrives at second booth; three cars still at first booth</a:t>
            </a:r>
          </a:p>
        </p:txBody>
      </p:sp>
      <p:grpSp>
        <p:nvGrpSpPr>
          <p:cNvPr id="103430" name="Group 49"/>
          <p:cNvGrpSpPr>
            <a:grpSpLocks/>
          </p:cNvGrpSpPr>
          <p:nvPr/>
        </p:nvGrpSpPr>
        <p:grpSpPr bwMode="auto">
          <a:xfrm>
            <a:off x="741231" y="1150939"/>
            <a:ext cx="8714184" cy="1487487"/>
            <a:chOff x="165" y="725"/>
            <a:chExt cx="5067" cy="937"/>
          </a:xfrm>
        </p:grpSpPr>
        <p:grpSp>
          <p:nvGrpSpPr>
            <p:cNvPr id="103432" name="Group 5"/>
            <p:cNvGrpSpPr>
              <a:grpSpLocks/>
            </p:cNvGrpSpPr>
            <p:nvPr/>
          </p:nvGrpSpPr>
          <p:grpSpPr bwMode="auto">
            <a:xfrm>
              <a:off x="3553" y="781"/>
              <a:ext cx="480" cy="881"/>
              <a:chOff x="1375" y="938"/>
              <a:chExt cx="480" cy="881"/>
            </a:xfrm>
          </p:grpSpPr>
          <p:sp>
            <p:nvSpPr>
              <p:cNvPr id="103456" name="Rectangle 6"/>
              <p:cNvSpPr>
                <a:spLocks noChangeArrowheads="1"/>
              </p:cNvSpPr>
              <p:nvPr/>
            </p:nvSpPr>
            <p:spPr bwMode="auto">
              <a:xfrm>
                <a:off x="1568" y="938"/>
                <a:ext cx="47" cy="42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3457" name="Text Box 7"/>
              <p:cNvSpPr txBox="1">
                <a:spLocks noChangeArrowheads="1"/>
              </p:cNvSpPr>
              <p:nvPr/>
            </p:nvSpPr>
            <p:spPr bwMode="auto">
              <a:xfrm>
                <a:off x="1375" y="1373"/>
                <a:ext cx="480" cy="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r>
                  <a:rPr lang="en-US" altLang="en-US" sz="2000"/>
                  <a:t>toll </a:t>
                </a:r>
              </a:p>
              <a:p>
                <a:pPr algn="ctr"/>
                <a:r>
                  <a:rPr lang="en-US" altLang="en-US" sz="2000"/>
                  <a:t>booth</a:t>
                </a:r>
              </a:p>
            </p:txBody>
          </p:sp>
        </p:grpSp>
        <p:grpSp>
          <p:nvGrpSpPr>
            <p:cNvPr id="103433" name="Group 8"/>
            <p:cNvGrpSpPr>
              <a:grpSpLocks/>
            </p:cNvGrpSpPr>
            <p:nvPr/>
          </p:nvGrpSpPr>
          <p:grpSpPr bwMode="auto">
            <a:xfrm>
              <a:off x="1756" y="781"/>
              <a:ext cx="480" cy="881"/>
              <a:chOff x="1375" y="938"/>
              <a:chExt cx="480" cy="881"/>
            </a:xfrm>
          </p:grpSpPr>
          <p:sp>
            <p:nvSpPr>
              <p:cNvPr id="103454" name="Rectangle 9"/>
              <p:cNvSpPr>
                <a:spLocks noChangeArrowheads="1"/>
              </p:cNvSpPr>
              <p:nvPr/>
            </p:nvSpPr>
            <p:spPr bwMode="auto">
              <a:xfrm>
                <a:off x="1568" y="938"/>
                <a:ext cx="47" cy="42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3455" name="Text Box 10"/>
              <p:cNvSpPr txBox="1">
                <a:spLocks noChangeArrowheads="1"/>
              </p:cNvSpPr>
              <p:nvPr/>
            </p:nvSpPr>
            <p:spPr bwMode="auto">
              <a:xfrm>
                <a:off x="1375" y="1373"/>
                <a:ext cx="480" cy="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r>
                  <a:rPr lang="en-US" altLang="en-US" sz="2000"/>
                  <a:t>toll </a:t>
                </a:r>
              </a:p>
              <a:p>
                <a:pPr algn="ctr"/>
                <a:r>
                  <a:rPr lang="en-US" altLang="en-US" sz="2000"/>
                  <a:t>booth</a:t>
                </a:r>
              </a:p>
            </p:txBody>
          </p:sp>
        </p:grpSp>
        <p:sp>
          <p:nvSpPr>
            <p:cNvPr id="103434" name="AutoShape 29"/>
            <p:cNvSpPr>
              <a:spLocks/>
            </p:cNvSpPr>
            <p:nvPr/>
          </p:nvSpPr>
          <p:spPr bwMode="auto">
            <a:xfrm rot="-5400000">
              <a:off x="1012" y="307"/>
              <a:ext cx="50" cy="1743"/>
            </a:xfrm>
            <a:prstGeom prst="leftBrace">
              <a:avLst>
                <a:gd name="adj1" fmla="val 2905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435" name="Text Box 30"/>
            <p:cNvSpPr txBox="1">
              <a:spLocks noChangeArrowheads="1"/>
            </p:cNvSpPr>
            <p:nvPr/>
          </p:nvSpPr>
          <p:spPr bwMode="auto">
            <a:xfrm>
              <a:off x="726" y="1139"/>
              <a:ext cx="638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2000"/>
                <a:t>ten-car </a:t>
              </a:r>
            </a:p>
            <a:p>
              <a:r>
                <a:rPr lang="en-US" altLang="en-US" sz="2000"/>
                <a:t>caravan</a:t>
              </a:r>
            </a:p>
          </p:txBody>
        </p:sp>
        <p:sp>
          <p:nvSpPr>
            <p:cNvPr id="103436" name="Line 31"/>
            <p:cNvSpPr>
              <a:spLocks noChangeShapeType="1"/>
            </p:cNvSpPr>
            <p:nvPr/>
          </p:nvSpPr>
          <p:spPr bwMode="auto">
            <a:xfrm flipH="1">
              <a:off x="2100" y="976"/>
              <a:ext cx="41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37" name="Text Box 33"/>
            <p:cNvSpPr txBox="1">
              <a:spLocks noChangeArrowheads="1"/>
            </p:cNvSpPr>
            <p:nvPr/>
          </p:nvSpPr>
          <p:spPr bwMode="auto">
            <a:xfrm>
              <a:off x="2515" y="850"/>
              <a:ext cx="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2000"/>
                <a:t>100 km</a:t>
              </a:r>
            </a:p>
          </p:txBody>
        </p:sp>
        <p:sp>
          <p:nvSpPr>
            <p:cNvPr id="103438" name="Line 34"/>
            <p:cNvSpPr>
              <a:spLocks noChangeShapeType="1"/>
            </p:cNvSpPr>
            <p:nvPr/>
          </p:nvSpPr>
          <p:spPr bwMode="auto">
            <a:xfrm flipH="1" flipV="1">
              <a:off x="3985" y="975"/>
              <a:ext cx="39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39" name="Text Box 35"/>
            <p:cNvSpPr txBox="1">
              <a:spLocks noChangeArrowheads="1"/>
            </p:cNvSpPr>
            <p:nvPr/>
          </p:nvSpPr>
          <p:spPr bwMode="auto">
            <a:xfrm>
              <a:off x="4377" y="850"/>
              <a:ext cx="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2000"/>
                <a:t>100 km</a:t>
              </a:r>
            </a:p>
          </p:txBody>
        </p:sp>
        <p:sp>
          <p:nvSpPr>
            <p:cNvPr id="103440" name="Line 36"/>
            <p:cNvSpPr>
              <a:spLocks noChangeShapeType="1"/>
            </p:cNvSpPr>
            <p:nvPr/>
          </p:nvSpPr>
          <p:spPr bwMode="auto">
            <a:xfrm>
              <a:off x="5057" y="976"/>
              <a:ext cx="1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41" name="Oval 37"/>
            <p:cNvSpPr>
              <a:spLocks noChangeArrowheads="1"/>
            </p:cNvSpPr>
            <p:nvPr/>
          </p:nvSpPr>
          <p:spPr bwMode="auto">
            <a:xfrm>
              <a:off x="679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442" name="Oval 38"/>
            <p:cNvSpPr>
              <a:spLocks noChangeArrowheads="1"/>
            </p:cNvSpPr>
            <p:nvPr/>
          </p:nvSpPr>
          <p:spPr bwMode="auto">
            <a:xfrm>
              <a:off x="775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443" name="Oval 39"/>
            <p:cNvSpPr>
              <a:spLocks noChangeArrowheads="1"/>
            </p:cNvSpPr>
            <p:nvPr/>
          </p:nvSpPr>
          <p:spPr bwMode="auto">
            <a:xfrm>
              <a:off x="916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pic>
          <p:nvPicPr>
            <p:cNvPr id="103444" name="Picture 41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84" y="920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45" name="Picture 42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6" y="917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3446" name="Group 45"/>
            <p:cNvGrpSpPr>
              <a:grpSpLocks/>
            </p:cNvGrpSpPr>
            <p:nvPr/>
          </p:nvGrpSpPr>
          <p:grpSpPr bwMode="auto">
            <a:xfrm>
              <a:off x="1815" y="725"/>
              <a:ext cx="289" cy="490"/>
              <a:chOff x="2365" y="1352"/>
              <a:chExt cx="1022" cy="1616"/>
            </a:xfrm>
          </p:grpSpPr>
          <p:pic>
            <p:nvPicPr>
              <p:cNvPr id="103452" name="Picture 4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3" y="1352"/>
                <a:ext cx="1014" cy="1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453" name="Rectangle 44"/>
              <p:cNvSpPr>
                <a:spLocks noChangeArrowheads="1"/>
              </p:cNvSpPr>
              <p:nvPr/>
            </p:nvSpPr>
            <p:spPr bwMode="auto">
              <a:xfrm>
                <a:off x="2365" y="2129"/>
                <a:ext cx="367" cy="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pic>
          <p:nvPicPr>
            <p:cNvPr id="103447" name="Picture 40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5" y="933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3448" name="Group 46"/>
            <p:cNvGrpSpPr>
              <a:grpSpLocks/>
            </p:cNvGrpSpPr>
            <p:nvPr/>
          </p:nvGrpSpPr>
          <p:grpSpPr bwMode="auto">
            <a:xfrm>
              <a:off x="3656" y="743"/>
              <a:ext cx="289" cy="490"/>
              <a:chOff x="2365" y="1352"/>
              <a:chExt cx="1022" cy="1616"/>
            </a:xfrm>
          </p:grpSpPr>
          <p:pic>
            <p:nvPicPr>
              <p:cNvPr id="103450" name="Picture 47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3" y="1352"/>
                <a:ext cx="1014" cy="1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451" name="Rectangle 48"/>
              <p:cNvSpPr>
                <a:spLocks noChangeArrowheads="1"/>
              </p:cNvSpPr>
              <p:nvPr/>
            </p:nvSpPr>
            <p:spPr bwMode="auto">
              <a:xfrm>
                <a:off x="2365" y="2129"/>
                <a:ext cx="367" cy="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03449" name="Line 32"/>
            <p:cNvSpPr>
              <a:spLocks noChangeShapeType="1"/>
            </p:cNvSpPr>
            <p:nvPr/>
          </p:nvSpPr>
          <p:spPr bwMode="auto">
            <a:xfrm>
              <a:off x="3195" y="976"/>
              <a:ext cx="5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343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635D915A-4440-4CFE-937F-F9554DFDFE32}" type="slidenum">
              <a:rPr lang="en-US" altLang="en-US" sz="1200">
                <a:latin typeface="Tahoma" pitchFamily="34" charset="0"/>
              </a:rPr>
              <a:pPr/>
              <a:t>69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949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pic>
        <p:nvPicPr>
          <p:cNvPr id="23554" name="Picture 1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79" y="1004889"/>
            <a:ext cx="81930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77850" y="220664"/>
            <a:ext cx="8750300" cy="1006475"/>
          </a:xfrm>
        </p:spPr>
        <p:txBody>
          <a:bodyPr/>
          <a:lstStyle/>
          <a:p>
            <a:pPr eaLnBrk="1" hangingPunct="1"/>
            <a:r>
              <a:rPr lang="ja-JP" altLang="en-US" dirty="0">
                <a:ea typeface="ＭＳ Ｐゴシック" pitchFamily="34" charset="-128"/>
              </a:rPr>
              <a:t>“</a:t>
            </a:r>
            <a:r>
              <a:rPr lang="en-US" altLang="ja-JP" dirty="0">
                <a:ea typeface="ＭＳ Ｐゴシック" pitchFamily="34" charset="-128"/>
              </a:rPr>
              <a:t>Fun</a:t>
            </a:r>
            <a:r>
              <a:rPr lang="ja-JP" altLang="en-US" dirty="0">
                <a:ea typeface="ＭＳ Ｐゴシック" pitchFamily="34" charset="-128"/>
              </a:rPr>
              <a:t>”</a:t>
            </a:r>
            <a:r>
              <a:rPr lang="en-US" altLang="ja-JP" dirty="0">
                <a:ea typeface="ＭＳ Ｐゴシック" pitchFamily="34" charset="-128"/>
              </a:rPr>
              <a:t> Internet-connected devices</a:t>
            </a:r>
            <a:endParaRPr lang="en-US" altLang="en-US" dirty="0">
              <a:ea typeface="ＭＳ Ｐゴシック" pitchFamily="34" charset="-128"/>
            </a:endParaRPr>
          </a:p>
        </p:txBody>
      </p:sp>
      <p:pic>
        <p:nvPicPr>
          <p:cNvPr id="23556" name="Picture 3" descr="toas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004" y="1460500"/>
            <a:ext cx="2703513" cy="293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4" descr="whisp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354" y="1425576"/>
            <a:ext cx="2053431" cy="156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Text Box 7"/>
          <p:cNvSpPr txBox="1">
            <a:spLocks noChangeArrowheads="1"/>
          </p:cNvSpPr>
          <p:nvPr/>
        </p:nvSpPr>
        <p:spPr bwMode="auto">
          <a:xfrm>
            <a:off x="969963" y="2789239"/>
            <a:ext cx="217065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600"/>
              <a:t>IP picture frame</a:t>
            </a:r>
          </a:p>
          <a:p>
            <a:r>
              <a:rPr lang="en-US" altLang="en-US" sz="1600"/>
              <a:t>http://www.ceiva.com/</a:t>
            </a:r>
          </a:p>
        </p:txBody>
      </p:sp>
      <p:sp>
        <p:nvSpPr>
          <p:cNvPr id="23559" name="Text Box 8"/>
          <p:cNvSpPr txBox="1">
            <a:spLocks noChangeArrowheads="1"/>
          </p:cNvSpPr>
          <p:nvPr/>
        </p:nvSpPr>
        <p:spPr bwMode="auto">
          <a:xfrm>
            <a:off x="6094942" y="1989139"/>
            <a:ext cx="226324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600"/>
              <a:t>Web-enabled toaster +</a:t>
            </a:r>
          </a:p>
          <a:p>
            <a:r>
              <a:rPr lang="en-US" altLang="en-US" sz="1600"/>
              <a:t>weather forecaster</a:t>
            </a:r>
          </a:p>
        </p:txBody>
      </p:sp>
      <p:pic>
        <p:nvPicPr>
          <p:cNvPr id="23560" name="Picture 9" descr="cisc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148" y="4387850"/>
            <a:ext cx="2595165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1" name="Text Box 10"/>
          <p:cNvSpPr txBox="1">
            <a:spLocks noChangeArrowheads="1"/>
          </p:cNvSpPr>
          <p:nvPr/>
        </p:nvSpPr>
        <p:spPr bwMode="auto">
          <a:xfrm>
            <a:off x="6707188" y="5951538"/>
            <a:ext cx="161133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600"/>
              <a:t>Internet phones</a:t>
            </a:r>
          </a:p>
        </p:txBody>
      </p:sp>
      <p:graphicFrame>
        <p:nvGraphicFramePr>
          <p:cNvPr id="23562" name="Object 14"/>
          <p:cNvGraphicFramePr>
            <a:graphicFrameLocks noChangeAspect="1"/>
          </p:cNvGraphicFramePr>
          <p:nvPr/>
        </p:nvGraphicFramePr>
        <p:xfrm>
          <a:off x="995760" y="3581401"/>
          <a:ext cx="870215" cy="216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1434415" imgH="3873016" progId="">
                  <p:embed/>
                </p:oleObj>
              </mc:Choice>
              <mc:Fallback>
                <p:oleObj r:id="rId7" imgW="1434415" imgH="3873016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5760" y="3581401"/>
                        <a:ext cx="870215" cy="216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3" name="Text Box 8"/>
          <p:cNvSpPr txBox="1">
            <a:spLocks noChangeArrowheads="1"/>
          </p:cNvSpPr>
          <p:nvPr/>
        </p:nvSpPr>
        <p:spPr bwMode="auto">
          <a:xfrm>
            <a:off x="1062832" y="5789614"/>
            <a:ext cx="118974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600"/>
              <a:t>Internet </a:t>
            </a:r>
          </a:p>
          <a:p>
            <a:r>
              <a:rPr lang="en-US" altLang="en-US" sz="1600"/>
              <a:t>refrigerator</a:t>
            </a:r>
          </a:p>
        </p:txBody>
      </p:sp>
      <p:pic>
        <p:nvPicPr>
          <p:cNvPr id="23564" name="Picture 1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278" y="3508375"/>
            <a:ext cx="1681956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5" name="Text Box 8"/>
          <p:cNvSpPr txBox="1">
            <a:spLocks noChangeArrowheads="1"/>
          </p:cNvSpPr>
          <p:nvPr/>
        </p:nvSpPr>
        <p:spPr bwMode="auto">
          <a:xfrm>
            <a:off x="2173817" y="4148139"/>
            <a:ext cx="250690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600"/>
              <a:t>Slingbox: watch,</a:t>
            </a:r>
          </a:p>
          <a:p>
            <a:r>
              <a:rPr lang="en-US" altLang="en-US" sz="1600"/>
              <a:t>control cable TV remotely</a:t>
            </a:r>
          </a:p>
        </p:txBody>
      </p:sp>
      <p:sp>
        <p:nvSpPr>
          <p:cNvPr id="2356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DD4E5B91-69E1-4EFF-ACD4-60677133DBB5}" type="slidenum">
              <a:rPr lang="en-US" altLang="en-US" sz="1200">
                <a:latin typeface="Tahoma" pitchFamily="34" charset="0"/>
              </a:rPr>
              <a:pPr/>
              <a:t>7</a:t>
            </a:fld>
            <a:endParaRPr lang="en-US" altLang="en-US" sz="1200">
              <a:latin typeface="Tahoma" pitchFamily="34" charset="0"/>
            </a:endParaRPr>
          </a:p>
        </p:txBody>
      </p:sp>
      <p:pic>
        <p:nvPicPr>
          <p:cNvPr id="23567" name="Picture 2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617" y="2754313"/>
            <a:ext cx="753269" cy="109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8" name="Text Box 10"/>
          <p:cNvSpPr txBox="1">
            <a:spLocks noChangeArrowheads="1"/>
          </p:cNvSpPr>
          <p:nvPr/>
        </p:nvSpPr>
        <p:spPr bwMode="auto">
          <a:xfrm>
            <a:off x="7315994" y="3841750"/>
            <a:ext cx="194155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600"/>
              <a:t>Tweet-a-watt: </a:t>
            </a:r>
          </a:p>
          <a:p>
            <a:r>
              <a:rPr lang="en-US" altLang="en-US" sz="1600"/>
              <a:t>monitor energy use</a:t>
            </a:r>
          </a:p>
        </p:txBody>
      </p:sp>
      <p:pic>
        <p:nvPicPr>
          <p:cNvPr id="23569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464" y="4972050"/>
            <a:ext cx="1396471" cy="154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70" name="Text Box 8"/>
          <p:cNvSpPr txBox="1">
            <a:spLocks noChangeArrowheads="1"/>
          </p:cNvSpPr>
          <p:nvPr/>
        </p:nvSpPr>
        <p:spPr bwMode="auto">
          <a:xfrm>
            <a:off x="4268523" y="5151438"/>
            <a:ext cx="123303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600"/>
              <a:t>sensorized,</a:t>
            </a:r>
          </a:p>
          <a:p>
            <a:r>
              <a:rPr lang="en-US" altLang="en-US" sz="1600"/>
              <a:t>bed</a:t>
            </a:r>
          </a:p>
          <a:p>
            <a:r>
              <a:rPr lang="en-US" altLang="en-US" sz="1600"/>
              <a:t>mattress</a:t>
            </a:r>
          </a:p>
        </p:txBody>
      </p:sp>
    </p:spTree>
    <p:extLst>
      <p:ext uri="{BB962C8B-B14F-4D97-AF65-F5344CB8AC3E}">
        <p14:creationId xmlns:p14="http://schemas.microsoft.com/office/powerpoint/2010/main" val="9946007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60" descr="queueDel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634" y="852489"/>
            <a:ext cx="5382948" cy="305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7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52054" y="1806576"/>
            <a:ext cx="4127500" cy="1781175"/>
          </a:xfrm>
        </p:spPr>
        <p:txBody>
          <a:bodyPr/>
          <a:lstStyle/>
          <a:p>
            <a:pPr marL="231775" indent="-231775" eaLnBrk="1" hangingPunct="1"/>
            <a:r>
              <a:rPr lang="en-US" altLang="en-US" sz="2400" i="1">
                <a:ea typeface="ＭＳ Ｐゴシック" pitchFamily="34" charset="-128"/>
              </a:rPr>
              <a:t>R:</a:t>
            </a:r>
            <a:r>
              <a:rPr lang="en-US" altLang="en-US" sz="2400">
                <a:ea typeface="ＭＳ Ｐゴシック" pitchFamily="34" charset="-128"/>
              </a:rPr>
              <a:t> link bandwidth (bps)</a:t>
            </a:r>
          </a:p>
          <a:p>
            <a:pPr marL="231775" indent="-231775" eaLnBrk="1" hangingPunct="1"/>
            <a:r>
              <a:rPr lang="en-US" altLang="en-US" sz="2400" i="1">
                <a:ea typeface="ＭＳ Ｐゴシック" pitchFamily="34" charset="-128"/>
              </a:rPr>
              <a:t>L:</a:t>
            </a:r>
            <a:r>
              <a:rPr lang="en-US" altLang="en-US" sz="2400">
                <a:ea typeface="ＭＳ Ｐゴシック" pitchFamily="34" charset="-128"/>
              </a:rPr>
              <a:t> packet length (bits)</a:t>
            </a:r>
          </a:p>
          <a:p>
            <a:pPr marL="231775" indent="-231775" eaLnBrk="1" hangingPunct="1"/>
            <a:r>
              <a:rPr lang="en-US" altLang="en-US" sz="2400">
                <a:ea typeface="ＭＳ Ｐゴシック" pitchFamily="34" charset="-128"/>
              </a:rPr>
              <a:t>a: average packet arrival rate</a:t>
            </a:r>
          </a:p>
        </p:txBody>
      </p:sp>
      <p:sp>
        <p:nvSpPr>
          <p:cNvPr id="105476" name="Rectangle 61"/>
          <p:cNvSpPr>
            <a:spLocks noChangeArrowheads="1"/>
          </p:cNvSpPr>
          <p:nvPr/>
        </p:nvSpPr>
        <p:spPr bwMode="auto">
          <a:xfrm>
            <a:off x="4536810" y="3451226"/>
            <a:ext cx="41275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85000"/>
              </a:lnSpc>
              <a:buClr>
                <a:schemeClr val="accent2"/>
              </a:buClr>
              <a:buSzPct val="85000"/>
              <a:buFont typeface="Wingdings" pitchFamily="2" charset="2"/>
              <a:buNone/>
            </a:pPr>
            <a:r>
              <a:rPr lang="en-US" altLang="en-US" sz="2000" dirty="0">
                <a:solidFill>
                  <a:srgbClr val="000099"/>
                </a:solidFill>
              </a:rPr>
              <a:t>traffic intensity </a:t>
            </a:r>
          </a:p>
          <a:p>
            <a:pPr algn="ctr">
              <a:lnSpc>
                <a:spcPct val="85000"/>
              </a:lnSpc>
              <a:buClr>
                <a:schemeClr val="accent2"/>
              </a:buClr>
              <a:buSzPct val="85000"/>
              <a:buFont typeface="Wingdings" pitchFamily="2" charset="2"/>
              <a:buNone/>
            </a:pPr>
            <a:r>
              <a:rPr lang="en-US" altLang="en-US" sz="2000" dirty="0">
                <a:solidFill>
                  <a:srgbClr val="000099"/>
                </a:solidFill>
              </a:rPr>
              <a:t>= </a:t>
            </a:r>
            <a:r>
              <a:rPr lang="en-US" altLang="en-US" sz="2000" i="1" dirty="0">
                <a:solidFill>
                  <a:srgbClr val="C00000"/>
                </a:solidFill>
              </a:rPr>
              <a:t>L*</a:t>
            </a:r>
            <a:r>
              <a:rPr lang="en-US" altLang="en-US" sz="2000" i="1" dirty="0" err="1">
                <a:solidFill>
                  <a:srgbClr val="C00000"/>
                </a:solidFill>
              </a:rPr>
              <a:t>a/R</a:t>
            </a:r>
            <a:endParaRPr lang="en-US" altLang="en-US" sz="2000" i="1" dirty="0">
              <a:solidFill>
                <a:srgbClr val="C00000"/>
              </a:solidFill>
            </a:endParaRPr>
          </a:p>
        </p:txBody>
      </p:sp>
      <p:sp>
        <p:nvSpPr>
          <p:cNvPr id="118790" name="Rectangle 62"/>
          <p:cNvSpPr>
            <a:spLocks noChangeArrowheads="1"/>
          </p:cNvSpPr>
          <p:nvPr/>
        </p:nvSpPr>
        <p:spPr bwMode="auto">
          <a:xfrm>
            <a:off x="553773" y="4113214"/>
            <a:ext cx="7553325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31775" indent="-231775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i="1" dirty="0">
                <a:latin typeface="Gill Sans MT" pitchFamily="34" charset="0"/>
              </a:rPr>
              <a:t>La/R</a:t>
            </a:r>
            <a:r>
              <a:rPr lang="en-US" altLang="en-US" dirty="0">
                <a:latin typeface="Gill Sans MT" pitchFamily="34" charset="0"/>
              </a:rPr>
              <a:t> ~ 0: avg. queueing delay small</a:t>
            </a:r>
          </a:p>
          <a:p>
            <a:pPr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i="1" dirty="0">
                <a:latin typeface="Gill Sans MT" pitchFamily="34" charset="0"/>
              </a:rPr>
              <a:t>La/R </a:t>
            </a:r>
            <a:r>
              <a:rPr lang="en-US" altLang="en-US" dirty="0">
                <a:latin typeface="Gill Sans MT" pitchFamily="34" charset="0"/>
              </a:rPr>
              <a:t>-&gt; 1: avg. queueing delay large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i="1" dirty="0">
                <a:latin typeface="Gill Sans MT" pitchFamily="34" charset="0"/>
              </a:rPr>
              <a:t>La/R </a:t>
            </a:r>
            <a:r>
              <a:rPr lang="en-US" altLang="en-US" dirty="0">
                <a:latin typeface="Gill Sans MT" pitchFamily="34" charset="0"/>
              </a:rPr>
              <a:t>&gt; 1: </a:t>
            </a:r>
            <a:r>
              <a:rPr lang="en-US" altLang="en-US" dirty="0">
                <a:solidFill>
                  <a:srgbClr val="0054FD"/>
                </a:solidFill>
                <a:latin typeface="Gill Sans MT" pitchFamily="34" charset="0"/>
              </a:rPr>
              <a:t>more </a:t>
            </a:r>
            <a:r>
              <a:rPr lang="ja-JP" altLang="en-US">
                <a:solidFill>
                  <a:srgbClr val="0054FD"/>
                </a:solidFill>
                <a:latin typeface="Gill Sans MT" pitchFamily="34" charset="0"/>
              </a:rPr>
              <a:t>“</a:t>
            </a:r>
            <a:r>
              <a:rPr lang="en-US" altLang="ja-JP" dirty="0">
                <a:solidFill>
                  <a:srgbClr val="0054FD"/>
                </a:solidFill>
                <a:latin typeface="Gill Sans MT" pitchFamily="34" charset="0"/>
              </a:rPr>
              <a:t>work</a:t>
            </a:r>
            <a:r>
              <a:rPr lang="ja-JP" altLang="en-US">
                <a:solidFill>
                  <a:srgbClr val="0054FD"/>
                </a:solidFill>
                <a:latin typeface="Gill Sans MT" pitchFamily="34" charset="0"/>
              </a:rPr>
              <a:t>”</a:t>
            </a:r>
            <a:r>
              <a:rPr lang="en-US" altLang="ja-JP" dirty="0">
                <a:solidFill>
                  <a:srgbClr val="0054FD"/>
                </a:solidFill>
                <a:latin typeface="Gill Sans MT" pitchFamily="34" charset="0"/>
              </a:rPr>
              <a:t> arriving 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</a:pPr>
            <a:r>
              <a:rPr lang="en-US" altLang="en-US" dirty="0">
                <a:latin typeface="Gill Sans MT" pitchFamily="34" charset="0"/>
              </a:rPr>
              <a:t>   than can </a:t>
            </a:r>
            <a:r>
              <a:rPr lang="en-US" altLang="en-US" dirty="0">
                <a:solidFill>
                  <a:srgbClr val="0054FD"/>
                </a:solidFill>
                <a:latin typeface="Gill Sans MT" pitchFamily="34" charset="0"/>
              </a:rPr>
              <a:t>be serviced</a:t>
            </a:r>
            <a:r>
              <a:rPr lang="en-US" altLang="en-US" dirty="0">
                <a:latin typeface="Gill Sans MT" pitchFamily="34" charset="0"/>
              </a:rPr>
              <a:t>, average delay infinite!</a:t>
            </a:r>
          </a:p>
        </p:txBody>
      </p:sp>
      <p:sp>
        <p:nvSpPr>
          <p:cNvPr id="105478" name="Rectangle 61"/>
          <p:cNvSpPr>
            <a:spLocks noChangeArrowheads="1"/>
          </p:cNvSpPr>
          <p:nvPr/>
        </p:nvSpPr>
        <p:spPr bwMode="auto">
          <a:xfrm rot="-5400000">
            <a:off x="3997590" y="2159397"/>
            <a:ext cx="2433638" cy="546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85000"/>
              </a:lnSpc>
              <a:buClr>
                <a:schemeClr val="accent2"/>
              </a:buClr>
              <a:buSzPct val="85000"/>
              <a:buFont typeface="Wingdings" pitchFamily="2" charset="2"/>
              <a:buNone/>
            </a:pPr>
            <a:r>
              <a:rPr lang="en-US" altLang="en-US" sz="2000">
                <a:solidFill>
                  <a:srgbClr val="000099"/>
                </a:solidFill>
              </a:rPr>
              <a:t>average  queueing delay</a:t>
            </a:r>
          </a:p>
        </p:txBody>
      </p:sp>
      <p:pic>
        <p:nvPicPr>
          <p:cNvPr id="10547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752" y="4935539"/>
            <a:ext cx="1675077" cy="123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80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033" y="4197350"/>
            <a:ext cx="1604566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81" name="Text Box 15"/>
          <p:cNvSpPr txBox="1">
            <a:spLocks noChangeArrowheads="1"/>
          </p:cNvSpPr>
          <p:nvPr/>
        </p:nvSpPr>
        <p:spPr bwMode="auto">
          <a:xfrm>
            <a:off x="8184490" y="4141789"/>
            <a:ext cx="10631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800" i="1"/>
              <a:t>La/R </a:t>
            </a:r>
            <a:r>
              <a:rPr lang="en-US" altLang="en-US" sz="1800"/>
              <a:t>~ 0</a:t>
            </a:r>
          </a:p>
        </p:txBody>
      </p:sp>
      <p:sp>
        <p:nvSpPr>
          <p:cNvPr id="105482" name="Text Box 16"/>
          <p:cNvSpPr txBox="1">
            <a:spLocks noChangeArrowheads="1"/>
          </p:cNvSpPr>
          <p:nvPr/>
        </p:nvSpPr>
        <p:spPr bwMode="auto">
          <a:xfrm>
            <a:off x="8542206" y="6110289"/>
            <a:ext cx="11400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800" i="1"/>
              <a:t>La/R -&gt; 1</a:t>
            </a:r>
          </a:p>
        </p:txBody>
      </p:sp>
      <p:sp>
        <p:nvSpPr>
          <p:cNvPr id="1054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27FF28B7-7C62-4E4A-A949-27A3881C6508}" type="slidenum">
              <a:rPr lang="en-US" altLang="en-US" sz="1200">
                <a:latin typeface="Tahoma" pitchFamily="34" charset="0"/>
              </a:rPr>
              <a:pPr/>
              <a:t>70</a:t>
            </a:fld>
            <a:endParaRPr lang="en-US" altLang="en-US" sz="1200">
              <a:latin typeface="Tahoma" pitchFamily="34" charset="0"/>
            </a:endParaRPr>
          </a:p>
        </p:txBody>
      </p:sp>
      <p:sp>
        <p:nvSpPr>
          <p:cNvPr id="105484" name="TextBox 1"/>
          <p:cNvSpPr txBox="1">
            <a:spLocks noChangeArrowheads="1"/>
          </p:cNvSpPr>
          <p:nvPr/>
        </p:nvSpPr>
        <p:spPr bwMode="auto">
          <a:xfrm>
            <a:off x="534856" y="6348414"/>
            <a:ext cx="468269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400"/>
              <a:t>* Check online interactive animation on queuing and loss</a:t>
            </a:r>
          </a:p>
        </p:txBody>
      </p:sp>
      <p:sp>
        <p:nvSpPr>
          <p:cNvPr id="105485" name="Rectangle 11"/>
          <p:cNvSpPr>
            <a:spLocks noChangeArrowheads="1"/>
          </p:cNvSpPr>
          <p:nvPr/>
        </p:nvSpPr>
        <p:spPr bwMode="auto">
          <a:xfrm>
            <a:off x="4875610" y="868364"/>
            <a:ext cx="1377553" cy="427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pic>
        <p:nvPicPr>
          <p:cNvPr id="105486" name="Picture 18" descr="underline_base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613" y="925989"/>
            <a:ext cx="59418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8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61156" y="123825"/>
            <a:ext cx="8420100" cy="1143000"/>
          </a:xfrm>
        </p:spPr>
        <p:txBody>
          <a:bodyPr/>
          <a:lstStyle/>
          <a:p>
            <a:pPr eaLnBrk="1" hangingPunct="1"/>
            <a:r>
              <a:rPr lang="en-US" altLang="en-US" sz="4000">
                <a:ea typeface="ＭＳ Ｐゴシック" pitchFamily="34" charset="-128"/>
              </a:rPr>
              <a:t>Queueing delay (revisited)</a:t>
            </a:r>
            <a:endParaRPr lang="en-US" alt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595383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pic>
        <p:nvPicPr>
          <p:cNvPr id="107522" name="Picture 9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017" y="872649"/>
            <a:ext cx="74277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9244" y="128588"/>
            <a:ext cx="9606756" cy="1143000"/>
          </a:xfrm>
        </p:spPr>
        <p:txBody>
          <a:bodyPr/>
          <a:lstStyle/>
          <a:p>
            <a:pPr eaLnBrk="1" hangingPunct="1"/>
            <a:r>
              <a:rPr lang="ja-JP" altLang="en-US" sz="4000" dirty="0">
                <a:ea typeface="ＭＳ Ｐゴシック" pitchFamily="34" charset="-128"/>
              </a:rPr>
              <a:t>“</a:t>
            </a:r>
            <a:r>
              <a:rPr lang="en-US" altLang="ja-JP" sz="4000" dirty="0">
                <a:ea typeface="ＭＳ Ｐゴシック" pitchFamily="34" charset="-128"/>
              </a:rPr>
              <a:t>Real</a:t>
            </a:r>
            <a:r>
              <a:rPr lang="ja-JP" altLang="en-US" sz="4000" dirty="0">
                <a:ea typeface="ＭＳ Ｐゴシック" pitchFamily="34" charset="-128"/>
              </a:rPr>
              <a:t>”</a:t>
            </a:r>
            <a:r>
              <a:rPr lang="en-US" altLang="ja-JP" sz="4000" dirty="0">
                <a:ea typeface="ＭＳ Ｐゴシック" pitchFamily="34" charset="-128"/>
              </a:rPr>
              <a:t> Internet delays and routes</a:t>
            </a:r>
            <a:endParaRPr lang="en-US" altLang="en-US" sz="4000" dirty="0">
              <a:ea typeface="ＭＳ Ｐゴシック" pitchFamily="34" charset="-128"/>
            </a:endParaRPr>
          </a:p>
        </p:txBody>
      </p:sp>
      <p:sp>
        <p:nvSpPr>
          <p:cNvPr id="107524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541735" y="1270000"/>
            <a:ext cx="8420100" cy="3098800"/>
          </a:xfrm>
        </p:spPr>
        <p:txBody>
          <a:bodyPr>
            <a:normAutofit fontScale="85000" lnSpcReduction="20000"/>
          </a:bodyPr>
          <a:lstStyle/>
          <a:p>
            <a:pPr marL="287338" indent="-287338" eaLnBrk="1" hangingPunct="1"/>
            <a:r>
              <a:rPr lang="en-US" altLang="en-US" dirty="0">
                <a:ea typeface="ＭＳ Ｐゴシック" pitchFamily="34" charset="-128"/>
              </a:rPr>
              <a:t>what do </a:t>
            </a:r>
            <a:r>
              <a:rPr lang="ja-JP" altLang="en-US">
                <a:solidFill>
                  <a:srgbClr val="0054FD"/>
                </a:solidFill>
                <a:ea typeface="ＭＳ Ｐゴシック" pitchFamily="34" charset="-128"/>
              </a:rPr>
              <a:t>“</a:t>
            </a:r>
            <a:r>
              <a:rPr lang="en-US" altLang="ja-JP" dirty="0">
                <a:solidFill>
                  <a:srgbClr val="0054FD"/>
                </a:solidFill>
                <a:ea typeface="ＭＳ Ｐゴシック" pitchFamily="34" charset="-128"/>
              </a:rPr>
              <a:t>real</a:t>
            </a:r>
            <a:r>
              <a:rPr lang="ja-JP" altLang="en-US">
                <a:solidFill>
                  <a:srgbClr val="0054FD"/>
                </a:solidFill>
                <a:ea typeface="ＭＳ Ｐゴシック" pitchFamily="34" charset="-128"/>
              </a:rPr>
              <a:t>”</a:t>
            </a:r>
            <a:r>
              <a:rPr lang="en-US" altLang="ja-JP" dirty="0">
                <a:solidFill>
                  <a:srgbClr val="0054FD"/>
                </a:solidFill>
                <a:ea typeface="ＭＳ Ｐゴシック" pitchFamily="34" charset="-128"/>
              </a:rPr>
              <a:t> Internet delay </a:t>
            </a:r>
            <a:r>
              <a:rPr lang="en-US" altLang="ja-JP" dirty="0">
                <a:ea typeface="ＭＳ Ｐゴシック" pitchFamily="34" charset="-128"/>
              </a:rPr>
              <a:t>&amp; loss look like? </a:t>
            </a:r>
          </a:p>
          <a:p>
            <a:pPr marL="287338" indent="-287338" eaLnBrk="1" hangingPunct="1"/>
            <a:r>
              <a:rPr lang="en-US" altLang="en-US" sz="2400" b="1" dirty="0">
                <a:solidFill>
                  <a:srgbClr val="FF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traceroute</a:t>
            </a:r>
            <a:r>
              <a:rPr lang="en-US" altLang="en-US" dirty="0">
                <a:solidFill>
                  <a:srgbClr val="FF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US" altLang="en-US" dirty="0">
                <a:ea typeface="ＭＳ Ｐゴシック" pitchFamily="34" charset="-128"/>
                <a:cs typeface="Courier New" pitchFamily="49" charset="0"/>
              </a:rPr>
              <a:t>program: </a:t>
            </a:r>
            <a:r>
              <a:rPr lang="en-US" altLang="en-US" dirty="0">
                <a:ea typeface="ＭＳ Ｐゴシック" pitchFamily="34" charset="-128"/>
              </a:rPr>
              <a:t>provides </a:t>
            </a:r>
            <a:r>
              <a:rPr lang="en-US" altLang="en-US" dirty="0">
                <a:solidFill>
                  <a:srgbClr val="0054FD"/>
                </a:solidFill>
                <a:ea typeface="ＭＳ Ｐゴシック" pitchFamily="34" charset="-128"/>
              </a:rPr>
              <a:t>delay measurement </a:t>
            </a:r>
            <a:r>
              <a:rPr lang="en-US" altLang="en-US" dirty="0">
                <a:ea typeface="ＭＳ Ｐゴシック" pitchFamily="34" charset="-128"/>
              </a:rPr>
              <a:t>from source to router along end-end Internet path towards destination.  For all </a:t>
            </a:r>
            <a:r>
              <a:rPr lang="en-US" altLang="en-US" i="1" dirty="0" err="1">
                <a:ea typeface="ＭＳ Ｐゴシック" pitchFamily="34" charset="-128"/>
              </a:rPr>
              <a:t>i</a:t>
            </a:r>
            <a:r>
              <a:rPr lang="en-US" altLang="en-US" i="1" dirty="0">
                <a:ea typeface="ＭＳ Ｐゴシック" pitchFamily="34" charset="-128"/>
              </a:rPr>
              <a:t>:</a:t>
            </a:r>
          </a:p>
          <a:p>
            <a:pPr marL="682625" lvl="1" indent="-225425" eaLnBrk="1" hangingPunct="1"/>
            <a:r>
              <a:rPr lang="en-US" altLang="en-US" dirty="0">
                <a:ea typeface="Arial" pitchFamily="34" charset="0"/>
              </a:rPr>
              <a:t>sends three packets that will reach router </a:t>
            </a:r>
            <a:r>
              <a:rPr lang="en-US" altLang="en-US" i="1" dirty="0" err="1">
                <a:ea typeface="Arial" pitchFamily="34" charset="0"/>
              </a:rPr>
              <a:t>i</a:t>
            </a:r>
            <a:r>
              <a:rPr lang="en-US" altLang="en-US" dirty="0">
                <a:ea typeface="Arial" pitchFamily="34" charset="0"/>
              </a:rPr>
              <a:t> on path towards destination</a:t>
            </a:r>
          </a:p>
          <a:p>
            <a:pPr marL="682625" lvl="1" indent="-225425" eaLnBrk="1" hangingPunct="1"/>
            <a:r>
              <a:rPr lang="en-US" altLang="en-US" dirty="0">
                <a:ea typeface="Arial" pitchFamily="34" charset="0"/>
              </a:rPr>
              <a:t>router </a:t>
            </a:r>
            <a:r>
              <a:rPr lang="en-US" altLang="en-US" i="1" dirty="0" err="1">
                <a:ea typeface="Arial" pitchFamily="34" charset="0"/>
              </a:rPr>
              <a:t>i</a:t>
            </a:r>
            <a:r>
              <a:rPr lang="en-US" altLang="en-US" dirty="0">
                <a:ea typeface="Arial" pitchFamily="34" charset="0"/>
              </a:rPr>
              <a:t> will return packets to sender</a:t>
            </a:r>
          </a:p>
          <a:p>
            <a:pPr marL="682625" lvl="1" indent="-225425" eaLnBrk="1" hangingPunct="1"/>
            <a:r>
              <a:rPr lang="en-US" altLang="en-US" dirty="0">
                <a:ea typeface="Arial" pitchFamily="34" charset="0"/>
              </a:rPr>
              <a:t>sender times interval between transmission and reply.</a:t>
            </a:r>
            <a:endParaRPr lang="en-US" altLang="en-US" sz="2800" dirty="0">
              <a:ea typeface="Arial" pitchFamily="34" charset="0"/>
            </a:endParaRPr>
          </a:p>
        </p:txBody>
      </p:sp>
      <p:sp>
        <p:nvSpPr>
          <p:cNvPr id="107525" name="Line 38"/>
          <p:cNvSpPr>
            <a:spLocks noChangeShapeType="1"/>
          </p:cNvSpPr>
          <p:nvPr/>
        </p:nvSpPr>
        <p:spPr bwMode="auto">
          <a:xfrm>
            <a:off x="1393032" y="5319713"/>
            <a:ext cx="313002" cy="265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26" name="Line 105"/>
          <p:cNvSpPr>
            <a:spLocks noChangeShapeType="1"/>
          </p:cNvSpPr>
          <p:nvPr/>
        </p:nvSpPr>
        <p:spPr bwMode="auto">
          <a:xfrm flipV="1">
            <a:off x="2252927" y="5370513"/>
            <a:ext cx="497020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27" name="Line 106"/>
          <p:cNvSpPr>
            <a:spLocks noChangeShapeType="1"/>
          </p:cNvSpPr>
          <p:nvPr/>
        </p:nvSpPr>
        <p:spPr bwMode="auto">
          <a:xfrm>
            <a:off x="3265886" y="5354638"/>
            <a:ext cx="526256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28" name="Line 108"/>
          <p:cNvSpPr>
            <a:spLocks noChangeShapeType="1"/>
          </p:cNvSpPr>
          <p:nvPr/>
        </p:nvSpPr>
        <p:spPr bwMode="auto">
          <a:xfrm flipH="1">
            <a:off x="3007916" y="5086350"/>
            <a:ext cx="378354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29" name="Line 113"/>
          <p:cNvSpPr>
            <a:spLocks noChangeShapeType="1"/>
          </p:cNvSpPr>
          <p:nvPr/>
        </p:nvSpPr>
        <p:spPr bwMode="auto">
          <a:xfrm flipH="1">
            <a:off x="4323557" y="5414963"/>
            <a:ext cx="672439" cy="1444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30" name="Line 260"/>
          <p:cNvSpPr>
            <a:spLocks noChangeShapeType="1"/>
          </p:cNvSpPr>
          <p:nvPr/>
        </p:nvSpPr>
        <p:spPr bwMode="auto">
          <a:xfrm>
            <a:off x="5536011" y="5380038"/>
            <a:ext cx="526256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31" name="Line 261"/>
          <p:cNvSpPr>
            <a:spLocks noChangeShapeType="1"/>
          </p:cNvSpPr>
          <p:nvPr/>
        </p:nvSpPr>
        <p:spPr bwMode="auto">
          <a:xfrm flipH="1">
            <a:off x="6552407" y="5326063"/>
            <a:ext cx="603647" cy="2778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32" name="Line 291"/>
          <p:cNvSpPr>
            <a:spLocks noChangeShapeType="1"/>
          </p:cNvSpPr>
          <p:nvPr/>
        </p:nvSpPr>
        <p:spPr bwMode="auto">
          <a:xfrm>
            <a:off x="2973520" y="5486400"/>
            <a:ext cx="247650" cy="311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33" name="Line 292"/>
          <p:cNvSpPr>
            <a:spLocks noChangeShapeType="1"/>
          </p:cNvSpPr>
          <p:nvPr/>
        </p:nvSpPr>
        <p:spPr bwMode="auto">
          <a:xfrm>
            <a:off x="5057908" y="5073650"/>
            <a:ext cx="247650" cy="311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34" name="Line 294"/>
          <p:cNvSpPr>
            <a:spLocks noChangeShapeType="1"/>
          </p:cNvSpPr>
          <p:nvPr/>
        </p:nvSpPr>
        <p:spPr bwMode="auto">
          <a:xfrm flipH="1">
            <a:off x="3668316" y="5676900"/>
            <a:ext cx="378354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35" name="Line 295"/>
          <p:cNvSpPr>
            <a:spLocks noChangeShapeType="1"/>
          </p:cNvSpPr>
          <p:nvPr/>
        </p:nvSpPr>
        <p:spPr bwMode="auto">
          <a:xfrm>
            <a:off x="4053550" y="5181600"/>
            <a:ext cx="6879" cy="260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44" name="Text Box 300"/>
          <p:cNvSpPr txBox="1">
            <a:spLocks noChangeArrowheads="1"/>
          </p:cNvSpPr>
          <p:nvPr/>
        </p:nvSpPr>
        <p:spPr bwMode="auto">
          <a:xfrm>
            <a:off x="1503098" y="5038726"/>
            <a:ext cx="10823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800">
                <a:solidFill>
                  <a:srgbClr val="FF0000"/>
                </a:solidFill>
              </a:rPr>
              <a:t>3 probes</a:t>
            </a:r>
          </a:p>
        </p:txBody>
      </p:sp>
      <p:sp>
        <p:nvSpPr>
          <p:cNvPr id="83246" name="Text Box 302"/>
          <p:cNvSpPr txBox="1">
            <a:spLocks noChangeArrowheads="1"/>
          </p:cNvSpPr>
          <p:nvPr/>
        </p:nvSpPr>
        <p:spPr bwMode="auto">
          <a:xfrm>
            <a:off x="2168658" y="5599113"/>
            <a:ext cx="10823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800">
                <a:solidFill>
                  <a:srgbClr val="FF0000"/>
                </a:solidFill>
              </a:rPr>
              <a:t>3 probes</a:t>
            </a:r>
          </a:p>
        </p:txBody>
      </p:sp>
      <p:sp>
        <p:nvSpPr>
          <p:cNvPr id="83248" name="Text Box 304"/>
          <p:cNvSpPr txBox="1">
            <a:spLocks noChangeArrowheads="1"/>
          </p:cNvSpPr>
          <p:nvPr/>
        </p:nvSpPr>
        <p:spPr bwMode="auto">
          <a:xfrm>
            <a:off x="3277923" y="5013326"/>
            <a:ext cx="10823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800">
                <a:solidFill>
                  <a:srgbClr val="FF0000"/>
                </a:solidFill>
              </a:rPr>
              <a:t>3 probes</a:t>
            </a:r>
          </a:p>
        </p:txBody>
      </p:sp>
      <p:grpSp>
        <p:nvGrpSpPr>
          <p:cNvPr id="107539" name="Group 100"/>
          <p:cNvGrpSpPr>
            <a:grpSpLocks/>
          </p:cNvGrpSpPr>
          <p:nvPr/>
        </p:nvGrpSpPr>
        <p:grpSpPr bwMode="auto">
          <a:xfrm>
            <a:off x="560652" y="4975226"/>
            <a:ext cx="889133" cy="688975"/>
            <a:chOff x="-44" y="1473"/>
            <a:chExt cx="981" cy="1105"/>
          </a:xfrm>
        </p:grpSpPr>
        <p:pic>
          <p:nvPicPr>
            <p:cNvPr id="107642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643" name="Freeform 10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7540" name="Group 103"/>
          <p:cNvGrpSpPr>
            <a:grpSpLocks/>
          </p:cNvGrpSpPr>
          <p:nvPr/>
        </p:nvGrpSpPr>
        <p:grpSpPr bwMode="auto">
          <a:xfrm flipH="1">
            <a:off x="7113059" y="5013326"/>
            <a:ext cx="816902" cy="669925"/>
            <a:chOff x="-44" y="1473"/>
            <a:chExt cx="981" cy="1105"/>
          </a:xfrm>
        </p:grpSpPr>
        <p:pic>
          <p:nvPicPr>
            <p:cNvPr id="107640" name="Picture 104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641" name="Freeform 10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7541" name="Group 124"/>
          <p:cNvGrpSpPr>
            <a:grpSpLocks/>
          </p:cNvGrpSpPr>
          <p:nvPr/>
        </p:nvGrpSpPr>
        <p:grpSpPr bwMode="auto">
          <a:xfrm>
            <a:off x="5972838" y="5513389"/>
            <a:ext cx="668998" cy="250825"/>
            <a:chOff x="2356" y="1300"/>
            <a:chExt cx="555" cy="194"/>
          </a:xfrm>
        </p:grpSpPr>
        <p:sp>
          <p:nvSpPr>
            <p:cNvPr id="107632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107633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107634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grpSp>
          <p:nvGrpSpPr>
            <p:cNvPr id="107635" name="Group 128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7638" name="Freeform 129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639" name="Freeform 130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636" name="Line 131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637" name="Line 132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7542" name="Group 133"/>
          <p:cNvGrpSpPr>
            <a:grpSpLocks/>
          </p:cNvGrpSpPr>
          <p:nvPr/>
        </p:nvGrpSpPr>
        <p:grpSpPr bwMode="auto">
          <a:xfrm>
            <a:off x="4923765" y="5241926"/>
            <a:ext cx="668998" cy="250825"/>
            <a:chOff x="2356" y="1300"/>
            <a:chExt cx="555" cy="194"/>
          </a:xfrm>
        </p:grpSpPr>
        <p:sp>
          <p:nvSpPr>
            <p:cNvPr id="107624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107625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107626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grpSp>
          <p:nvGrpSpPr>
            <p:cNvPr id="107627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7630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631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628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629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7543" name="Group 142"/>
          <p:cNvGrpSpPr>
            <a:grpSpLocks/>
          </p:cNvGrpSpPr>
          <p:nvPr/>
        </p:nvGrpSpPr>
        <p:grpSpPr bwMode="auto">
          <a:xfrm>
            <a:off x="3676914" y="5451476"/>
            <a:ext cx="669000" cy="250825"/>
            <a:chOff x="2356" y="1300"/>
            <a:chExt cx="555" cy="194"/>
          </a:xfrm>
        </p:grpSpPr>
        <p:sp>
          <p:nvSpPr>
            <p:cNvPr id="107616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107617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107618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grpSp>
          <p:nvGrpSpPr>
            <p:cNvPr id="107619" name="Group 146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7622" name="Freeform 14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623" name="Freeform 14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620" name="Line 149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621" name="Line 150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7544" name="Group 151"/>
          <p:cNvGrpSpPr>
            <a:grpSpLocks/>
          </p:cNvGrpSpPr>
          <p:nvPr/>
        </p:nvGrpSpPr>
        <p:grpSpPr bwMode="auto">
          <a:xfrm>
            <a:off x="2591727" y="5205414"/>
            <a:ext cx="668998" cy="250825"/>
            <a:chOff x="2356" y="1300"/>
            <a:chExt cx="555" cy="194"/>
          </a:xfrm>
        </p:grpSpPr>
        <p:sp>
          <p:nvSpPr>
            <p:cNvPr id="107608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107609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107610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grpSp>
          <p:nvGrpSpPr>
            <p:cNvPr id="107611" name="Group 155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7614" name="Freeform 15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615" name="Freeform 15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612" name="Line 158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613" name="Line 159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7545" name="Group 160"/>
          <p:cNvGrpSpPr>
            <a:grpSpLocks/>
          </p:cNvGrpSpPr>
          <p:nvPr/>
        </p:nvGrpSpPr>
        <p:grpSpPr bwMode="auto">
          <a:xfrm>
            <a:off x="1644121" y="5472114"/>
            <a:ext cx="669000" cy="250825"/>
            <a:chOff x="2356" y="1300"/>
            <a:chExt cx="555" cy="194"/>
          </a:xfrm>
        </p:grpSpPr>
        <p:sp>
          <p:nvSpPr>
            <p:cNvPr id="107600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107601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107602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grpSp>
          <p:nvGrpSpPr>
            <p:cNvPr id="107603" name="Group 164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7606" name="Freeform 16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607" name="Freeform 16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604" name="Line 167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605" name="Line 168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754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9DCAFCE5-D33A-49F2-A224-86383ACC5817}" type="slidenum">
              <a:rPr lang="en-US" altLang="en-US" sz="1200">
                <a:latin typeface="Tahoma" pitchFamily="34" charset="0"/>
              </a:rPr>
              <a:pPr/>
              <a:t>71</a:t>
            </a:fld>
            <a:endParaRPr lang="en-US" altLang="en-US" sz="1200">
              <a:latin typeface="Tahoma" pitchFamily="34" charset="0"/>
            </a:endParaRPr>
          </a:p>
        </p:txBody>
      </p:sp>
      <p:grpSp>
        <p:nvGrpSpPr>
          <p:cNvPr id="107547" name="Group 347"/>
          <p:cNvGrpSpPr>
            <a:grpSpLocks/>
          </p:cNvGrpSpPr>
          <p:nvPr/>
        </p:nvGrpSpPr>
        <p:grpSpPr bwMode="auto">
          <a:xfrm>
            <a:off x="1630363" y="5454651"/>
            <a:ext cx="703395" cy="303213"/>
            <a:chOff x="1871277" y="1576300"/>
            <a:chExt cx="1128371" cy="437861"/>
          </a:xfrm>
        </p:grpSpPr>
        <p:sp>
          <p:nvSpPr>
            <p:cNvPr id="76" name="Oval 7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1871277" y="1739066"/>
              <a:ext cx="1128371" cy="11691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78" name="Oval 7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9" name="Freeform 78"/>
            <p:cNvSpPr/>
            <p:nvPr/>
          </p:nvSpPr>
          <p:spPr bwMode="auto">
            <a:xfrm>
              <a:off x="2160957" y="1672583"/>
              <a:ext cx="546253" cy="16276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83" name="Straight Connector 82"/>
            <p:cNvCxnSpPr>
              <a:cxnSpLocks noChangeShapeType="1"/>
              <a:endCxn id="7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4" name="Straight Connector 8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7548" name="Group 347"/>
          <p:cNvGrpSpPr>
            <a:grpSpLocks/>
          </p:cNvGrpSpPr>
          <p:nvPr/>
        </p:nvGrpSpPr>
        <p:grpSpPr bwMode="auto">
          <a:xfrm>
            <a:off x="2581409" y="5189539"/>
            <a:ext cx="703394" cy="301625"/>
            <a:chOff x="1871277" y="1576300"/>
            <a:chExt cx="1128371" cy="437861"/>
          </a:xfrm>
        </p:grpSpPr>
        <p:sp>
          <p:nvSpPr>
            <p:cNvPr id="86" name="Oval 8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7" name="Rectangle 86"/>
            <p:cNvSpPr/>
            <p:nvPr/>
          </p:nvSpPr>
          <p:spPr bwMode="auto">
            <a:xfrm>
              <a:off x="1871277" y="1739921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8" name="Oval 8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9" name="Freeform 88"/>
            <p:cNvSpPr/>
            <p:nvPr/>
          </p:nvSpPr>
          <p:spPr bwMode="auto">
            <a:xfrm>
              <a:off x="2160956" y="1673090"/>
              <a:ext cx="546253" cy="16131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93" name="Straight Connector 92"/>
            <p:cNvCxnSpPr>
              <a:cxnSpLocks noChangeShapeType="1"/>
              <a:endCxn id="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" name="Straight Connector 9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7549" name="Group 347"/>
          <p:cNvGrpSpPr>
            <a:grpSpLocks/>
          </p:cNvGrpSpPr>
          <p:nvPr/>
        </p:nvGrpSpPr>
        <p:grpSpPr bwMode="auto">
          <a:xfrm>
            <a:off x="3652838" y="5438776"/>
            <a:ext cx="705115" cy="303213"/>
            <a:chOff x="1871277" y="1576300"/>
            <a:chExt cx="1128371" cy="437861"/>
          </a:xfrm>
        </p:grpSpPr>
        <p:sp>
          <p:nvSpPr>
            <p:cNvPr id="96" name="Oval 9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7" name="Rectangle 96"/>
            <p:cNvSpPr/>
            <p:nvPr/>
          </p:nvSpPr>
          <p:spPr bwMode="auto">
            <a:xfrm>
              <a:off x="1871277" y="1739066"/>
              <a:ext cx="1128371" cy="11691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8" name="Oval 9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9" name="Freeform 98"/>
            <p:cNvSpPr/>
            <p:nvPr/>
          </p:nvSpPr>
          <p:spPr bwMode="auto">
            <a:xfrm>
              <a:off x="2160251" y="1672583"/>
              <a:ext cx="547672" cy="16276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01" name="Freeform 10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02" name="Freeform 10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03" name="Straight Connector 102"/>
            <p:cNvCxnSpPr>
              <a:cxnSpLocks noChangeShapeType="1"/>
              <a:endCxn id="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4" name="Straight Connector 10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7550" name="Group 347"/>
          <p:cNvGrpSpPr>
            <a:grpSpLocks/>
          </p:cNvGrpSpPr>
          <p:nvPr/>
        </p:nvGrpSpPr>
        <p:grpSpPr bwMode="auto">
          <a:xfrm>
            <a:off x="4906567" y="5214939"/>
            <a:ext cx="705115" cy="301625"/>
            <a:chOff x="1871277" y="1576300"/>
            <a:chExt cx="1128371" cy="437861"/>
          </a:xfrm>
        </p:grpSpPr>
        <p:sp>
          <p:nvSpPr>
            <p:cNvPr id="106" name="Oval 10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7" name="Rectangle 106"/>
            <p:cNvSpPr/>
            <p:nvPr/>
          </p:nvSpPr>
          <p:spPr bwMode="auto">
            <a:xfrm>
              <a:off x="1871277" y="1739921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08" name="Oval 10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9" name="Freeform 108"/>
            <p:cNvSpPr/>
            <p:nvPr/>
          </p:nvSpPr>
          <p:spPr bwMode="auto">
            <a:xfrm>
              <a:off x="2160249" y="1673090"/>
              <a:ext cx="547674" cy="16131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0" name="Freeform 10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11" name="Freeform 11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12" name="Freeform 11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13" name="Straight Connector 112"/>
            <p:cNvCxnSpPr>
              <a:cxnSpLocks noChangeShapeType="1"/>
              <a:endCxn id="10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" name="Straight Connector 11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7551" name="Group 347"/>
          <p:cNvGrpSpPr>
            <a:grpSpLocks/>
          </p:cNvGrpSpPr>
          <p:nvPr/>
        </p:nvGrpSpPr>
        <p:grpSpPr bwMode="auto">
          <a:xfrm>
            <a:off x="5955640" y="5486401"/>
            <a:ext cx="703394" cy="303213"/>
            <a:chOff x="1871277" y="1576300"/>
            <a:chExt cx="1128371" cy="437861"/>
          </a:xfrm>
        </p:grpSpPr>
        <p:sp>
          <p:nvSpPr>
            <p:cNvPr id="116" name="Oval 11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1871277" y="1739066"/>
              <a:ext cx="1128371" cy="11691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8" name="Oval 11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9" name="Freeform 118"/>
            <p:cNvSpPr/>
            <p:nvPr/>
          </p:nvSpPr>
          <p:spPr bwMode="auto">
            <a:xfrm>
              <a:off x="2160956" y="1672583"/>
              <a:ext cx="546253" cy="16276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0" name="Freeform 11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21" name="Freeform 12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22" name="Freeform 12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23" name="Straight Connector 122"/>
            <p:cNvCxnSpPr>
              <a:cxnSpLocks noChangeShapeType="1"/>
              <a:endCxn id="11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4" name="Straight Connector 12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3247" name="Freeform 303"/>
          <p:cNvSpPr>
            <a:spLocks/>
          </p:cNvSpPr>
          <p:nvPr/>
        </p:nvSpPr>
        <p:spPr bwMode="auto">
          <a:xfrm>
            <a:off x="1362075" y="5259389"/>
            <a:ext cx="2435225" cy="403225"/>
          </a:xfrm>
          <a:custGeom>
            <a:avLst/>
            <a:gdLst>
              <a:gd name="T0" fmla="*/ 2147483647 w 1416"/>
              <a:gd name="T1" fmla="*/ 2147483647 h 254"/>
              <a:gd name="T2" fmla="*/ 2147483647 w 1416"/>
              <a:gd name="T3" fmla="*/ 2147483647 h 254"/>
              <a:gd name="T4" fmla="*/ 2147483647 w 1416"/>
              <a:gd name="T5" fmla="*/ 2147483647 h 254"/>
              <a:gd name="T6" fmla="*/ 2147483647 w 1416"/>
              <a:gd name="T7" fmla="*/ 2147483647 h 254"/>
              <a:gd name="T8" fmla="*/ 2147483647 w 1416"/>
              <a:gd name="T9" fmla="*/ 2147483647 h 254"/>
              <a:gd name="T10" fmla="*/ 2147483647 w 1416"/>
              <a:gd name="T11" fmla="*/ 2147483647 h 254"/>
              <a:gd name="T12" fmla="*/ 0 w 1416"/>
              <a:gd name="T13" fmla="*/ 2147483647 h 25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16"/>
              <a:gd name="T22" fmla="*/ 0 h 254"/>
              <a:gd name="T23" fmla="*/ 1416 w 1416"/>
              <a:gd name="T24" fmla="*/ 254 h 25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16" h="254">
                <a:moveTo>
                  <a:pt x="76" y="30"/>
                </a:moveTo>
                <a:cubicBezTo>
                  <a:pt x="137" y="11"/>
                  <a:pt x="200" y="170"/>
                  <a:pt x="324" y="170"/>
                </a:cubicBezTo>
                <a:cubicBezTo>
                  <a:pt x="461" y="165"/>
                  <a:pt x="717" y="0"/>
                  <a:pt x="896" y="2"/>
                </a:cubicBezTo>
                <a:cubicBezTo>
                  <a:pt x="1075" y="4"/>
                  <a:pt x="1416" y="122"/>
                  <a:pt x="1400" y="182"/>
                </a:cubicBezTo>
                <a:cubicBezTo>
                  <a:pt x="1384" y="242"/>
                  <a:pt x="1073" y="63"/>
                  <a:pt x="896" y="74"/>
                </a:cubicBezTo>
                <a:cubicBezTo>
                  <a:pt x="719" y="85"/>
                  <a:pt x="489" y="254"/>
                  <a:pt x="340" y="250"/>
                </a:cubicBezTo>
                <a:cubicBezTo>
                  <a:pt x="191" y="246"/>
                  <a:pt x="62" y="32"/>
                  <a:pt x="0" y="5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43" name="Freeform 299"/>
          <p:cNvSpPr>
            <a:spLocks/>
          </p:cNvSpPr>
          <p:nvPr/>
        </p:nvSpPr>
        <p:spPr bwMode="auto">
          <a:xfrm>
            <a:off x="1396471" y="5295900"/>
            <a:ext cx="454025" cy="419100"/>
          </a:xfrm>
          <a:custGeom>
            <a:avLst/>
            <a:gdLst>
              <a:gd name="T0" fmla="*/ 2147483647 w 264"/>
              <a:gd name="T1" fmla="*/ 0 h 264"/>
              <a:gd name="T2" fmla="*/ 2147483647 w 264"/>
              <a:gd name="T3" fmla="*/ 2147483647 h 264"/>
              <a:gd name="T4" fmla="*/ 0 w 264"/>
              <a:gd name="T5" fmla="*/ 2147483647 h 264"/>
              <a:gd name="T6" fmla="*/ 0 60000 65536"/>
              <a:gd name="T7" fmla="*/ 0 60000 65536"/>
              <a:gd name="T8" fmla="*/ 0 60000 65536"/>
              <a:gd name="T9" fmla="*/ 0 w 264"/>
              <a:gd name="T10" fmla="*/ 0 h 264"/>
              <a:gd name="T11" fmla="*/ 264 w 264"/>
              <a:gd name="T12" fmla="*/ 264 h 2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64" h="264">
                <a:moveTo>
                  <a:pt x="60" y="0"/>
                </a:moveTo>
                <a:cubicBezTo>
                  <a:pt x="86" y="31"/>
                  <a:pt x="264" y="176"/>
                  <a:pt x="228" y="220"/>
                </a:cubicBezTo>
                <a:cubicBezTo>
                  <a:pt x="192" y="264"/>
                  <a:pt x="60" y="109"/>
                  <a:pt x="0" y="88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45" name="Freeform 301"/>
          <p:cNvSpPr>
            <a:spLocks/>
          </p:cNvSpPr>
          <p:nvPr/>
        </p:nvSpPr>
        <p:spPr bwMode="auto">
          <a:xfrm>
            <a:off x="1389592" y="5210176"/>
            <a:ext cx="1458383" cy="474663"/>
          </a:xfrm>
          <a:custGeom>
            <a:avLst/>
            <a:gdLst>
              <a:gd name="T0" fmla="*/ 2147483647 w 848"/>
              <a:gd name="T1" fmla="*/ 2147483647 h 299"/>
              <a:gd name="T2" fmla="*/ 2147483647 w 848"/>
              <a:gd name="T3" fmla="*/ 2147483647 h 299"/>
              <a:gd name="T4" fmla="*/ 2147483647 w 848"/>
              <a:gd name="T5" fmla="*/ 2147483647 h 299"/>
              <a:gd name="T6" fmla="*/ 2147483647 w 848"/>
              <a:gd name="T7" fmla="*/ 2147483647 h 299"/>
              <a:gd name="T8" fmla="*/ 0 w 848"/>
              <a:gd name="T9" fmla="*/ 2147483647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48"/>
              <a:gd name="T16" fmla="*/ 0 h 299"/>
              <a:gd name="T17" fmla="*/ 848 w 848"/>
              <a:gd name="T18" fmla="*/ 299 h 29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48" h="299">
                <a:moveTo>
                  <a:pt x="76" y="76"/>
                </a:moveTo>
                <a:cubicBezTo>
                  <a:pt x="137" y="57"/>
                  <a:pt x="200" y="216"/>
                  <a:pt x="324" y="216"/>
                </a:cubicBezTo>
                <a:cubicBezTo>
                  <a:pt x="448" y="216"/>
                  <a:pt x="792" y="0"/>
                  <a:pt x="820" y="76"/>
                </a:cubicBezTo>
                <a:cubicBezTo>
                  <a:pt x="848" y="152"/>
                  <a:pt x="469" y="245"/>
                  <a:pt x="340" y="296"/>
                </a:cubicBezTo>
                <a:cubicBezTo>
                  <a:pt x="203" y="299"/>
                  <a:pt x="62" y="78"/>
                  <a:pt x="0" y="96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197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244" grpId="0"/>
      <p:bldP spid="83246" grpId="0"/>
      <p:bldP spid="83248" grpId="0"/>
      <p:bldP spid="83247" grpId="0" animBg="1"/>
      <p:bldP spid="83243" grpId="0" animBg="1"/>
      <p:bldP spid="8324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69756" y="166689"/>
            <a:ext cx="8420100" cy="892175"/>
          </a:xfrm>
        </p:spPr>
        <p:txBody>
          <a:bodyPr/>
          <a:lstStyle/>
          <a:p>
            <a:pPr eaLnBrk="1" hangingPunct="1"/>
            <a:r>
              <a:rPr lang="ja-JP" altLang="en-US" sz="4000">
                <a:ea typeface="ＭＳ Ｐゴシック" pitchFamily="34" charset="-128"/>
              </a:rPr>
              <a:t>“</a:t>
            </a:r>
            <a:r>
              <a:rPr lang="en-US" altLang="ja-JP" sz="4000">
                <a:ea typeface="ＭＳ Ｐゴシック" pitchFamily="34" charset="-128"/>
              </a:rPr>
              <a:t>Real</a:t>
            </a:r>
            <a:r>
              <a:rPr lang="ja-JP" altLang="en-US" sz="4000">
                <a:ea typeface="ＭＳ Ｐゴシック" pitchFamily="34" charset="-128"/>
              </a:rPr>
              <a:t>”</a:t>
            </a:r>
            <a:r>
              <a:rPr lang="en-US" altLang="ja-JP" sz="4000">
                <a:ea typeface="ＭＳ Ｐゴシック" pitchFamily="34" charset="-128"/>
              </a:rPr>
              <a:t> Internet delays, routes</a:t>
            </a:r>
            <a:endParaRPr lang="en-US" altLang="en-US" sz="4000">
              <a:ea typeface="ＭＳ Ｐゴシック" pitchFamily="34" charset="-128"/>
            </a:endParaRPr>
          </a:p>
        </p:txBody>
      </p:sp>
      <p:sp>
        <p:nvSpPr>
          <p:cNvPr id="109571" name="Text Box 4"/>
          <p:cNvSpPr txBox="1">
            <a:spLocks noChangeArrowheads="1"/>
          </p:cNvSpPr>
          <p:nvPr/>
        </p:nvSpPr>
        <p:spPr bwMode="auto">
          <a:xfrm>
            <a:off x="763588" y="2338389"/>
            <a:ext cx="8915400" cy="394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1600"/>
              <a:t>1  cs-gw (128.119.240.254)  1 ms  1 ms  2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2  border1-rt-fa5-1-0.gw.umass.edu (128.119.3.145)  1 ms  1 ms  2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3  cht-vbns.gw.umass.edu (128.119.3.130)  6 ms 5 ms 5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4  jn1-at1-0-0-19.wor.vbns.net (204.147.132.129)  16 ms 11 ms 13 ms 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5  jn1-so7-0-0-0.wae.vbns.net (204.147.136.136)  21 ms 18 ms 18 ms 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6  abilene-vbns.abilene.ucaid.edu (198.32.11.9)  22 ms  18 ms  22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7  nycm-wash.abilene.ucaid.edu (198.32.8.46)  22 ms  22 ms  22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8  62.40.103.253 (62.40.103.253)  104 ms 109 ms 106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9  de2-1.de1.de.geant.net (62.40.96.129)  109 ms 102 ms 104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10  de.fr1.fr.geant.net (62.40.96.50)  113 ms 121 ms 114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11  renater-gw.fr1.fr.geant.net (62.40.103.54)  112 ms  114 ms  112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12  nio-n2.cssi.renater.fr (193.51.206.13)  111 ms  114 ms  116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13  nice.cssi.renater.fr (195.220.98.102)  123 ms  125 ms  124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14  r3t2-nice.cssi.renater.fr (195.220.98.110)  126 ms  126 ms  124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15  eurecom-valbonne.r3t2.ft.net (193.48.50.54)  135 ms  128 ms  133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16  194.214.211.25 (194.214.211.25)  126 ms  128 ms  126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17  * * *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18  * * *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19  fantasia.eurecom.fr (193.55.113.142)  132 ms  128 ms  136</a:t>
            </a:r>
            <a:r>
              <a:rPr lang="en-US" altLang="en-US">
                <a:latin typeface="Times New Roman" pitchFamily="18" charset="0"/>
              </a:rPr>
              <a:t> </a:t>
            </a:r>
            <a:r>
              <a:rPr lang="en-US" altLang="en-US" sz="1600">
                <a:latin typeface="Times New Roman" pitchFamily="18" charset="0"/>
              </a:rPr>
              <a:t>ms</a:t>
            </a:r>
          </a:p>
        </p:txBody>
      </p:sp>
      <p:sp>
        <p:nvSpPr>
          <p:cNvPr id="109572" name="Text Box 5"/>
          <p:cNvSpPr txBox="1">
            <a:spLocks noChangeArrowheads="1"/>
          </p:cNvSpPr>
          <p:nvPr/>
        </p:nvSpPr>
        <p:spPr bwMode="auto">
          <a:xfrm>
            <a:off x="785946" y="1235075"/>
            <a:ext cx="8875844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>
                <a:solidFill>
                  <a:srgbClr val="CC0000"/>
                </a:solidFill>
              </a:rPr>
              <a:t>traceroute:</a:t>
            </a:r>
            <a:r>
              <a:rPr lang="en-US" altLang="en-US"/>
              <a:t> gaia.cs.umass.edu to www.eurecom.fr</a:t>
            </a:r>
          </a:p>
        </p:txBody>
      </p:sp>
      <p:sp>
        <p:nvSpPr>
          <p:cNvPr id="109573" name="Line 6"/>
          <p:cNvSpPr>
            <a:spLocks noChangeShapeType="1"/>
          </p:cNvSpPr>
          <p:nvPr/>
        </p:nvSpPr>
        <p:spPr bwMode="auto">
          <a:xfrm>
            <a:off x="1745590" y="5634039"/>
            <a:ext cx="1049073" cy="26987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574" name="Text Box 7"/>
          <p:cNvSpPr txBox="1">
            <a:spLocks noChangeArrowheads="1"/>
          </p:cNvSpPr>
          <p:nvPr/>
        </p:nvSpPr>
        <p:spPr bwMode="auto">
          <a:xfrm>
            <a:off x="4959879" y="1738313"/>
            <a:ext cx="4946121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800">
                <a:solidFill>
                  <a:srgbClr val="CC0000"/>
                </a:solidFill>
              </a:rPr>
              <a:t>3 delay measurements from </a:t>
            </a:r>
          </a:p>
          <a:p>
            <a:r>
              <a:rPr lang="en-US" altLang="en-US" sz="1800">
                <a:solidFill>
                  <a:srgbClr val="CC0000"/>
                </a:solidFill>
              </a:rPr>
              <a:t>gaia.cs.umass.edu to cs-gw.cs.umass.edu </a:t>
            </a:r>
          </a:p>
        </p:txBody>
      </p:sp>
      <p:sp>
        <p:nvSpPr>
          <p:cNvPr id="109575" name="Line 8"/>
          <p:cNvSpPr>
            <a:spLocks noChangeShapeType="1"/>
          </p:cNvSpPr>
          <p:nvPr/>
        </p:nvSpPr>
        <p:spPr bwMode="auto">
          <a:xfrm flipV="1">
            <a:off x="3761185" y="1965325"/>
            <a:ext cx="727471" cy="41275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576" name="Line 9"/>
          <p:cNvSpPr>
            <a:spLocks noChangeShapeType="1"/>
          </p:cNvSpPr>
          <p:nvPr/>
        </p:nvSpPr>
        <p:spPr bwMode="auto">
          <a:xfrm flipV="1">
            <a:off x="4345914" y="1954213"/>
            <a:ext cx="151342" cy="404812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577" name="Line 10"/>
          <p:cNvSpPr>
            <a:spLocks noChangeShapeType="1"/>
          </p:cNvSpPr>
          <p:nvPr/>
        </p:nvSpPr>
        <p:spPr bwMode="auto">
          <a:xfrm flipH="1" flipV="1">
            <a:off x="4492097" y="1963739"/>
            <a:ext cx="397272" cy="39052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578" name="Line 11"/>
          <p:cNvSpPr>
            <a:spLocks noChangeShapeType="1"/>
          </p:cNvSpPr>
          <p:nvPr/>
        </p:nvSpPr>
        <p:spPr bwMode="auto">
          <a:xfrm flipV="1">
            <a:off x="4483498" y="1970089"/>
            <a:ext cx="409310" cy="31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579" name="Text Box 12"/>
          <p:cNvSpPr txBox="1">
            <a:spLocks noChangeArrowheads="1"/>
          </p:cNvSpPr>
          <p:nvPr/>
        </p:nvSpPr>
        <p:spPr bwMode="auto">
          <a:xfrm>
            <a:off x="2786063" y="5564188"/>
            <a:ext cx="68103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800">
                <a:solidFill>
                  <a:srgbClr val="CC0000"/>
                </a:solidFill>
              </a:rPr>
              <a:t>* means no response (probe lost, router not replying)</a:t>
            </a:r>
          </a:p>
        </p:txBody>
      </p:sp>
      <p:sp>
        <p:nvSpPr>
          <p:cNvPr id="109580" name="Freeform 14"/>
          <p:cNvSpPr>
            <a:spLocks/>
          </p:cNvSpPr>
          <p:nvPr/>
        </p:nvSpPr>
        <p:spPr bwMode="auto">
          <a:xfrm>
            <a:off x="6600561" y="3651251"/>
            <a:ext cx="1097227" cy="246063"/>
          </a:xfrm>
          <a:custGeom>
            <a:avLst/>
            <a:gdLst>
              <a:gd name="T0" fmla="*/ 2147483647 w 638"/>
              <a:gd name="T1" fmla="*/ 0 h 155"/>
              <a:gd name="T2" fmla="*/ 2147483647 w 638"/>
              <a:gd name="T3" fmla="*/ 2147483647 h 155"/>
              <a:gd name="T4" fmla="*/ 2147483647 w 638"/>
              <a:gd name="T5" fmla="*/ 2147483647 h 155"/>
              <a:gd name="T6" fmla="*/ 2147483647 w 638"/>
              <a:gd name="T7" fmla="*/ 2147483647 h 155"/>
              <a:gd name="T8" fmla="*/ 0 w 638"/>
              <a:gd name="T9" fmla="*/ 2147483647 h 1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8"/>
              <a:gd name="T16" fmla="*/ 0 h 155"/>
              <a:gd name="T17" fmla="*/ 638 w 638"/>
              <a:gd name="T18" fmla="*/ 155 h 1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8" h="155">
                <a:moveTo>
                  <a:pt x="593" y="0"/>
                </a:moveTo>
                <a:cubicBezTo>
                  <a:pt x="607" y="9"/>
                  <a:pt x="621" y="18"/>
                  <a:pt x="623" y="38"/>
                </a:cubicBezTo>
                <a:cubicBezTo>
                  <a:pt x="625" y="58"/>
                  <a:pt x="638" y="104"/>
                  <a:pt x="608" y="123"/>
                </a:cubicBezTo>
                <a:cubicBezTo>
                  <a:pt x="578" y="142"/>
                  <a:pt x="547" y="153"/>
                  <a:pt x="446" y="154"/>
                </a:cubicBezTo>
                <a:cubicBezTo>
                  <a:pt x="345" y="155"/>
                  <a:pt x="72" y="133"/>
                  <a:pt x="0" y="130"/>
                </a:cubicBezTo>
              </a:path>
            </a:pathLst>
          </a:cu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581" name="Text Box 15"/>
          <p:cNvSpPr txBox="1">
            <a:spLocks noChangeArrowheads="1"/>
          </p:cNvSpPr>
          <p:nvPr/>
        </p:nvSpPr>
        <p:spPr bwMode="auto">
          <a:xfrm>
            <a:off x="7732183" y="3436939"/>
            <a:ext cx="172354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000">
                <a:solidFill>
                  <a:srgbClr val="CC0000"/>
                </a:solidFill>
              </a:rPr>
              <a:t>trans-oceanic</a:t>
            </a:r>
          </a:p>
          <a:p>
            <a:r>
              <a:rPr lang="en-US" altLang="en-US" sz="2000">
                <a:solidFill>
                  <a:srgbClr val="CC0000"/>
                </a:solidFill>
              </a:rPr>
              <a:t>link</a:t>
            </a:r>
          </a:p>
        </p:txBody>
      </p:sp>
      <p:pic>
        <p:nvPicPr>
          <p:cNvPr id="109582" name="Picture 1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06" y="815976"/>
            <a:ext cx="6705467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FAB1B689-0999-4E2D-A787-133691C4E229}" type="slidenum">
              <a:rPr lang="en-US" altLang="en-US" sz="1200">
                <a:latin typeface="Tahoma" pitchFamily="34" charset="0"/>
              </a:rPr>
              <a:pPr/>
              <a:t>72</a:t>
            </a:fld>
            <a:endParaRPr lang="en-US" altLang="en-US" sz="1200">
              <a:latin typeface="Tahoma" pitchFamily="34" charset="0"/>
            </a:endParaRPr>
          </a:p>
        </p:txBody>
      </p:sp>
      <p:sp>
        <p:nvSpPr>
          <p:cNvPr id="109584" name="TextBox 1"/>
          <p:cNvSpPr txBox="1">
            <a:spLocks noChangeArrowheads="1"/>
          </p:cNvSpPr>
          <p:nvPr/>
        </p:nvSpPr>
        <p:spPr bwMode="auto">
          <a:xfrm>
            <a:off x="808303" y="6315075"/>
            <a:ext cx="54566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400"/>
              <a:t>* Do some traceroutes from exotic countries at www.traceroute.org</a:t>
            </a:r>
          </a:p>
        </p:txBody>
      </p:sp>
    </p:spTree>
    <p:extLst>
      <p:ext uri="{BB962C8B-B14F-4D97-AF65-F5344CB8AC3E}">
        <p14:creationId xmlns:p14="http://schemas.microsoft.com/office/powerpoint/2010/main" val="37289433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617" name="Group 347"/>
          <p:cNvGrpSpPr>
            <a:grpSpLocks/>
          </p:cNvGrpSpPr>
          <p:nvPr/>
        </p:nvGrpSpPr>
        <p:grpSpPr bwMode="auto">
          <a:xfrm>
            <a:off x="3279644" y="4803776"/>
            <a:ext cx="1391311" cy="715963"/>
            <a:chOff x="1871277" y="1576300"/>
            <a:chExt cx="1128371" cy="437861"/>
          </a:xfrm>
        </p:grpSpPr>
        <p:sp>
          <p:nvSpPr>
            <p:cNvPr id="49" name="Oval 48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1871277" y="1739406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Freeform 51"/>
            <p:cNvSpPr/>
            <p:nvPr/>
          </p:nvSpPr>
          <p:spPr bwMode="auto">
            <a:xfrm>
              <a:off x="2159995" y="1673387"/>
              <a:ext cx="548146" cy="1611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6" name="Straight Connector 55"/>
            <p:cNvCxnSpPr>
              <a:cxnSpLocks noChangeShapeType="1"/>
              <a:endCxn id="5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Straight Connector 5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1161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2113" y="128588"/>
            <a:ext cx="84201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itchFamily="34" charset="-128"/>
              </a:rPr>
              <a:t>Packet loss</a:t>
            </a:r>
          </a:p>
        </p:txBody>
      </p:sp>
      <p:sp>
        <p:nvSpPr>
          <p:cNvPr id="11162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6064" y="1141413"/>
            <a:ext cx="9277375" cy="4648200"/>
          </a:xfrm>
        </p:spPr>
        <p:txBody>
          <a:bodyPr/>
          <a:lstStyle/>
          <a:p>
            <a:pPr marL="287338" indent="-287338" eaLnBrk="1" hangingPunct="1"/>
            <a:r>
              <a:rPr lang="en-US" altLang="en-US" dirty="0">
                <a:solidFill>
                  <a:srgbClr val="0054FD"/>
                </a:solidFill>
                <a:ea typeface="ＭＳ Ｐゴシック" pitchFamily="34" charset="-128"/>
              </a:rPr>
              <a:t>queue</a:t>
            </a:r>
            <a:r>
              <a:rPr lang="en-US" altLang="en-US" dirty="0">
                <a:ea typeface="ＭＳ Ｐゴシック" pitchFamily="34" charset="-128"/>
              </a:rPr>
              <a:t> (aka </a:t>
            </a:r>
            <a:r>
              <a:rPr lang="en-US" altLang="en-US" dirty="0">
                <a:solidFill>
                  <a:srgbClr val="0054FD"/>
                </a:solidFill>
                <a:ea typeface="ＭＳ Ｐゴシック" pitchFamily="34" charset="-128"/>
              </a:rPr>
              <a:t>buffer</a:t>
            </a:r>
            <a:r>
              <a:rPr lang="en-US" altLang="en-US" dirty="0">
                <a:ea typeface="ＭＳ Ｐゴシック" pitchFamily="34" charset="-128"/>
              </a:rPr>
              <a:t>) preceding link in buffer has finite capacity</a:t>
            </a:r>
          </a:p>
          <a:p>
            <a:pPr marL="287338" indent="-287338" eaLnBrk="1" hangingPunct="1"/>
            <a:r>
              <a:rPr lang="en-US" altLang="en-US" dirty="0">
                <a:ea typeface="ＭＳ Ｐゴシック" pitchFamily="34" charset="-128"/>
              </a:rPr>
              <a:t>packet arriving to full queue dropped (aka </a:t>
            </a:r>
            <a:r>
              <a:rPr lang="en-US" altLang="en-US" dirty="0">
                <a:solidFill>
                  <a:srgbClr val="0054FD"/>
                </a:solidFill>
                <a:ea typeface="ＭＳ Ｐゴシック" pitchFamily="34" charset="-128"/>
              </a:rPr>
              <a:t>lost</a:t>
            </a:r>
            <a:r>
              <a:rPr lang="en-US" altLang="en-US" dirty="0">
                <a:ea typeface="ＭＳ Ｐゴシック" pitchFamily="34" charset="-128"/>
              </a:rPr>
              <a:t>)</a:t>
            </a:r>
          </a:p>
          <a:p>
            <a:pPr marL="287338" indent="-287338" eaLnBrk="1" hangingPunct="1"/>
            <a:r>
              <a:rPr lang="en-US" altLang="en-US" dirty="0">
                <a:ea typeface="ＭＳ Ｐゴシック" pitchFamily="34" charset="-128"/>
              </a:rPr>
              <a:t>lost packet may be retransmitted by previous node, by source end system, or not at all</a:t>
            </a:r>
          </a:p>
        </p:txBody>
      </p:sp>
      <p:sp>
        <p:nvSpPr>
          <p:cNvPr id="111621" name="Rectangle 7"/>
          <p:cNvSpPr>
            <a:spLocks noChangeArrowheads="1"/>
          </p:cNvSpPr>
          <p:nvPr/>
        </p:nvSpPr>
        <p:spPr bwMode="auto">
          <a:xfrm>
            <a:off x="3350155" y="4999039"/>
            <a:ext cx="1298443" cy="26352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11622" name="Line 23"/>
          <p:cNvSpPr>
            <a:spLocks noChangeShapeType="1"/>
          </p:cNvSpPr>
          <p:nvPr/>
        </p:nvSpPr>
        <p:spPr bwMode="auto">
          <a:xfrm>
            <a:off x="2600325" y="4765676"/>
            <a:ext cx="756708" cy="3333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23" name="Line 24"/>
          <p:cNvSpPr>
            <a:spLocks noChangeShapeType="1"/>
          </p:cNvSpPr>
          <p:nvPr/>
        </p:nvSpPr>
        <p:spPr bwMode="auto">
          <a:xfrm flipV="1">
            <a:off x="2913327" y="5159376"/>
            <a:ext cx="445427" cy="5254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24" name="Line 25"/>
          <p:cNvSpPr>
            <a:spLocks noChangeShapeType="1"/>
          </p:cNvSpPr>
          <p:nvPr/>
        </p:nvSpPr>
        <p:spPr bwMode="auto">
          <a:xfrm>
            <a:off x="4643438" y="5162551"/>
            <a:ext cx="2094706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25" name="Rectangle 28"/>
          <p:cNvSpPr>
            <a:spLocks noChangeArrowheads="1"/>
          </p:cNvSpPr>
          <p:nvPr/>
        </p:nvSpPr>
        <p:spPr bwMode="auto">
          <a:xfrm>
            <a:off x="5639198" y="4962526"/>
            <a:ext cx="159940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11626" name="Rectangle 29"/>
          <p:cNvSpPr>
            <a:spLocks noChangeArrowheads="1"/>
          </p:cNvSpPr>
          <p:nvPr/>
        </p:nvSpPr>
        <p:spPr bwMode="auto">
          <a:xfrm>
            <a:off x="4282281" y="5033964"/>
            <a:ext cx="159941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11627" name="Rectangle 30"/>
          <p:cNvSpPr>
            <a:spLocks noChangeArrowheads="1"/>
          </p:cNvSpPr>
          <p:nvPr/>
        </p:nvSpPr>
        <p:spPr bwMode="auto">
          <a:xfrm>
            <a:off x="4457700" y="5033964"/>
            <a:ext cx="159941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11628" name="Rectangle 31"/>
          <p:cNvSpPr>
            <a:spLocks noChangeArrowheads="1"/>
          </p:cNvSpPr>
          <p:nvPr/>
        </p:nvSpPr>
        <p:spPr bwMode="auto">
          <a:xfrm>
            <a:off x="3104225" y="5381626"/>
            <a:ext cx="159940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11629" name="Line 33"/>
          <p:cNvSpPr>
            <a:spLocks noChangeShapeType="1"/>
          </p:cNvSpPr>
          <p:nvPr/>
        </p:nvSpPr>
        <p:spPr bwMode="auto">
          <a:xfrm flipV="1">
            <a:off x="3071548" y="5227638"/>
            <a:ext cx="115227" cy="146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30" name="Text Box 35"/>
          <p:cNvSpPr txBox="1">
            <a:spLocks noChangeArrowheads="1"/>
          </p:cNvSpPr>
          <p:nvPr/>
        </p:nvSpPr>
        <p:spPr bwMode="auto">
          <a:xfrm>
            <a:off x="1535775" y="4294188"/>
            <a:ext cx="3898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>
                <a:solidFill>
                  <a:srgbClr val="006600"/>
                </a:solidFill>
              </a:rPr>
              <a:t>A</a:t>
            </a:r>
          </a:p>
        </p:txBody>
      </p:sp>
      <p:sp>
        <p:nvSpPr>
          <p:cNvPr id="111631" name="Text Box 36"/>
          <p:cNvSpPr txBox="1">
            <a:spLocks noChangeArrowheads="1"/>
          </p:cNvSpPr>
          <p:nvPr/>
        </p:nvSpPr>
        <p:spPr bwMode="auto">
          <a:xfrm>
            <a:off x="1883173" y="5280025"/>
            <a:ext cx="3898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>
                <a:solidFill>
                  <a:srgbClr val="000099"/>
                </a:solidFill>
              </a:rPr>
              <a:t>B</a:t>
            </a:r>
          </a:p>
        </p:txBody>
      </p:sp>
      <p:sp>
        <p:nvSpPr>
          <p:cNvPr id="111632" name="Text Box 40"/>
          <p:cNvSpPr txBox="1">
            <a:spLocks noChangeArrowheads="1"/>
          </p:cNvSpPr>
          <p:nvPr/>
        </p:nvSpPr>
        <p:spPr bwMode="auto">
          <a:xfrm>
            <a:off x="5162815" y="4203701"/>
            <a:ext cx="26981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800">
                <a:solidFill>
                  <a:srgbClr val="CC0000"/>
                </a:solidFill>
              </a:rPr>
              <a:t>packet being transmitted</a:t>
            </a:r>
          </a:p>
        </p:txBody>
      </p:sp>
      <p:sp>
        <p:nvSpPr>
          <p:cNvPr id="111633" name="Line 41"/>
          <p:cNvSpPr>
            <a:spLocks noChangeShapeType="1"/>
          </p:cNvSpPr>
          <p:nvPr/>
        </p:nvSpPr>
        <p:spPr bwMode="auto">
          <a:xfrm rot="10800000" flipV="1">
            <a:off x="4689873" y="4495800"/>
            <a:ext cx="737790" cy="56515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34" name="Rectangle 56"/>
          <p:cNvSpPr>
            <a:spLocks noChangeArrowheads="1"/>
          </p:cNvSpPr>
          <p:nvPr/>
        </p:nvSpPr>
        <p:spPr bwMode="auto">
          <a:xfrm>
            <a:off x="4105144" y="5032376"/>
            <a:ext cx="159940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11635" name="Rectangle 57"/>
          <p:cNvSpPr>
            <a:spLocks noChangeArrowheads="1"/>
          </p:cNvSpPr>
          <p:nvPr/>
        </p:nvSpPr>
        <p:spPr bwMode="auto">
          <a:xfrm>
            <a:off x="3929725" y="5035551"/>
            <a:ext cx="159940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11636" name="Rectangle 58"/>
          <p:cNvSpPr>
            <a:spLocks noChangeArrowheads="1"/>
          </p:cNvSpPr>
          <p:nvPr/>
        </p:nvSpPr>
        <p:spPr bwMode="auto">
          <a:xfrm>
            <a:off x="3750867" y="5032376"/>
            <a:ext cx="159940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11637" name="Rectangle 59"/>
          <p:cNvSpPr>
            <a:spLocks noChangeArrowheads="1"/>
          </p:cNvSpPr>
          <p:nvPr/>
        </p:nvSpPr>
        <p:spPr bwMode="auto">
          <a:xfrm>
            <a:off x="3573727" y="5032376"/>
            <a:ext cx="159941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11638" name="Rectangle 61"/>
          <p:cNvSpPr>
            <a:spLocks noChangeArrowheads="1"/>
          </p:cNvSpPr>
          <p:nvPr/>
        </p:nvSpPr>
        <p:spPr bwMode="auto">
          <a:xfrm>
            <a:off x="3394869" y="5033964"/>
            <a:ext cx="159941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11639" name="Rectangle 62"/>
          <p:cNvSpPr>
            <a:spLocks noChangeArrowheads="1"/>
          </p:cNvSpPr>
          <p:nvPr/>
        </p:nvSpPr>
        <p:spPr bwMode="auto">
          <a:xfrm>
            <a:off x="3363913" y="5010150"/>
            <a:ext cx="1269206" cy="242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11640" name="Line 63"/>
          <p:cNvSpPr>
            <a:spLocks noChangeShapeType="1"/>
          </p:cNvSpPr>
          <p:nvPr/>
        </p:nvSpPr>
        <p:spPr bwMode="auto">
          <a:xfrm rot="10800000">
            <a:off x="3350154" y="5502275"/>
            <a:ext cx="744670" cy="33178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41" name="Text Box 64"/>
          <p:cNvSpPr txBox="1">
            <a:spLocks noChangeArrowheads="1"/>
          </p:cNvSpPr>
          <p:nvPr/>
        </p:nvSpPr>
        <p:spPr bwMode="auto">
          <a:xfrm>
            <a:off x="4017433" y="5661025"/>
            <a:ext cx="194155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800">
                <a:solidFill>
                  <a:srgbClr val="CC0000"/>
                </a:solidFill>
              </a:rPr>
              <a:t>packet arriving to</a:t>
            </a:r>
          </a:p>
          <a:p>
            <a:r>
              <a:rPr lang="en-US" altLang="en-US" sz="1800">
                <a:solidFill>
                  <a:srgbClr val="CC0000"/>
                </a:solidFill>
              </a:rPr>
              <a:t>full buffer is </a:t>
            </a:r>
            <a:r>
              <a:rPr lang="en-US" altLang="en-US" sz="1800" i="1">
                <a:solidFill>
                  <a:srgbClr val="CC0000"/>
                </a:solidFill>
              </a:rPr>
              <a:t>lost</a:t>
            </a:r>
          </a:p>
        </p:txBody>
      </p:sp>
      <p:sp>
        <p:nvSpPr>
          <p:cNvPr id="111642" name="Text Box 65"/>
          <p:cNvSpPr txBox="1">
            <a:spLocks noChangeArrowheads="1"/>
          </p:cNvSpPr>
          <p:nvPr/>
        </p:nvSpPr>
        <p:spPr bwMode="auto">
          <a:xfrm>
            <a:off x="3288104" y="4022725"/>
            <a:ext cx="158248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800">
                <a:solidFill>
                  <a:srgbClr val="CC0000"/>
                </a:solidFill>
              </a:rPr>
              <a:t>buffer </a:t>
            </a:r>
          </a:p>
          <a:p>
            <a:pPr algn="ctr"/>
            <a:r>
              <a:rPr lang="en-US" altLang="en-US" sz="1800">
                <a:solidFill>
                  <a:srgbClr val="CC0000"/>
                </a:solidFill>
              </a:rPr>
              <a:t>(waiting area)</a:t>
            </a:r>
          </a:p>
        </p:txBody>
      </p:sp>
      <p:sp>
        <p:nvSpPr>
          <p:cNvPr id="111643" name="Line 66"/>
          <p:cNvSpPr>
            <a:spLocks noChangeShapeType="1"/>
          </p:cNvSpPr>
          <p:nvPr/>
        </p:nvSpPr>
        <p:spPr bwMode="auto">
          <a:xfrm>
            <a:off x="3508375" y="4630739"/>
            <a:ext cx="0" cy="333375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11644" name="Picture 47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195" y="931863"/>
            <a:ext cx="3155817" cy="16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1645" name="Group 48"/>
          <p:cNvGrpSpPr>
            <a:grpSpLocks/>
          </p:cNvGrpSpPr>
          <p:nvPr/>
        </p:nvGrpSpPr>
        <p:grpSpPr bwMode="auto">
          <a:xfrm>
            <a:off x="1726671" y="4314826"/>
            <a:ext cx="889133" cy="688975"/>
            <a:chOff x="-44" y="1473"/>
            <a:chExt cx="981" cy="1105"/>
          </a:xfrm>
        </p:grpSpPr>
        <p:pic>
          <p:nvPicPr>
            <p:cNvPr id="111651" name="Picture 49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652" name="Freeform 5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11646" name="Group 51"/>
          <p:cNvGrpSpPr>
            <a:grpSpLocks/>
          </p:cNvGrpSpPr>
          <p:nvPr/>
        </p:nvGrpSpPr>
        <p:grpSpPr bwMode="auto">
          <a:xfrm>
            <a:off x="2082669" y="5305426"/>
            <a:ext cx="889132" cy="688975"/>
            <a:chOff x="-44" y="1473"/>
            <a:chExt cx="981" cy="1105"/>
          </a:xfrm>
        </p:grpSpPr>
        <p:pic>
          <p:nvPicPr>
            <p:cNvPr id="111649" name="Picture 52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650" name="Freeform 5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1164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8F529C77-7AA4-4361-A4B6-FC279EA0B96D}" type="slidenum">
              <a:rPr lang="en-US" altLang="en-US" sz="1200">
                <a:latin typeface="Tahoma" pitchFamily="34" charset="0"/>
              </a:rPr>
              <a:pPr/>
              <a:t>73</a:t>
            </a:fld>
            <a:endParaRPr lang="en-US" altLang="en-US" sz="1200">
              <a:latin typeface="Tahoma" pitchFamily="34" charset="0"/>
            </a:endParaRPr>
          </a:p>
        </p:txBody>
      </p:sp>
      <p:sp>
        <p:nvSpPr>
          <p:cNvPr id="111648" name="TextBox 1"/>
          <p:cNvSpPr txBox="1">
            <a:spLocks noChangeArrowheads="1"/>
          </p:cNvSpPr>
          <p:nvPr/>
        </p:nvSpPr>
        <p:spPr bwMode="auto">
          <a:xfrm>
            <a:off x="524052" y="6475831"/>
            <a:ext cx="622317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400" dirty="0"/>
              <a:t>* Check out the Java applet for an interactive animation on queuing and loss</a:t>
            </a:r>
          </a:p>
        </p:txBody>
      </p:sp>
    </p:spTree>
    <p:extLst>
      <p:ext uri="{BB962C8B-B14F-4D97-AF65-F5344CB8AC3E}">
        <p14:creationId xmlns:p14="http://schemas.microsoft.com/office/powerpoint/2010/main" val="42506736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113666" name="AutoShape 327"/>
          <p:cNvSpPr>
            <a:spLocks noChangeArrowheads="1"/>
          </p:cNvSpPr>
          <p:nvPr/>
        </p:nvSpPr>
        <p:spPr bwMode="auto">
          <a:xfrm>
            <a:off x="435108" y="3671889"/>
            <a:ext cx="541734" cy="581025"/>
          </a:xfrm>
          <a:prstGeom prst="can">
            <a:avLst>
              <a:gd name="adj" fmla="val 23491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latin typeface="Times New Roman" pitchFamily="18" charset="0"/>
            </a:endParaRPr>
          </a:p>
        </p:txBody>
      </p:sp>
      <p:grpSp>
        <p:nvGrpSpPr>
          <p:cNvPr id="113667" name="Group 64"/>
          <p:cNvGrpSpPr>
            <a:grpSpLocks/>
          </p:cNvGrpSpPr>
          <p:nvPr/>
        </p:nvGrpSpPr>
        <p:grpSpPr bwMode="auto">
          <a:xfrm>
            <a:off x="1055953" y="4071938"/>
            <a:ext cx="381794" cy="876300"/>
            <a:chOff x="4140" y="429"/>
            <a:chExt cx="1425" cy="2396"/>
          </a:xfrm>
        </p:grpSpPr>
        <p:sp>
          <p:nvSpPr>
            <p:cNvPr id="113713" name="Freeform 6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714" name="Rectangle 66"/>
            <p:cNvSpPr>
              <a:spLocks noChangeArrowheads="1"/>
            </p:cNvSpPr>
            <p:nvPr/>
          </p:nvSpPr>
          <p:spPr bwMode="auto">
            <a:xfrm>
              <a:off x="4204" y="429"/>
              <a:ext cx="1046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3715" name="Freeform 6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716" name="Freeform 6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717" name="Rectangle 69"/>
            <p:cNvSpPr>
              <a:spLocks noChangeArrowheads="1"/>
            </p:cNvSpPr>
            <p:nvPr/>
          </p:nvSpPr>
          <p:spPr bwMode="auto">
            <a:xfrm>
              <a:off x="4211" y="694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3718" name="Group 7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3743" name="AutoShape 71"/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3744" name="AutoShape 72"/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89" cy="1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3719" name="Rectangle 73"/>
            <p:cNvSpPr>
              <a:spLocks noChangeArrowheads="1"/>
            </p:cNvSpPr>
            <p:nvPr/>
          </p:nvSpPr>
          <p:spPr bwMode="auto">
            <a:xfrm>
              <a:off x="4223" y="1019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3720" name="Group 7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3741" name="AutoShape 75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3742" name="AutoShape 76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3721" name="Rectangle 77"/>
            <p:cNvSpPr>
              <a:spLocks noChangeArrowheads="1"/>
            </p:cNvSpPr>
            <p:nvPr/>
          </p:nvSpPr>
          <p:spPr bwMode="auto">
            <a:xfrm>
              <a:off x="4217" y="1358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3722" name="Rectangle 78"/>
            <p:cNvSpPr>
              <a:spLocks noChangeArrowheads="1"/>
            </p:cNvSpPr>
            <p:nvPr/>
          </p:nvSpPr>
          <p:spPr bwMode="auto">
            <a:xfrm>
              <a:off x="4230" y="1653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3723" name="Group 7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3739" name="AutoShape 8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3740" name="AutoShape 81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3724" name="Freeform 8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3725" name="Group 8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3737" name="AutoShape 84"/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28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3738" name="AutoShape 85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3726" name="Rectangle 86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3727" name="Freeform 8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728" name="Freeform 8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729" name="Oval 89"/>
            <p:cNvSpPr>
              <a:spLocks noChangeArrowheads="1"/>
            </p:cNvSpPr>
            <p:nvPr/>
          </p:nvSpPr>
          <p:spPr bwMode="auto">
            <a:xfrm>
              <a:off x="5520" y="2612"/>
              <a:ext cx="45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3730" name="Freeform 9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731" name="AutoShape 91"/>
            <p:cNvSpPr>
              <a:spLocks noChangeArrowheads="1"/>
            </p:cNvSpPr>
            <p:nvPr/>
          </p:nvSpPr>
          <p:spPr bwMode="auto">
            <a:xfrm>
              <a:off x="4140" y="2677"/>
              <a:ext cx="1200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3732" name="AutoShape 92"/>
            <p:cNvSpPr>
              <a:spLocks noChangeArrowheads="1"/>
            </p:cNvSpPr>
            <p:nvPr/>
          </p:nvSpPr>
          <p:spPr bwMode="auto">
            <a:xfrm>
              <a:off x="4204" y="2712"/>
              <a:ext cx="1072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3733" name="Oval 93"/>
            <p:cNvSpPr>
              <a:spLocks noChangeArrowheads="1"/>
            </p:cNvSpPr>
            <p:nvPr/>
          </p:nvSpPr>
          <p:spPr bwMode="auto">
            <a:xfrm>
              <a:off x="4307" y="2382"/>
              <a:ext cx="160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3734" name="Oval 94"/>
            <p:cNvSpPr>
              <a:spLocks noChangeArrowheads="1"/>
            </p:cNvSpPr>
            <p:nvPr/>
          </p:nvSpPr>
          <p:spPr bwMode="auto">
            <a:xfrm>
              <a:off x="4487" y="2382"/>
              <a:ext cx="160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113735" name="Oval 95"/>
            <p:cNvSpPr>
              <a:spLocks noChangeArrowheads="1"/>
            </p:cNvSpPr>
            <p:nvPr/>
          </p:nvSpPr>
          <p:spPr bwMode="auto">
            <a:xfrm>
              <a:off x="4660" y="2382"/>
              <a:ext cx="160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3736" name="Rectangle 96"/>
            <p:cNvSpPr>
              <a:spLocks noChangeArrowheads="1"/>
            </p:cNvSpPr>
            <p:nvPr/>
          </p:nvSpPr>
          <p:spPr bwMode="auto">
            <a:xfrm>
              <a:off x="5064" y="1835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13668" name="Group 61"/>
          <p:cNvGrpSpPr>
            <a:grpSpLocks/>
          </p:cNvGrpSpPr>
          <p:nvPr/>
        </p:nvGrpSpPr>
        <p:grpSpPr bwMode="auto">
          <a:xfrm flipH="1">
            <a:off x="8610997" y="4133851"/>
            <a:ext cx="1291563" cy="1171575"/>
            <a:chOff x="-44" y="1473"/>
            <a:chExt cx="981" cy="1105"/>
          </a:xfrm>
        </p:grpSpPr>
        <p:pic>
          <p:nvPicPr>
            <p:cNvPr id="113711" name="Picture 62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712" name="Freeform 6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1366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76635" y="114300"/>
            <a:ext cx="84201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itchFamily="34" charset="-128"/>
              </a:rPr>
              <a:t>Throughput</a:t>
            </a:r>
          </a:p>
        </p:txBody>
      </p:sp>
      <p:sp>
        <p:nvSpPr>
          <p:cNvPr id="11367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62372" y="1447800"/>
            <a:ext cx="8420100" cy="1779588"/>
          </a:xfrm>
        </p:spPr>
        <p:txBody>
          <a:bodyPr>
            <a:normAutofit fontScale="92500" lnSpcReduction="20000"/>
          </a:bodyPr>
          <a:lstStyle/>
          <a:p>
            <a:pPr marL="287338" indent="-287338" eaLnBrk="1" hangingPunct="1"/>
            <a:r>
              <a:rPr lang="en-US" altLang="en-US" i="1" dirty="0">
                <a:solidFill>
                  <a:srgbClr val="CC0000"/>
                </a:solidFill>
                <a:ea typeface="ＭＳ Ｐゴシック" pitchFamily="34" charset="-128"/>
              </a:rPr>
              <a:t>throughput:</a:t>
            </a:r>
            <a:r>
              <a:rPr lang="en-US" altLang="en-US" dirty="0">
                <a:ea typeface="ＭＳ Ｐゴシック" pitchFamily="34" charset="-128"/>
              </a:rPr>
              <a:t> rate (bits/time unit) at which bits transferred between sender/receiver</a:t>
            </a:r>
          </a:p>
          <a:p>
            <a:pPr marL="682625" lvl="1" indent="-225425" eaLnBrk="1" hangingPunct="1"/>
            <a:r>
              <a:rPr lang="en-US" altLang="en-US" i="1" dirty="0">
                <a:solidFill>
                  <a:srgbClr val="CC0000"/>
                </a:solidFill>
                <a:ea typeface="Arial" pitchFamily="34" charset="0"/>
              </a:rPr>
              <a:t>instantaneous:</a:t>
            </a:r>
            <a:r>
              <a:rPr lang="en-US" altLang="en-US" dirty="0">
                <a:ea typeface="Arial" pitchFamily="34" charset="0"/>
              </a:rPr>
              <a:t> rate at given point in time</a:t>
            </a:r>
          </a:p>
          <a:p>
            <a:pPr marL="682625" lvl="1" indent="-225425" eaLnBrk="1" hangingPunct="1"/>
            <a:r>
              <a:rPr lang="en-US" altLang="en-US" i="1" dirty="0">
                <a:solidFill>
                  <a:srgbClr val="CC0000"/>
                </a:solidFill>
                <a:ea typeface="Arial" pitchFamily="34" charset="0"/>
              </a:rPr>
              <a:t>average:</a:t>
            </a:r>
            <a:r>
              <a:rPr lang="en-US" altLang="en-US" dirty="0">
                <a:ea typeface="Arial" pitchFamily="34" charset="0"/>
              </a:rPr>
              <a:t> rate over longer period of time</a:t>
            </a:r>
          </a:p>
        </p:txBody>
      </p:sp>
      <p:sp>
        <p:nvSpPr>
          <p:cNvPr id="113671" name="Text Box 325"/>
          <p:cNvSpPr txBox="1">
            <a:spLocks noChangeArrowheads="1"/>
          </p:cNvSpPr>
          <p:nvPr/>
        </p:nvSpPr>
        <p:spPr bwMode="auto">
          <a:xfrm>
            <a:off x="468596" y="5043488"/>
            <a:ext cx="189186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2000">
                <a:latin typeface="Gill Sans MT" pitchFamily="34" charset="0"/>
              </a:rPr>
              <a:t>server, with</a:t>
            </a:r>
          </a:p>
          <a:p>
            <a:pPr algn="ctr">
              <a:lnSpc>
                <a:spcPct val="85000"/>
              </a:lnSpc>
            </a:pPr>
            <a:r>
              <a:rPr lang="en-US" altLang="en-US" sz="2000">
                <a:latin typeface="Gill Sans MT" pitchFamily="34" charset="0"/>
              </a:rPr>
              <a:t>file of F bits </a:t>
            </a:r>
          </a:p>
          <a:p>
            <a:pPr algn="ctr">
              <a:lnSpc>
                <a:spcPct val="85000"/>
              </a:lnSpc>
            </a:pPr>
            <a:r>
              <a:rPr lang="en-US" altLang="en-US" sz="2000">
                <a:latin typeface="Gill Sans MT" pitchFamily="34" charset="0"/>
              </a:rPr>
              <a:t>to send to client</a:t>
            </a:r>
          </a:p>
        </p:txBody>
      </p:sp>
      <p:sp>
        <p:nvSpPr>
          <p:cNvPr id="113672" name="Text Box 328"/>
          <p:cNvSpPr txBox="1">
            <a:spLocks noChangeArrowheads="1"/>
          </p:cNvSpPr>
          <p:nvPr/>
        </p:nvSpPr>
        <p:spPr bwMode="auto">
          <a:xfrm>
            <a:off x="3071020" y="5040313"/>
            <a:ext cx="1440523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2000">
                <a:latin typeface="Gill Sans MT" pitchFamily="34" charset="0"/>
              </a:rPr>
              <a:t>link capacity</a:t>
            </a:r>
          </a:p>
          <a:p>
            <a:pPr algn="ctr">
              <a:lnSpc>
                <a:spcPct val="85000"/>
              </a:lnSpc>
            </a:pPr>
            <a:r>
              <a:rPr lang="en-US" altLang="en-US" sz="2000">
                <a:latin typeface="Gill Sans MT" pitchFamily="34" charset="0"/>
              </a:rPr>
              <a:t> R</a:t>
            </a:r>
            <a:r>
              <a:rPr lang="en-US" altLang="en-US" sz="2800" baseline="-25000">
                <a:latin typeface="Gill Sans MT" pitchFamily="34" charset="0"/>
              </a:rPr>
              <a:t>s</a:t>
            </a:r>
            <a:r>
              <a:rPr lang="en-US" altLang="en-US" sz="2000" baseline="-25000">
                <a:latin typeface="Gill Sans MT" pitchFamily="34" charset="0"/>
              </a:rPr>
              <a:t> </a:t>
            </a:r>
            <a:r>
              <a:rPr lang="en-US" altLang="en-US" sz="2000">
                <a:latin typeface="Gill Sans MT" pitchFamily="34" charset="0"/>
              </a:rPr>
              <a:t>bits/sec</a:t>
            </a:r>
          </a:p>
        </p:txBody>
      </p:sp>
      <p:sp>
        <p:nvSpPr>
          <p:cNvPr id="113673" name="Text Box 329"/>
          <p:cNvSpPr txBox="1">
            <a:spLocks noChangeArrowheads="1"/>
          </p:cNvSpPr>
          <p:nvPr/>
        </p:nvSpPr>
        <p:spPr bwMode="auto">
          <a:xfrm>
            <a:off x="6178683" y="5048250"/>
            <a:ext cx="1440523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2000">
                <a:latin typeface="Gill Sans MT" pitchFamily="34" charset="0"/>
              </a:rPr>
              <a:t>link capacity</a:t>
            </a:r>
          </a:p>
          <a:p>
            <a:pPr algn="ctr">
              <a:lnSpc>
                <a:spcPct val="85000"/>
              </a:lnSpc>
            </a:pPr>
            <a:r>
              <a:rPr lang="en-US" altLang="en-US" sz="2000">
                <a:latin typeface="Gill Sans MT" pitchFamily="34" charset="0"/>
              </a:rPr>
              <a:t> R</a:t>
            </a:r>
            <a:r>
              <a:rPr lang="en-US" altLang="en-US" sz="2800" baseline="-25000">
                <a:latin typeface="Gill Sans MT" pitchFamily="34" charset="0"/>
              </a:rPr>
              <a:t>c</a:t>
            </a:r>
            <a:r>
              <a:rPr lang="en-US" altLang="en-US" sz="2000" baseline="-25000">
                <a:latin typeface="Gill Sans MT" pitchFamily="34" charset="0"/>
              </a:rPr>
              <a:t> </a:t>
            </a:r>
            <a:r>
              <a:rPr lang="en-US" altLang="en-US" sz="2000">
                <a:latin typeface="Gill Sans MT" pitchFamily="34" charset="0"/>
              </a:rPr>
              <a:t>bits/sec</a:t>
            </a:r>
          </a:p>
        </p:txBody>
      </p:sp>
      <p:sp>
        <p:nvSpPr>
          <p:cNvPr id="113674" name="Line 337"/>
          <p:cNvSpPr>
            <a:spLocks noChangeShapeType="1"/>
          </p:cNvSpPr>
          <p:nvPr/>
        </p:nvSpPr>
        <p:spPr bwMode="auto">
          <a:xfrm flipH="1" flipV="1">
            <a:off x="3246967" y="4806951"/>
            <a:ext cx="306123" cy="303213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675" name="Line 347"/>
          <p:cNvSpPr>
            <a:spLocks noChangeShapeType="1"/>
          </p:cNvSpPr>
          <p:nvPr/>
        </p:nvSpPr>
        <p:spPr bwMode="auto">
          <a:xfrm flipH="1" flipV="1">
            <a:off x="6629798" y="4876800"/>
            <a:ext cx="209815" cy="203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676" name="Line 352"/>
          <p:cNvSpPr>
            <a:spLocks noChangeShapeType="1"/>
          </p:cNvSpPr>
          <p:nvPr/>
        </p:nvSpPr>
        <p:spPr bwMode="auto">
          <a:xfrm flipH="1">
            <a:off x="868495" y="4716463"/>
            <a:ext cx="12038" cy="41116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677" name="Line 321"/>
          <p:cNvSpPr>
            <a:spLocks noChangeShapeType="1"/>
          </p:cNvSpPr>
          <p:nvPr/>
        </p:nvSpPr>
        <p:spPr bwMode="auto">
          <a:xfrm>
            <a:off x="1561571" y="4530725"/>
            <a:ext cx="684305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13678" name="Group 246"/>
          <p:cNvGrpSpPr>
            <a:grpSpLocks/>
          </p:cNvGrpSpPr>
          <p:nvPr/>
        </p:nvGrpSpPr>
        <p:grpSpPr bwMode="auto">
          <a:xfrm>
            <a:off x="4124060" y="4394201"/>
            <a:ext cx="1143662" cy="360363"/>
            <a:chOff x="3600" y="219"/>
            <a:chExt cx="360" cy="175"/>
          </a:xfrm>
        </p:grpSpPr>
        <p:sp>
          <p:nvSpPr>
            <p:cNvPr id="113698" name="Oval 247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113699" name="Line 248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700" name="Line 249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701" name="Rectangle 250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113702" name="Oval 251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grpSp>
          <p:nvGrpSpPr>
            <p:cNvPr id="113703" name="Group 252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13708" name="Line 25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709" name="Line 25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710" name="Line 25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3704" name="Group 256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13705" name="Line 25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706" name="Line 25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707" name="Line 25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13679" name="AutoShape 350"/>
          <p:cNvSpPr>
            <a:spLocks noChangeArrowheads="1"/>
          </p:cNvSpPr>
          <p:nvPr/>
        </p:nvSpPr>
        <p:spPr bwMode="auto">
          <a:xfrm>
            <a:off x="7893844" y="4325939"/>
            <a:ext cx="963083" cy="485775"/>
          </a:xfrm>
          <a:prstGeom prst="rightArrow">
            <a:avLst>
              <a:gd name="adj1" fmla="val 50000"/>
              <a:gd name="adj2" fmla="val 45752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latin typeface="Times New Roman" pitchFamily="18" charset="0"/>
            </a:endParaRPr>
          </a:p>
        </p:txBody>
      </p:sp>
      <p:grpSp>
        <p:nvGrpSpPr>
          <p:cNvPr id="113680" name="Group 335"/>
          <p:cNvGrpSpPr>
            <a:grpSpLocks/>
          </p:cNvGrpSpPr>
          <p:nvPr/>
        </p:nvGrpSpPr>
        <p:grpSpPr bwMode="auto">
          <a:xfrm>
            <a:off x="1522016" y="4360863"/>
            <a:ext cx="2516055" cy="392112"/>
            <a:chOff x="2249" y="3430"/>
            <a:chExt cx="1389" cy="256"/>
          </a:xfrm>
        </p:grpSpPr>
        <p:sp>
          <p:nvSpPr>
            <p:cNvPr id="255309" name="Oval 333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5308" name="Rectangle 332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3696" name="Oval 331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255310" name="Rectangle 334"/>
            <p:cNvSpPr>
              <a:spLocks noChangeArrowheads="1"/>
            </p:cNvSpPr>
            <p:nvPr/>
          </p:nvSpPr>
          <p:spPr bwMode="auto">
            <a:xfrm>
              <a:off x="3562" y="3438"/>
              <a:ext cx="44" cy="24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13681" name="Group 341"/>
          <p:cNvGrpSpPr>
            <a:grpSpLocks/>
          </p:cNvGrpSpPr>
          <p:nvPr/>
        </p:nvGrpSpPr>
        <p:grpSpPr bwMode="auto">
          <a:xfrm>
            <a:off x="5319317" y="4248151"/>
            <a:ext cx="3035432" cy="581025"/>
            <a:chOff x="2249" y="3430"/>
            <a:chExt cx="1389" cy="256"/>
          </a:xfrm>
        </p:grpSpPr>
        <p:sp>
          <p:nvSpPr>
            <p:cNvPr id="255318" name="Oval 342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5319" name="Rectangle 343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3692" name="Oval 344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255321" name="Rectangle 345"/>
            <p:cNvSpPr>
              <a:spLocks noChangeArrowheads="1"/>
            </p:cNvSpPr>
            <p:nvPr/>
          </p:nvSpPr>
          <p:spPr bwMode="auto">
            <a:xfrm>
              <a:off x="3562" y="3438"/>
              <a:ext cx="44" cy="24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3" name="Group 99"/>
          <p:cNvGrpSpPr>
            <a:grpSpLocks/>
          </p:cNvGrpSpPr>
          <p:nvPr/>
        </p:nvGrpSpPr>
        <p:grpSpPr bwMode="auto">
          <a:xfrm>
            <a:off x="259689" y="5111754"/>
            <a:ext cx="8922279" cy="906463"/>
            <a:chOff x="0" y="3803"/>
            <a:chExt cx="5188" cy="571"/>
          </a:xfrm>
        </p:grpSpPr>
        <p:sp>
          <p:nvSpPr>
            <p:cNvPr id="113687" name="Text Box 353"/>
            <p:cNvSpPr txBox="1">
              <a:spLocks noChangeArrowheads="1"/>
            </p:cNvSpPr>
            <p:nvPr/>
          </p:nvSpPr>
          <p:spPr bwMode="auto">
            <a:xfrm>
              <a:off x="0" y="3821"/>
              <a:ext cx="1461" cy="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2000">
                  <a:latin typeface="Gill Sans MT" pitchFamily="34" charset="0"/>
                </a:rPr>
                <a:t>server sends bits 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2000">
                  <a:latin typeface="Gill Sans MT" pitchFamily="34" charset="0"/>
                </a:rPr>
                <a:t>(fluid) into pipe</a:t>
              </a:r>
            </a:p>
            <a:p>
              <a:pPr algn="ctr">
                <a:lnSpc>
                  <a:spcPct val="85000"/>
                </a:lnSpc>
              </a:pPr>
              <a:endParaRPr lang="en-US" altLang="en-US" sz="2000">
                <a:latin typeface="Gill Sans MT" pitchFamily="34" charset="0"/>
              </a:endParaRPr>
            </a:p>
          </p:txBody>
        </p:sp>
        <p:sp>
          <p:nvSpPr>
            <p:cNvPr id="113688" name="Text Box 336"/>
            <p:cNvSpPr txBox="1">
              <a:spLocks noChangeArrowheads="1"/>
            </p:cNvSpPr>
            <p:nvPr/>
          </p:nvSpPr>
          <p:spPr bwMode="auto">
            <a:xfrm>
              <a:off x="1573" y="3803"/>
              <a:ext cx="1769" cy="5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2000">
                  <a:latin typeface="Gill Sans MT" pitchFamily="34" charset="0"/>
                </a:rPr>
                <a:t> pipe that can carry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2000">
                  <a:latin typeface="Gill Sans MT" pitchFamily="34" charset="0"/>
                </a:rPr>
                <a:t>fluid at rate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2000">
                  <a:latin typeface="Gill Sans MT" pitchFamily="34" charset="0"/>
                </a:rPr>
                <a:t> </a:t>
              </a:r>
              <a:r>
                <a:rPr lang="en-US" altLang="en-US" sz="2000" i="1">
                  <a:latin typeface="Gill Sans MT" pitchFamily="34" charset="0"/>
                </a:rPr>
                <a:t>R</a:t>
              </a:r>
              <a:r>
                <a:rPr lang="en-US" altLang="en-US" sz="2800" i="1" baseline="-25000">
                  <a:latin typeface="Gill Sans MT" pitchFamily="34" charset="0"/>
                </a:rPr>
                <a:t>s</a:t>
              </a:r>
              <a:r>
                <a:rPr lang="en-US" altLang="en-US" sz="2000" i="1" baseline="-25000">
                  <a:latin typeface="Gill Sans MT" pitchFamily="34" charset="0"/>
                </a:rPr>
                <a:t> </a:t>
              </a:r>
              <a:r>
                <a:rPr lang="en-US" altLang="en-US" sz="2000">
                  <a:latin typeface="Gill Sans MT" pitchFamily="34" charset="0"/>
                </a:rPr>
                <a:t>bits/sec)</a:t>
              </a:r>
            </a:p>
          </p:txBody>
        </p:sp>
        <p:sp>
          <p:nvSpPr>
            <p:cNvPr id="113689" name="Text Box 346"/>
            <p:cNvSpPr txBox="1">
              <a:spLocks noChangeArrowheads="1"/>
            </p:cNvSpPr>
            <p:nvPr/>
          </p:nvSpPr>
          <p:spPr bwMode="auto">
            <a:xfrm>
              <a:off x="3328" y="3812"/>
              <a:ext cx="1860" cy="5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2000">
                  <a:latin typeface="Gill Sans MT" pitchFamily="34" charset="0"/>
                </a:rPr>
                <a:t> pipe that can carry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2000">
                  <a:latin typeface="Gill Sans MT" pitchFamily="34" charset="0"/>
                </a:rPr>
                <a:t>fluid at rate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2000" i="1">
                  <a:latin typeface="Gill Sans MT" pitchFamily="34" charset="0"/>
                </a:rPr>
                <a:t> R</a:t>
              </a:r>
              <a:r>
                <a:rPr lang="en-US" altLang="en-US" sz="2800" i="1" baseline="-25000">
                  <a:latin typeface="Gill Sans MT" pitchFamily="34" charset="0"/>
                </a:rPr>
                <a:t>c</a:t>
              </a:r>
              <a:r>
                <a:rPr lang="en-US" altLang="en-US" sz="2000" i="1" baseline="-25000">
                  <a:latin typeface="Gill Sans MT" pitchFamily="34" charset="0"/>
                </a:rPr>
                <a:t> </a:t>
              </a:r>
              <a:r>
                <a:rPr lang="en-US" altLang="en-US" sz="2000">
                  <a:latin typeface="Gill Sans MT" pitchFamily="34" charset="0"/>
                </a:rPr>
                <a:t>bits/sec)</a:t>
              </a:r>
            </a:p>
          </p:txBody>
        </p:sp>
      </p:grpSp>
      <p:pic>
        <p:nvPicPr>
          <p:cNvPr id="113683" name="Picture 60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866" y="907576"/>
            <a:ext cx="3155817" cy="16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84" name="AutoShape 351"/>
          <p:cNvSpPr>
            <a:spLocks noChangeArrowheads="1"/>
          </p:cNvSpPr>
          <p:nvPr/>
        </p:nvSpPr>
        <p:spPr bwMode="auto">
          <a:xfrm>
            <a:off x="4043231" y="4308476"/>
            <a:ext cx="1386152" cy="485775"/>
          </a:xfrm>
          <a:prstGeom prst="rightArrow">
            <a:avLst>
              <a:gd name="adj1" fmla="val 50000"/>
              <a:gd name="adj2" fmla="val 65850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latin typeface="Times New Roman" pitchFamily="18" charset="0"/>
            </a:endParaRPr>
          </a:p>
        </p:txBody>
      </p:sp>
      <p:sp>
        <p:nvSpPr>
          <p:cNvPr id="113685" name="AutoShape 349"/>
          <p:cNvSpPr>
            <a:spLocks noChangeArrowheads="1"/>
          </p:cNvSpPr>
          <p:nvPr/>
        </p:nvSpPr>
        <p:spPr bwMode="auto">
          <a:xfrm flipV="1">
            <a:off x="550334" y="4064001"/>
            <a:ext cx="1055952" cy="7207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1368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97FDD99F-20FB-4F55-B114-481F7451CCF7}" type="slidenum">
              <a:rPr lang="en-US" altLang="en-US" sz="1200">
                <a:latin typeface="Tahoma" pitchFamily="34" charset="0"/>
              </a:rPr>
              <a:pPr/>
              <a:t>74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90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347"/>
          <p:cNvGrpSpPr>
            <a:grpSpLocks/>
          </p:cNvGrpSpPr>
          <p:nvPr/>
        </p:nvGrpSpPr>
        <p:grpSpPr bwMode="auto">
          <a:xfrm>
            <a:off x="4664075" y="4449764"/>
            <a:ext cx="988881" cy="415925"/>
            <a:chOff x="1871277" y="1576300"/>
            <a:chExt cx="1128371" cy="437861"/>
          </a:xfrm>
        </p:grpSpPr>
        <p:sp>
          <p:nvSpPr>
            <p:cNvPr id="158" name="Oval 157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9" name="Rectangle 158"/>
            <p:cNvSpPr/>
            <p:nvPr/>
          </p:nvSpPr>
          <p:spPr bwMode="auto">
            <a:xfrm>
              <a:off x="1871277" y="1740080"/>
              <a:ext cx="1128371" cy="11531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60" name="Oval 15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1" name="Freeform 160"/>
            <p:cNvSpPr/>
            <p:nvPr/>
          </p:nvSpPr>
          <p:spPr bwMode="auto">
            <a:xfrm>
              <a:off x="2159748" y="1673231"/>
              <a:ext cx="547504" cy="16043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64" name="Freeform 16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65" name="Straight Connector 164"/>
            <p:cNvCxnSpPr>
              <a:cxnSpLocks noChangeShapeType="1"/>
              <a:endCxn id="16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6" name="Straight Connector 16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4690" name="Group 347"/>
          <p:cNvGrpSpPr>
            <a:grpSpLocks/>
          </p:cNvGrpSpPr>
          <p:nvPr/>
        </p:nvGrpSpPr>
        <p:grpSpPr bwMode="auto">
          <a:xfrm>
            <a:off x="4614202" y="2581276"/>
            <a:ext cx="987160" cy="415925"/>
            <a:chOff x="1871277" y="1576300"/>
            <a:chExt cx="1128371" cy="437861"/>
          </a:xfrm>
        </p:grpSpPr>
        <p:sp>
          <p:nvSpPr>
            <p:cNvPr id="148" name="Oval 147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9" name="Rectangle 148"/>
            <p:cNvSpPr/>
            <p:nvPr/>
          </p:nvSpPr>
          <p:spPr bwMode="auto">
            <a:xfrm>
              <a:off x="1871277" y="1740080"/>
              <a:ext cx="1128371" cy="11531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50" name="Oval 14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1" name="Freeform 150"/>
            <p:cNvSpPr/>
            <p:nvPr/>
          </p:nvSpPr>
          <p:spPr bwMode="auto">
            <a:xfrm>
              <a:off x="2160249" y="1673231"/>
              <a:ext cx="548460" cy="16043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52" name="Freeform 15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53" name="Freeform 15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54" name="Freeform 15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55" name="Straight Connector 154"/>
            <p:cNvCxnSpPr>
              <a:cxnSpLocks noChangeShapeType="1"/>
              <a:endCxn id="15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Straight Connector 15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14691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pic>
        <p:nvPicPr>
          <p:cNvPr id="114692" name="Picture 208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966" y="892175"/>
            <a:ext cx="49512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4693" name="Group 140"/>
          <p:cNvGrpSpPr>
            <a:grpSpLocks/>
          </p:cNvGrpSpPr>
          <p:nvPr/>
        </p:nvGrpSpPr>
        <p:grpSpPr bwMode="auto">
          <a:xfrm>
            <a:off x="1749029" y="2254250"/>
            <a:ext cx="381794" cy="876300"/>
            <a:chOff x="4140" y="429"/>
            <a:chExt cx="1425" cy="2396"/>
          </a:xfrm>
        </p:grpSpPr>
        <p:sp>
          <p:nvSpPr>
            <p:cNvPr id="114786" name="Freeform 14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787" name="Rectangle 142"/>
            <p:cNvSpPr>
              <a:spLocks noChangeArrowheads="1"/>
            </p:cNvSpPr>
            <p:nvPr/>
          </p:nvSpPr>
          <p:spPr bwMode="auto">
            <a:xfrm>
              <a:off x="4204" y="429"/>
              <a:ext cx="1046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4788" name="Freeform 14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789" name="Freeform 14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790" name="Rectangle 145"/>
            <p:cNvSpPr>
              <a:spLocks noChangeArrowheads="1"/>
            </p:cNvSpPr>
            <p:nvPr/>
          </p:nvSpPr>
          <p:spPr bwMode="auto">
            <a:xfrm>
              <a:off x="4211" y="694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4791" name="Group 14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4816" name="AutoShape 147"/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4817" name="AutoShape 148"/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89" cy="1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4792" name="Rectangle 149"/>
            <p:cNvSpPr>
              <a:spLocks noChangeArrowheads="1"/>
            </p:cNvSpPr>
            <p:nvPr/>
          </p:nvSpPr>
          <p:spPr bwMode="auto">
            <a:xfrm>
              <a:off x="4223" y="1019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4793" name="Group 15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4814" name="AutoShape 151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4815" name="AutoShape 152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4794" name="Rectangle 153"/>
            <p:cNvSpPr>
              <a:spLocks noChangeArrowheads="1"/>
            </p:cNvSpPr>
            <p:nvPr/>
          </p:nvSpPr>
          <p:spPr bwMode="auto">
            <a:xfrm>
              <a:off x="4217" y="1358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4795" name="Rectangle 154"/>
            <p:cNvSpPr>
              <a:spLocks noChangeArrowheads="1"/>
            </p:cNvSpPr>
            <p:nvPr/>
          </p:nvSpPr>
          <p:spPr bwMode="auto">
            <a:xfrm>
              <a:off x="4230" y="1653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4796" name="Group 15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4812" name="AutoShape 156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4813" name="AutoShape 157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4797" name="Freeform 15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4798" name="Group 15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4810" name="AutoShape 160"/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4811" name="AutoShape 161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4799" name="Rectangle 162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4800" name="Freeform 16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801" name="Freeform 16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802" name="Oval 165"/>
            <p:cNvSpPr>
              <a:spLocks noChangeArrowheads="1"/>
            </p:cNvSpPr>
            <p:nvPr/>
          </p:nvSpPr>
          <p:spPr bwMode="auto">
            <a:xfrm>
              <a:off x="5520" y="2612"/>
              <a:ext cx="45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4803" name="Freeform 16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804" name="AutoShape 167"/>
            <p:cNvSpPr>
              <a:spLocks noChangeArrowheads="1"/>
            </p:cNvSpPr>
            <p:nvPr/>
          </p:nvSpPr>
          <p:spPr bwMode="auto">
            <a:xfrm>
              <a:off x="4140" y="2677"/>
              <a:ext cx="1200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4805" name="AutoShape 168"/>
            <p:cNvSpPr>
              <a:spLocks noChangeArrowheads="1"/>
            </p:cNvSpPr>
            <p:nvPr/>
          </p:nvSpPr>
          <p:spPr bwMode="auto">
            <a:xfrm>
              <a:off x="4204" y="2712"/>
              <a:ext cx="1072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4806" name="Oval 169"/>
            <p:cNvSpPr>
              <a:spLocks noChangeArrowheads="1"/>
            </p:cNvSpPr>
            <p:nvPr/>
          </p:nvSpPr>
          <p:spPr bwMode="auto">
            <a:xfrm>
              <a:off x="4307" y="2382"/>
              <a:ext cx="160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4807" name="Oval 170"/>
            <p:cNvSpPr>
              <a:spLocks noChangeArrowheads="1"/>
            </p:cNvSpPr>
            <p:nvPr/>
          </p:nvSpPr>
          <p:spPr bwMode="auto">
            <a:xfrm>
              <a:off x="4487" y="2382"/>
              <a:ext cx="160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114808" name="Oval 171"/>
            <p:cNvSpPr>
              <a:spLocks noChangeArrowheads="1"/>
            </p:cNvSpPr>
            <p:nvPr/>
          </p:nvSpPr>
          <p:spPr bwMode="auto">
            <a:xfrm>
              <a:off x="4660" y="2382"/>
              <a:ext cx="160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4809" name="Rectangle 172"/>
            <p:cNvSpPr>
              <a:spLocks noChangeArrowheads="1"/>
            </p:cNvSpPr>
            <p:nvPr/>
          </p:nvSpPr>
          <p:spPr bwMode="auto">
            <a:xfrm>
              <a:off x="5064" y="1835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14694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99244" y="100013"/>
            <a:ext cx="84201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itchFamily="34" charset="-128"/>
              </a:rPr>
              <a:t>Throughput (more)</a:t>
            </a:r>
          </a:p>
        </p:txBody>
      </p:sp>
      <p:sp>
        <p:nvSpPr>
          <p:cNvPr id="114695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562373" y="1447800"/>
            <a:ext cx="8829410" cy="554038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en-US" i="1">
                <a:solidFill>
                  <a:srgbClr val="CC0000"/>
                </a:solidFill>
                <a:ea typeface="ＭＳ Ｐゴシック" pitchFamily="34" charset="-128"/>
              </a:rPr>
              <a:t>R</a:t>
            </a:r>
            <a:r>
              <a:rPr lang="en-US" altLang="en-US" i="1" baseline="-25000">
                <a:solidFill>
                  <a:srgbClr val="CC0000"/>
                </a:solidFill>
                <a:ea typeface="ＭＳ Ｐゴシック" pitchFamily="34" charset="-128"/>
              </a:rPr>
              <a:t>s</a:t>
            </a:r>
            <a:r>
              <a:rPr lang="en-US" altLang="en-US" i="1">
                <a:solidFill>
                  <a:srgbClr val="CC0000"/>
                </a:solidFill>
                <a:ea typeface="ＭＳ Ｐゴシック" pitchFamily="34" charset="-128"/>
              </a:rPr>
              <a:t> &lt; R</a:t>
            </a:r>
            <a:r>
              <a:rPr lang="en-US" altLang="en-US" i="1" baseline="-25000">
                <a:solidFill>
                  <a:srgbClr val="CC0000"/>
                </a:solidFill>
                <a:ea typeface="ＭＳ Ｐゴシック" pitchFamily="34" charset="-128"/>
              </a:rPr>
              <a:t>c</a:t>
            </a:r>
            <a:r>
              <a:rPr lang="en-US" altLang="en-US" i="1">
                <a:solidFill>
                  <a:srgbClr val="FF3300"/>
                </a:solidFill>
                <a:ea typeface="ＭＳ Ｐゴシック" pitchFamily="34" charset="-128"/>
              </a:rPr>
              <a:t>  </a:t>
            </a:r>
            <a:r>
              <a:rPr lang="en-US" altLang="en-US">
                <a:ea typeface="ＭＳ Ｐゴシック" pitchFamily="34" charset="-128"/>
              </a:rPr>
              <a:t>What is average end-end throughput?</a:t>
            </a:r>
          </a:p>
        </p:txBody>
      </p:sp>
      <p:grpSp>
        <p:nvGrpSpPr>
          <p:cNvPr id="114696" name="Group 34"/>
          <p:cNvGrpSpPr>
            <a:grpSpLocks/>
          </p:cNvGrpSpPr>
          <p:nvPr/>
        </p:nvGrpSpPr>
        <p:grpSpPr bwMode="auto">
          <a:xfrm>
            <a:off x="2239169" y="2606676"/>
            <a:ext cx="2314840" cy="307975"/>
            <a:chOff x="2249" y="3430"/>
            <a:chExt cx="1389" cy="256"/>
          </a:xfrm>
        </p:grpSpPr>
        <p:sp>
          <p:nvSpPr>
            <p:cNvPr id="256035" name="Oval 35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6036" name="Rectangle 36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4784" name="Oval 37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56038" name="Rectangle 38"/>
            <p:cNvSpPr>
              <a:spLocks noChangeArrowheads="1"/>
            </p:cNvSpPr>
            <p:nvPr/>
          </p:nvSpPr>
          <p:spPr bwMode="auto">
            <a:xfrm>
              <a:off x="3562" y="3438"/>
              <a:ext cx="44" cy="245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14697" name="Text Box 39"/>
          <p:cNvSpPr txBox="1">
            <a:spLocks noChangeArrowheads="1"/>
          </p:cNvSpPr>
          <p:nvPr/>
        </p:nvSpPr>
        <p:spPr bwMode="auto">
          <a:xfrm>
            <a:off x="2010438" y="2562226"/>
            <a:ext cx="280154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2000"/>
              <a:t>  R</a:t>
            </a:r>
            <a:r>
              <a:rPr lang="en-US" altLang="en-US" sz="2800" baseline="-25000"/>
              <a:t>s</a:t>
            </a:r>
            <a:r>
              <a:rPr lang="en-US" altLang="en-US" sz="2000" baseline="-25000"/>
              <a:t> </a:t>
            </a:r>
            <a:r>
              <a:rPr lang="en-US" altLang="en-US" sz="2000"/>
              <a:t>bits/sec</a:t>
            </a:r>
          </a:p>
        </p:txBody>
      </p:sp>
      <p:sp>
        <p:nvSpPr>
          <p:cNvPr id="114698" name="AutoShape 42"/>
          <p:cNvSpPr>
            <a:spLocks noChangeArrowheads="1"/>
          </p:cNvSpPr>
          <p:nvPr/>
        </p:nvSpPr>
        <p:spPr bwMode="auto">
          <a:xfrm flipV="1">
            <a:off x="1360356" y="2374900"/>
            <a:ext cx="969963" cy="5651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14699" name="AutoShape 43"/>
          <p:cNvSpPr>
            <a:spLocks noChangeArrowheads="1"/>
          </p:cNvSpPr>
          <p:nvPr/>
        </p:nvSpPr>
        <p:spPr bwMode="auto">
          <a:xfrm>
            <a:off x="8113978" y="2581276"/>
            <a:ext cx="885693" cy="379413"/>
          </a:xfrm>
          <a:prstGeom prst="rightArrow">
            <a:avLst>
              <a:gd name="adj1" fmla="val 50000"/>
              <a:gd name="adj2" fmla="val 53870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114700" name="Group 54"/>
          <p:cNvGrpSpPr>
            <a:grpSpLocks/>
          </p:cNvGrpSpPr>
          <p:nvPr/>
        </p:nvGrpSpPr>
        <p:grpSpPr bwMode="auto">
          <a:xfrm>
            <a:off x="5893727" y="2473326"/>
            <a:ext cx="3023394" cy="569913"/>
            <a:chOff x="3130" y="3069"/>
            <a:chExt cx="1911" cy="366"/>
          </a:xfrm>
        </p:grpSpPr>
        <p:grpSp>
          <p:nvGrpSpPr>
            <p:cNvPr id="114776" name="Group 45"/>
            <p:cNvGrpSpPr>
              <a:grpSpLocks/>
            </p:cNvGrpSpPr>
            <p:nvPr/>
          </p:nvGrpSpPr>
          <p:grpSpPr bwMode="auto">
            <a:xfrm>
              <a:off x="3130" y="3069"/>
              <a:ext cx="1765" cy="366"/>
              <a:chOff x="2249" y="3430"/>
              <a:chExt cx="1389" cy="256"/>
            </a:xfrm>
          </p:grpSpPr>
          <p:sp>
            <p:nvSpPr>
              <p:cNvPr id="256046" name="Oval 46"/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56047" name="Rectangle 47"/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9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14780" name="Oval 48"/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6049" name="Rectangle 49"/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4" cy="246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14777" name="Text Box 50"/>
            <p:cNvSpPr txBox="1">
              <a:spLocks noChangeArrowheads="1"/>
            </p:cNvSpPr>
            <p:nvPr/>
          </p:nvSpPr>
          <p:spPr bwMode="auto">
            <a:xfrm>
              <a:off x="3181" y="3135"/>
              <a:ext cx="1860" cy="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r>
                <a:rPr lang="en-US" altLang="en-US" sz="2000"/>
                <a:t>R</a:t>
              </a:r>
              <a:r>
                <a:rPr lang="en-US" altLang="en-US" sz="2800" baseline="-25000"/>
                <a:t>c</a:t>
              </a:r>
              <a:r>
                <a:rPr lang="en-US" altLang="en-US" sz="2000" baseline="-25000"/>
                <a:t> </a:t>
              </a:r>
              <a:r>
                <a:rPr lang="en-US" altLang="en-US" sz="2000"/>
                <a:t>bits/sec</a:t>
              </a:r>
            </a:p>
          </p:txBody>
        </p:sp>
      </p:grpSp>
      <p:sp>
        <p:nvSpPr>
          <p:cNvPr id="25623" name="Rectangle 56"/>
          <p:cNvSpPr>
            <a:spLocks noChangeArrowheads="1"/>
          </p:cNvSpPr>
          <p:nvPr/>
        </p:nvSpPr>
        <p:spPr bwMode="auto">
          <a:xfrm>
            <a:off x="601928" y="3330575"/>
            <a:ext cx="873482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1313" indent="-3413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800" i="1" dirty="0" err="1">
                <a:solidFill>
                  <a:srgbClr val="CC0000"/>
                </a:solidFill>
                <a:latin typeface="Gill Sans MT" pitchFamily="34" charset="0"/>
              </a:rPr>
              <a:t>R</a:t>
            </a:r>
            <a:r>
              <a:rPr lang="en-US" altLang="en-US" sz="2800" i="1" baseline="-25000" dirty="0" err="1">
                <a:solidFill>
                  <a:srgbClr val="CC0000"/>
                </a:solidFill>
                <a:latin typeface="Gill Sans MT" pitchFamily="34" charset="0"/>
              </a:rPr>
              <a:t>s</a:t>
            </a:r>
            <a:r>
              <a:rPr lang="en-US" altLang="en-US" sz="2800" i="1" dirty="0">
                <a:solidFill>
                  <a:srgbClr val="CC0000"/>
                </a:solidFill>
                <a:latin typeface="Gill Sans MT" pitchFamily="34" charset="0"/>
              </a:rPr>
              <a:t> &gt; </a:t>
            </a:r>
            <a:r>
              <a:rPr lang="en-US" altLang="en-US" sz="2800" i="1" dirty="0" err="1">
                <a:solidFill>
                  <a:srgbClr val="CC0000"/>
                </a:solidFill>
                <a:latin typeface="Gill Sans MT" pitchFamily="34" charset="0"/>
              </a:rPr>
              <a:t>R</a:t>
            </a:r>
            <a:r>
              <a:rPr lang="en-US" altLang="en-US" sz="2800" i="1" baseline="-25000" dirty="0" err="1">
                <a:solidFill>
                  <a:srgbClr val="CC0000"/>
                </a:solidFill>
                <a:latin typeface="Gill Sans MT" pitchFamily="34" charset="0"/>
              </a:rPr>
              <a:t>c</a:t>
            </a:r>
            <a:r>
              <a:rPr lang="en-US" altLang="en-US" sz="2800" i="1" dirty="0">
                <a:solidFill>
                  <a:srgbClr val="FF3300"/>
                </a:solidFill>
                <a:latin typeface="Gill Sans MT" pitchFamily="34" charset="0"/>
              </a:rPr>
              <a:t>  </a:t>
            </a:r>
            <a:r>
              <a:rPr lang="en-US" altLang="en-US" sz="2800" dirty="0">
                <a:latin typeface="Gill Sans MT" pitchFamily="34" charset="0"/>
              </a:rPr>
              <a:t>What is average end-end throughput?</a:t>
            </a:r>
          </a:p>
        </p:txBody>
      </p:sp>
      <p:grpSp>
        <p:nvGrpSpPr>
          <p:cNvPr id="13" name="Group 209"/>
          <p:cNvGrpSpPr>
            <a:grpSpLocks/>
          </p:cNvGrpSpPr>
          <p:nvPr/>
        </p:nvGrpSpPr>
        <p:grpSpPr bwMode="auto">
          <a:xfrm>
            <a:off x="319882" y="5167313"/>
            <a:ext cx="9292035" cy="1211262"/>
            <a:chOff x="186" y="3255"/>
            <a:chExt cx="5403" cy="763"/>
          </a:xfrm>
        </p:grpSpPr>
        <p:sp>
          <p:nvSpPr>
            <p:cNvPr id="114773" name="Rectangle 102"/>
            <p:cNvSpPr>
              <a:spLocks noChangeArrowheads="1"/>
            </p:cNvSpPr>
            <p:nvPr/>
          </p:nvSpPr>
          <p:spPr bwMode="auto">
            <a:xfrm>
              <a:off x="186" y="3378"/>
              <a:ext cx="5403" cy="6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Gill Sans MT" pitchFamily="34" charset="0"/>
              </a:endParaRPr>
            </a:p>
          </p:txBody>
        </p:sp>
        <p:sp>
          <p:nvSpPr>
            <p:cNvPr id="114774" name="Text Box 101"/>
            <p:cNvSpPr txBox="1">
              <a:spLocks noChangeArrowheads="1"/>
            </p:cNvSpPr>
            <p:nvPr/>
          </p:nvSpPr>
          <p:spPr bwMode="auto">
            <a:xfrm>
              <a:off x="231" y="3549"/>
              <a:ext cx="534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2800">
                  <a:latin typeface="Gill Sans MT" pitchFamily="34" charset="0"/>
                </a:rPr>
                <a:t>link on end-end path that constrains  end-end throughput</a:t>
              </a:r>
            </a:p>
          </p:txBody>
        </p:sp>
        <p:sp>
          <p:nvSpPr>
            <p:cNvPr id="114775" name="Text Box 104"/>
            <p:cNvSpPr txBox="1">
              <a:spLocks noChangeArrowheads="1"/>
            </p:cNvSpPr>
            <p:nvPr/>
          </p:nvSpPr>
          <p:spPr bwMode="auto">
            <a:xfrm>
              <a:off x="466" y="3255"/>
              <a:ext cx="1403" cy="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r>
                <a:rPr lang="en-US" altLang="en-US" sz="2800" i="1">
                  <a:solidFill>
                    <a:srgbClr val="CC0000"/>
                  </a:solidFill>
                  <a:latin typeface="Gill Sans MT" pitchFamily="34" charset="0"/>
                </a:rPr>
                <a:t>bottleneck link</a:t>
              </a:r>
            </a:p>
          </p:txBody>
        </p:sp>
      </p:grpSp>
      <p:sp>
        <p:nvSpPr>
          <p:cNvPr id="114703" name="AutoShape 51"/>
          <p:cNvSpPr>
            <a:spLocks noChangeArrowheads="1"/>
          </p:cNvSpPr>
          <p:nvPr/>
        </p:nvSpPr>
        <p:spPr bwMode="auto">
          <a:xfrm>
            <a:off x="4555729" y="2574925"/>
            <a:ext cx="1479021" cy="381000"/>
          </a:xfrm>
          <a:prstGeom prst="rightArrow">
            <a:avLst>
              <a:gd name="adj1" fmla="val 50000"/>
              <a:gd name="adj2" fmla="val 89583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114704" name="Group 132"/>
          <p:cNvGrpSpPr>
            <a:grpSpLocks/>
          </p:cNvGrpSpPr>
          <p:nvPr/>
        </p:nvGrpSpPr>
        <p:grpSpPr bwMode="auto">
          <a:xfrm flipH="1">
            <a:off x="8918840" y="2420939"/>
            <a:ext cx="944166" cy="885825"/>
            <a:chOff x="-44" y="1473"/>
            <a:chExt cx="981" cy="1105"/>
          </a:xfrm>
        </p:grpSpPr>
        <p:pic>
          <p:nvPicPr>
            <p:cNvPr id="114771" name="Picture 133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4772" name="Freeform 13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14705" name="AutoShape 327"/>
          <p:cNvSpPr>
            <a:spLocks noChangeArrowheads="1"/>
          </p:cNvSpPr>
          <p:nvPr/>
        </p:nvSpPr>
        <p:spPr bwMode="auto">
          <a:xfrm>
            <a:off x="1265767" y="2117725"/>
            <a:ext cx="441987" cy="431800"/>
          </a:xfrm>
          <a:prstGeom prst="can">
            <a:avLst>
              <a:gd name="adj" fmla="val 21398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15" name="Group 206"/>
          <p:cNvGrpSpPr>
            <a:grpSpLocks/>
          </p:cNvGrpSpPr>
          <p:nvPr/>
        </p:nvGrpSpPr>
        <p:grpSpPr bwMode="auto">
          <a:xfrm>
            <a:off x="1332839" y="3927476"/>
            <a:ext cx="8597238" cy="1166813"/>
            <a:chOff x="775" y="2474"/>
            <a:chExt cx="4999" cy="735"/>
          </a:xfrm>
        </p:grpSpPr>
        <p:grpSp>
          <p:nvGrpSpPr>
            <p:cNvPr id="114708" name="Group 173"/>
            <p:cNvGrpSpPr>
              <a:grpSpLocks/>
            </p:cNvGrpSpPr>
            <p:nvPr/>
          </p:nvGrpSpPr>
          <p:grpSpPr bwMode="auto">
            <a:xfrm>
              <a:off x="1056" y="2589"/>
              <a:ext cx="222" cy="552"/>
              <a:chOff x="4140" y="429"/>
              <a:chExt cx="1425" cy="2396"/>
            </a:xfrm>
          </p:grpSpPr>
          <p:sp>
            <p:nvSpPr>
              <p:cNvPr id="114739" name="Freeform 17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40" name="Rectangle 175"/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46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4741" name="Freeform 17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42" name="Freeform 17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43" name="Rectangle 178"/>
              <p:cNvSpPr>
                <a:spLocks noChangeArrowheads="1"/>
              </p:cNvSpPr>
              <p:nvPr/>
            </p:nvSpPr>
            <p:spPr bwMode="auto">
              <a:xfrm>
                <a:off x="4211" y="694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114744" name="Group 17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14769" name="AutoShape 180"/>
                <p:cNvSpPr>
                  <a:spLocks noChangeArrowheads="1"/>
                </p:cNvSpPr>
                <p:nvPr/>
              </p:nvSpPr>
              <p:spPr bwMode="auto">
                <a:xfrm>
                  <a:off x="615" y="2568"/>
                  <a:ext cx="721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14770" name="AutoShape 181"/>
                <p:cNvSpPr>
                  <a:spLocks noChangeArrowheads="1"/>
                </p:cNvSpPr>
                <p:nvPr/>
              </p:nvSpPr>
              <p:spPr bwMode="auto">
                <a:xfrm>
                  <a:off x="631" y="2584"/>
                  <a:ext cx="689" cy="10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114745" name="Rectangle 182"/>
              <p:cNvSpPr>
                <a:spLocks noChangeArrowheads="1"/>
              </p:cNvSpPr>
              <p:nvPr/>
            </p:nvSpPr>
            <p:spPr bwMode="auto">
              <a:xfrm>
                <a:off x="4223" y="1019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114746" name="Group 18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14767" name="AutoShape 184"/>
                <p:cNvSpPr>
                  <a:spLocks noChangeArrowheads="1"/>
                </p:cNvSpPr>
                <p:nvPr/>
              </p:nvSpPr>
              <p:spPr bwMode="auto">
                <a:xfrm>
                  <a:off x="617" y="2567"/>
                  <a:ext cx="721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14768" name="AutoShape 185"/>
                <p:cNvSpPr>
                  <a:spLocks noChangeArrowheads="1"/>
                </p:cNvSpPr>
                <p:nvPr/>
              </p:nvSpPr>
              <p:spPr bwMode="auto">
                <a:xfrm>
                  <a:off x="634" y="2585"/>
                  <a:ext cx="689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114747" name="Rectangle 186"/>
              <p:cNvSpPr>
                <a:spLocks noChangeArrowheads="1"/>
              </p:cNvSpPr>
              <p:nvPr/>
            </p:nvSpPr>
            <p:spPr bwMode="auto">
              <a:xfrm>
                <a:off x="4217" y="1358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4748" name="Rectangle 187"/>
              <p:cNvSpPr>
                <a:spLocks noChangeArrowheads="1"/>
              </p:cNvSpPr>
              <p:nvPr/>
            </p:nvSpPr>
            <p:spPr bwMode="auto">
              <a:xfrm>
                <a:off x="4230" y="1653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114749" name="Group 18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14765" name="AutoShape 189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0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14766" name="AutoShape 190"/>
                <p:cNvSpPr>
                  <a:spLocks noChangeArrowheads="1"/>
                </p:cNvSpPr>
                <p:nvPr/>
              </p:nvSpPr>
              <p:spPr bwMode="auto">
                <a:xfrm>
                  <a:off x="632" y="2584"/>
                  <a:ext cx="688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114750" name="Freeform 19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14751" name="Group 19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14763" name="AutoShape 193"/>
                <p:cNvSpPr>
                  <a:spLocks noChangeArrowheads="1"/>
                </p:cNvSpPr>
                <p:nvPr/>
              </p:nvSpPr>
              <p:spPr bwMode="auto">
                <a:xfrm>
                  <a:off x="611" y="2568"/>
                  <a:ext cx="728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14764" name="AutoShape 194"/>
                <p:cNvSpPr>
                  <a:spLocks noChangeArrowheads="1"/>
                </p:cNvSpPr>
                <p:nvPr/>
              </p:nvSpPr>
              <p:spPr bwMode="auto">
                <a:xfrm>
                  <a:off x="627" y="2586"/>
                  <a:ext cx="696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114752" name="Rectangle 195"/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71" cy="228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4753" name="Freeform 19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54" name="Freeform 19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55" name="Oval 198"/>
              <p:cNvSpPr>
                <a:spLocks noChangeArrowheads="1"/>
              </p:cNvSpPr>
              <p:nvPr/>
            </p:nvSpPr>
            <p:spPr bwMode="auto">
              <a:xfrm>
                <a:off x="5520" y="2612"/>
                <a:ext cx="45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4756" name="Freeform 19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57" name="AutoShape 200"/>
              <p:cNvSpPr>
                <a:spLocks noChangeArrowheads="1"/>
              </p:cNvSpPr>
              <p:nvPr/>
            </p:nvSpPr>
            <p:spPr bwMode="auto">
              <a:xfrm>
                <a:off x="4140" y="2677"/>
                <a:ext cx="1200" cy="14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4758" name="AutoShape 201"/>
              <p:cNvSpPr>
                <a:spLocks noChangeArrowheads="1"/>
              </p:cNvSpPr>
              <p:nvPr/>
            </p:nvSpPr>
            <p:spPr bwMode="auto">
              <a:xfrm>
                <a:off x="4204" y="2712"/>
                <a:ext cx="1072" cy="8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4759" name="Oval 202"/>
              <p:cNvSpPr>
                <a:spLocks noChangeArrowheads="1"/>
              </p:cNvSpPr>
              <p:nvPr/>
            </p:nvSpPr>
            <p:spPr bwMode="auto">
              <a:xfrm>
                <a:off x="4307" y="2382"/>
                <a:ext cx="160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4760" name="Oval 203"/>
              <p:cNvSpPr>
                <a:spLocks noChangeArrowheads="1"/>
              </p:cNvSpPr>
              <p:nvPr/>
            </p:nvSpPr>
            <p:spPr bwMode="auto">
              <a:xfrm>
                <a:off x="4487" y="2382"/>
                <a:ext cx="160" cy="1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14761" name="Oval 204"/>
              <p:cNvSpPr>
                <a:spLocks noChangeArrowheads="1"/>
              </p:cNvSpPr>
              <p:nvPr/>
            </p:nvSpPr>
            <p:spPr bwMode="auto">
              <a:xfrm>
                <a:off x="4660" y="2382"/>
                <a:ext cx="160" cy="139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4762" name="Rectangle 205"/>
              <p:cNvSpPr>
                <a:spLocks noChangeArrowheads="1"/>
              </p:cNvSpPr>
              <p:nvPr/>
            </p:nvSpPr>
            <p:spPr bwMode="auto">
              <a:xfrm>
                <a:off x="5064" y="1835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4709" name="Line 57"/>
            <p:cNvSpPr>
              <a:spLocks noChangeShapeType="1"/>
            </p:cNvSpPr>
            <p:nvPr/>
          </p:nvSpPr>
          <p:spPr bwMode="auto">
            <a:xfrm>
              <a:off x="1354" y="2913"/>
              <a:ext cx="366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4710" name="Group 58"/>
            <p:cNvGrpSpPr>
              <a:grpSpLocks/>
            </p:cNvGrpSpPr>
            <p:nvPr/>
          </p:nvGrpSpPr>
          <p:grpSpPr bwMode="auto">
            <a:xfrm>
              <a:off x="2731" y="2870"/>
              <a:ext cx="607" cy="108"/>
              <a:chOff x="3603" y="243"/>
              <a:chExt cx="357" cy="106"/>
            </a:xfrm>
          </p:grpSpPr>
          <p:sp>
            <p:nvSpPr>
              <p:cNvPr id="114730" name="Line 6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731" name="Line 6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732" name="Rectangle 6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/>
              </a:p>
            </p:txBody>
          </p:sp>
          <p:grpSp>
            <p:nvGrpSpPr>
              <p:cNvPr id="114733" name="Group 64"/>
              <p:cNvGrpSpPr>
                <a:grpSpLocks/>
              </p:cNvGrpSpPr>
              <p:nvPr/>
            </p:nvGrpSpPr>
            <p:grpSpPr bwMode="auto">
              <a:xfrm>
                <a:off x="3749" y="248"/>
                <a:ext cx="119" cy="65"/>
                <a:chOff x="2894" y="850"/>
                <a:chExt cx="94" cy="96"/>
              </a:xfrm>
            </p:grpSpPr>
            <p:sp>
              <p:nvSpPr>
                <p:cNvPr id="114737" name="Line 6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4738" name="Line 6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4734" name="Group 68"/>
              <p:cNvGrpSpPr>
                <a:grpSpLocks/>
              </p:cNvGrpSpPr>
              <p:nvPr/>
            </p:nvGrpSpPr>
            <p:grpSpPr bwMode="auto">
              <a:xfrm flipV="1">
                <a:off x="3689" y="243"/>
                <a:ext cx="124" cy="66"/>
                <a:chOff x="2848" y="848"/>
                <a:chExt cx="98" cy="98"/>
              </a:xfrm>
            </p:grpSpPr>
            <p:sp>
              <p:nvSpPr>
                <p:cNvPr id="114735" name="Line 6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4736" name="Line 7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4711" name="AutoShape 90"/>
            <p:cNvSpPr>
              <a:spLocks noChangeArrowheads="1"/>
            </p:cNvSpPr>
            <p:nvPr/>
          </p:nvSpPr>
          <p:spPr bwMode="auto">
            <a:xfrm>
              <a:off x="4741" y="2812"/>
              <a:ext cx="515" cy="239"/>
            </a:xfrm>
            <a:prstGeom prst="rightArrow">
              <a:avLst>
                <a:gd name="adj1" fmla="val 50000"/>
                <a:gd name="adj2" fmla="val 5387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4712" name="Group 92"/>
            <p:cNvGrpSpPr>
              <a:grpSpLocks/>
            </p:cNvGrpSpPr>
            <p:nvPr/>
          </p:nvGrpSpPr>
          <p:grpSpPr bwMode="auto">
            <a:xfrm>
              <a:off x="1328" y="2707"/>
              <a:ext cx="1347" cy="359"/>
              <a:chOff x="2249" y="3430"/>
              <a:chExt cx="1389" cy="256"/>
            </a:xfrm>
          </p:grpSpPr>
          <p:sp>
            <p:nvSpPr>
              <p:cNvPr id="256093" name="Oval 93"/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56094" name="Rectangle 94"/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6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14728" name="Oval 95"/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6096" name="Rectangle 96"/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4" cy="246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14713" name="Text Box 97"/>
            <p:cNvSpPr txBox="1">
              <a:spLocks noChangeArrowheads="1"/>
            </p:cNvSpPr>
            <p:nvPr/>
          </p:nvSpPr>
          <p:spPr bwMode="auto">
            <a:xfrm>
              <a:off x="1313" y="2781"/>
              <a:ext cx="141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r>
                <a:rPr lang="en-US" altLang="en-US" sz="2000"/>
                <a:t>R</a:t>
              </a:r>
              <a:r>
                <a:rPr lang="en-US" altLang="en-US" sz="2800" baseline="-25000"/>
                <a:t>s</a:t>
              </a:r>
              <a:r>
                <a:rPr lang="en-US" altLang="en-US" sz="2000" baseline="-25000"/>
                <a:t> </a:t>
              </a:r>
              <a:r>
                <a:rPr lang="en-US" altLang="en-US" sz="2000"/>
                <a:t>bits/sec</a:t>
              </a:r>
            </a:p>
          </p:txBody>
        </p:sp>
        <p:grpSp>
          <p:nvGrpSpPr>
            <p:cNvPr id="114714" name="Group 83"/>
            <p:cNvGrpSpPr>
              <a:grpSpLocks/>
            </p:cNvGrpSpPr>
            <p:nvPr/>
          </p:nvGrpSpPr>
          <p:grpSpPr bwMode="auto">
            <a:xfrm>
              <a:off x="3419" y="2828"/>
              <a:ext cx="1621" cy="194"/>
              <a:chOff x="2249" y="3430"/>
              <a:chExt cx="1389" cy="256"/>
            </a:xfrm>
          </p:grpSpPr>
          <p:sp>
            <p:nvSpPr>
              <p:cNvPr id="256084" name="Oval 84"/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56085" name="Rectangle 85"/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6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14724" name="Oval 86"/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6087" name="Rectangle 87"/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5" cy="245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14715" name="Text Box 88"/>
            <p:cNvSpPr txBox="1">
              <a:spLocks noChangeArrowheads="1"/>
            </p:cNvSpPr>
            <p:nvPr/>
          </p:nvSpPr>
          <p:spPr bwMode="auto">
            <a:xfrm>
              <a:off x="3475" y="2800"/>
              <a:ext cx="162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r>
                <a:rPr lang="en-US" altLang="en-US" sz="2000"/>
                <a:t>  R</a:t>
              </a:r>
              <a:r>
                <a:rPr lang="en-US" altLang="en-US" sz="2800" baseline="-25000"/>
                <a:t>c</a:t>
              </a:r>
              <a:r>
                <a:rPr lang="en-US" altLang="en-US" sz="2000" baseline="-25000"/>
                <a:t> </a:t>
              </a:r>
              <a:r>
                <a:rPr lang="en-US" altLang="en-US" sz="2000"/>
                <a:t>bits/sec</a:t>
              </a:r>
            </a:p>
          </p:txBody>
        </p:sp>
        <p:sp>
          <p:nvSpPr>
            <p:cNvPr id="114716" name="AutoShape 98"/>
            <p:cNvSpPr>
              <a:spLocks noChangeArrowheads="1"/>
            </p:cNvSpPr>
            <p:nvPr/>
          </p:nvSpPr>
          <p:spPr bwMode="auto">
            <a:xfrm>
              <a:off x="2668" y="2808"/>
              <a:ext cx="860" cy="240"/>
            </a:xfrm>
            <a:prstGeom prst="rightArrow">
              <a:avLst>
                <a:gd name="adj1" fmla="val 50000"/>
                <a:gd name="adj2" fmla="val 89583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4717" name="AutoShape 89"/>
            <p:cNvSpPr>
              <a:spLocks noChangeArrowheads="1"/>
            </p:cNvSpPr>
            <p:nvPr/>
          </p:nvSpPr>
          <p:spPr bwMode="auto">
            <a:xfrm flipV="1">
              <a:off x="814" y="2682"/>
              <a:ext cx="564" cy="3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09 w 21600"/>
                <a:gd name="T13" fmla="*/ 2912 h 21600"/>
                <a:gd name="T14" fmla="*/ 18230 w 21600"/>
                <a:gd name="T15" fmla="*/ 922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grpSp>
          <p:nvGrpSpPr>
            <p:cNvPr id="114718" name="Group 135"/>
            <p:cNvGrpSpPr>
              <a:grpSpLocks/>
            </p:cNvGrpSpPr>
            <p:nvPr/>
          </p:nvGrpSpPr>
          <p:grpSpPr bwMode="auto">
            <a:xfrm flipH="1">
              <a:off x="5225" y="2651"/>
              <a:ext cx="549" cy="558"/>
              <a:chOff x="-44" y="1473"/>
              <a:chExt cx="981" cy="1105"/>
            </a:xfrm>
          </p:grpSpPr>
          <p:pic>
            <p:nvPicPr>
              <p:cNvPr id="114720" name="Picture 13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4721" name="Freeform 137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114719" name="AutoShape 327"/>
            <p:cNvSpPr>
              <a:spLocks noChangeArrowheads="1"/>
            </p:cNvSpPr>
            <p:nvPr/>
          </p:nvSpPr>
          <p:spPr bwMode="auto">
            <a:xfrm>
              <a:off x="775" y="2474"/>
              <a:ext cx="257" cy="272"/>
            </a:xfrm>
            <a:prstGeom prst="can">
              <a:avLst>
                <a:gd name="adj" fmla="val 21398"/>
              </a:avLst>
            </a:pr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1470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B165B90E-369B-4F47-AECC-E21564D807F1}" type="slidenum">
              <a:rPr lang="en-US" altLang="en-US" sz="1200">
                <a:latin typeface="Tahoma" pitchFamily="34" charset="0"/>
              </a:rPr>
              <a:pPr/>
              <a:t>75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98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3" name="Picture 208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216" y="850900"/>
            <a:ext cx="6880887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14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11571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9244" y="125414"/>
            <a:ext cx="9402102" cy="903287"/>
          </a:xfrm>
        </p:spPr>
        <p:txBody>
          <a:bodyPr/>
          <a:lstStyle/>
          <a:p>
            <a:pPr eaLnBrk="1" hangingPunct="1"/>
            <a:r>
              <a:rPr lang="en-US" altLang="en-US" sz="4000" dirty="0">
                <a:ea typeface="ＭＳ Ｐゴシック" pitchFamily="34" charset="-128"/>
              </a:rPr>
              <a:t>Throughput: Internet scenario</a:t>
            </a:r>
          </a:p>
        </p:txBody>
      </p:sp>
      <p:sp>
        <p:nvSpPr>
          <p:cNvPr id="115716" name="Text Box 44"/>
          <p:cNvSpPr txBox="1">
            <a:spLocks noChangeArrowheads="1"/>
          </p:cNvSpPr>
          <p:nvPr/>
        </p:nvSpPr>
        <p:spPr bwMode="auto">
          <a:xfrm>
            <a:off x="4904846" y="5635626"/>
            <a:ext cx="4836054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2000"/>
              <a:t>10 connections (fairly) share backbone bottleneck link </a:t>
            </a:r>
            <a:r>
              <a:rPr lang="en-US" altLang="en-US" sz="2000" i="1"/>
              <a:t>R</a:t>
            </a:r>
            <a:r>
              <a:rPr lang="en-US" altLang="en-US" sz="2000" baseline="-25000"/>
              <a:t> </a:t>
            </a:r>
            <a:r>
              <a:rPr lang="en-US" altLang="en-US" sz="2000"/>
              <a:t>bits/sec</a:t>
            </a:r>
          </a:p>
        </p:txBody>
      </p:sp>
      <p:sp>
        <p:nvSpPr>
          <p:cNvPr id="115717" name="Freeform 296"/>
          <p:cNvSpPr>
            <a:spLocks/>
          </p:cNvSpPr>
          <p:nvPr/>
        </p:nvSpPr>
        <p:spPr bwMode="auto">
          <a:xfrm>
            <a:off x="5290080" y="2720975"/>
            <a:ext cx="3387990" cy="1498600"/>
          </a:xfrm>
          <a:custGeom>
            <a:avLst/>
            <a:gdLst>
              <a:gd name="T0" fmla="*/ 2147483647 w 1877"/>
              <a:gd name="T1" fmla="*/ 2147483647 h 917"/>
              <a:gd name="T2" fmla="*/ 2147483647 w 1877"/>
              <a:gd name="T3" fmla="*/ 2147483647 h 917"/>
              <a:gd name="T4" fmla="*/ 2147483647 w 1877"/>
              <a:gd name="T5" fmla="*/ 2147483647 h 917"/>
              <a:gd name="T6" fmla="*/ 2147483647 w 1877"/>
              <a:gd name="T7" fmla="*/ 2147483647 h 917"/>
              <a:gd name="T8" fmla="*/ 2147483647 w 1877"/>
              <a:gd name="T9" fmla="*/ 2147483647 h 917"/>
              <a:gd name="T10" fmla="*/ 2147483647 w 1877"/>
              <a:gd name="T11" fmla="*/ 2147483647 h 917"/>
              <a:gd name="T12" fmla="*/ 2147483647 w 1877"/>
              <a:gd name="T13" fmla="*/ 2147483647 h 917"/>
              <a:gd name="T14" fmla="*/ 2147483647 w 1877"/>
              <a:gd name="T15" fmla="*/ 2147483647 h 917"/>
              <a:gd name="T16" fmla="*/ 2147483647 w 1877"/>
              <a:gd name="T17" fmla="*/ 2147483647 h 917"/>
              <a:gd name="T18" fmla="*/ 2147483647 w 1877"/>
              <a:gd name="T19" fmla="*/ 2147483647 h 917"/>
              <a:gd name="T20" fmla="*/ 2147483647 w 1877"/>
              <a:gd name="T21" fmla="*/ 2147483647 h 917"/>
              <a:gd name="T22" fmla="*/ 2147483647 w 1877"/>
              <a:gd name="T23" fmla="*/ 2147483647 h 917"/>
              <a:gd name="T24" fmla="*/ 2147483647 w 1877"/>
              <a:gd name="T25" fmla="*/ 2147483647 h 917"/>
              <a:gd name="T26" fmla="*/ 2147483647 w 1877"/>
              <a:gd name="T27" fmla="*/ 2147483647 h 917"/>
              <a:gd name="T28" fmla="*/ 2147483647 w 1877"/>
              <a:gd name="T29" fmla="*/ 2147483647 h 917"/>
              <a:gd name="T30" fmla="*/ 2147483647 w 1877"/>
              <a:gd name="T31" fmla="*/ 2147483647 h 91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77"/>
              <a:gd name="T49" fmla="*/ 0 h 917"/>
              <a:gd name="T50" fmla="*/ 1877 w 1877"/>
              <a:gd name="T51" fmla="*/ 917 h 91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718" name="Text Box 35"/>
          <p:cNvSpPr txBox="1">
            <a:spLocks noChangeArrowheads="1"/>
          </p:cNvSpPr>
          <p:nvPr/>
        </p:nvSpPr>
        <p:spPr bwMode="auto">
          <a:xfrm>
            <a:off x="5142178" y="2344738"/>
            <a:ext cx="732631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2000"/>
              <a:t>R</a:t>
            </a:r>
            <a:r>
              <a:rPr lang="en-US" altLang="en-US" sz="2800" baseline="-25000"/>
              <a:t>s</a:t>
            </a:r>
            <a:endParaRPr lang="en-US" altLang="en-US" sz="2000"/>
          </a:p>
        </p:txBody>
      </p:sp>
      <p:sp>
        <p:nvSpPr>
          <p:cNvPr id="257064" name="Oval 40"/>
          <p:cNvSpPr>
            <a:spLocks noChangeArrowheads="1"/>
          </p:cNvSpPr>
          <p:nvPr/>
        </p:nvSpPr>
        <p:spPr bwMode="auto">
          <a:xfrm rot="5400000">
            <a:off x="7164189" y="3750800"/>
            <a:ext cx="50800" cy="569251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065" name="Rectangle 41"/>
          <p:cNvSpPr>
            <a:spLocks noChangeArrowheads="1"/>
          </p:cNvSpPr>
          <p:nvPr/>
        </p:nvSpPr>
        <p:spPr bwMode="auto">
          <a:xfrm rot="5400000">
            <a:off x="6697464" y="3257088"/>
            <a:ext cx="984250" cy="569251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21" name="Oval 42"/>
          <p:cNvSpPr>
            <a:spLocks noChangeArrowheads="1"/>
          </p:cNvSpPr>
          <p:nvPr/>
        </p:nvSpPr>
        <p:spPr bwMode="auto">
          <a:xfrm rot="5400000">
            <a:off x="7168556" y="2772106"/>
            <a:ext cx="52387" cy="569252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57067" name="Rectangle 43"/>
          <p:cNvSpPr>
            <a:spLocks noChangeArrowheads="1"/>
          </p:cNvSpPr>
          <p:nvPr/>
        </p:nvSpPr>
        <p:spPr bwMode="auto">
          <a:xfrm rot="5400000">
            <a:off x="7167695" y="3744252"/>
            <a:ext cx="31750" cy="553773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055" name="Oval 31"/>
          <p:cNvSpPr>
            <a:spLocks noChangeArrowheads="1"/>
          </p:cNvSpPr>
          <p:nvPr/>
        </p:nvSpPr>
        <p:spPr bwMode="auto">
          <a:xfrm rot="1792560">
            <a:off x="6089783" y="2668588"/>
            <a:ext cx="41275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056" name="Rectangle 32"/>
          <p:cNvSpPr>
            <a:spLocks noChangeArrowheads="1"/>
          </p:cNvSpPr>
          <p:nvPr/>
        </p:nvSpPr>
        <p:spPr bwMode="auto">
          <a:xfrm rot="1792560">
            <a:off x="5369190" y="2465388"/>
            <a:ext cx="791104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25" name="Oval 33"/>
          <p:cNvSpPr>
            <a:spLocks noChangeArrowheads="1"/>
          </p:cNvSpPr>
          <p:nvPr/>
        </p:nvSpPr>
        <p:spPr bwMode="auto">
          <a:xfrm rot="1792560">
            <a:off x="5407025" y="2265363"/>
            <a:ext cx="41275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57058" name="Rectangle 34"/>
          <p:cNvSpPr>
            <a:spLocks noChangeArrowheads="1"/>
          </p:cNvSpPr>
          <p:nvPr/>
        </p:nvSpPr>
        <p:spPr bwMode="auto">
          <a:xfrm rot="1792560">
            <a:off x="6086343" y="2665414"/>
            <a:ext cx="25796" cy="153987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27" name="Line 456"/>
          <p:cNvSpPr>
            <a:spLocks noChangeShapeType="1"/>
          </p:cNvSpPr>
          <p:nvPr/>
        </p:nvSpPr>
        <p:spPr bwMode="auto">
          <a:xfrm rot="1792560">
            <a:off x="5229887" y="2536825"/>
            <a:ext cx="103531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7493" name="Oval 469"/>
          <p:cNvSpPr>
            <a:spLocks noChangeArrowheads="1"/>
          </p:cNvSpPr>
          <p:nvPr/>
        </p:nvSpPr>
        <p:spPr bwMode="auto">
          <a:xfrm rot="2768172">
            <a:off x="6643820" y="2665811"/>
            <a:ext cx="47625" cy="154781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494" name="Rectangle 470"/>
          <p:cNvSpPr>
            <a:spLocks noChangeArrowheads="1"/>
          </p:cNvSpPr>
          <p:nvPr/>
        </p:nvSpPr>
        <p:spPr bwMode="auto">
          <a:xfrm rot="2768172">
            <a:off x="5898357" y="2333229"/>
            <a:ext cx="915988" cy="154781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30" name="Oval 471"/>
          <p:cNvSpPr>
            <a:spLocks noChangeArrowheads="1"/>
          </p:cNvSpPr>
          <p:nvPr/>
        </p:nvSpPr>
        <p:spPr bwMode="auto">
          <a:xfrm rot="2768172">
            <a:off x="6026416" y="2006998"/>
            <a:ext cx="47625" cy="154781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57496" name="Rectangle 472"/>
          <p:cNvSpPr>
            <a:spLocks noChangeArrowheads="1"/>
          </p:cNvSpPr>
          <p:nvPr/>
        </p:nvSpPr>
        <p:spPr bwMode="auto">
          <a:xfrm rot="2768172">
            <a:off x="6643093" y="2658071"/>
            <a:ext cx="30163" cy="149622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32" name="Line 473"/>
          <p:cNvSpPr>
            <a:spLocks noChangeShapeType="1"/>
          </p:cNvSpPr>
          <p:nvPr/>
        </p:nvSpPr>
        <p:spPr bwMode="auto">
          <a:xfrm rot="2768172">
            <a:off x="5740665" y="2395538"/>
            <a:ext cx="11969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7500" name="Oval 476"/>
          <p:cNvSpPr>
            <a:spLocks noChangeArrowheads="1"/>
          </p:cNvSpPr>
          <p:nvPr/>
        </p:nvSpPr>
        <p:spPr bwMode="auto">
          <a:xfrm rot="19807440" flipH="1">
            <a:off x="5508493" y="4521200"/>
            <a:ext cx="41275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501" name="Rectangle 477"/>
          <p:cNvSpPr>
            <a:spLocks noChangeArrowheads="1"/>
          </p:cNvSpPr>
          <p:nvPr/>
        </p:nvSpPr>
        <p:spPr bwMode="auto">
          <a:xfrm rot="19807440" flipH="1">
            <a:off x="5479256" y="4318000"/>
            <a:ext cx="791104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35" name="Oval 478"/>
          <p:cNvSpPr>
            <a:spLocks noChangeArrowheads="1"/>
          </p:cNvSpPr>
          <p:nvPr/>
        </p:nvSpPr>
        <p:spPr bwMode="auto">
          <a:xfrm rot="19807440" flipH="1">
            <a:off x="6192970" y="4117975"/>
            <a:ext cx="39555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57503" name="Rectangle 479"/>
          <p:cNvSpPr>
            <a:spLocks noChangeArrowheads="1"/>
          </p:cNvSpPr>
          <p:nvPr/>
        </p:nvSpPr>
        <p:spPr bwMode="auto">
          <a:xfrm rot="19807440" flipH="1">
            <a:off x="5525691" y="4518025"/>
            <a:ext cx="25796" cy="153988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37" name="Line 480"/>
          <p:cNvSpPr>
            <a:spLocks noChangeShapeType="1"/>
          </p:cNvSpPr>
          <p:nvPr/>
        </p:nvSpPr>
        <p:spPr bwMode="auto">
          <a:xfrm rot="19807440" flipH="1">
            <a:off x="5376069" y="4389438"/>
            <a:ext cx="103531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7507" name="Oval 483"/>
          <p:cNvSpPr>
            <a:spLocks noChangeArrowheads="1"/>
          </p:cNvSpPr>
          <p:nvPr/>
        </p:nvSpPr>
        <p:spPr bwMode="auto">
          <a:xfrm rot="18831828" flipV="1">
            <a:off x="6869114" y="4288236"/>
            <a:ext cx="47625" cy="154781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508" name="Rectangle 484"/>
          <p:cNvSpPr>
            <a:spLocks noChangeArrowheads="1"/>
          </p:cNvSpPr>
          <p:nvPr/>
        </p:nvSpPr>
        <p:spPr bwMode="auto">
          <a:xfrm rot="18831828" flipV="1">
            <a:off x="6122856" y="4620023"/>
            <a:ext cx="917575" cy="154781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40" name="Oval 485"/>
          <p:cNvSpPr>
            <a:spLocks noChangeArrowheads="1"/>
          </p:cNvSpPr>
          <p:nvPr/>
        </p:nvSpPr>
        <p:spPr bwMode="auto">
          <a:xfrm rot="18831828" flipV="1">
            <a:off x="6253428" y="4947048"/>
            <a:ext cx="47625" cy="154781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57510" name="Rectangle 486"/>
          <p:cNvSpPr>
            <a:spLocks noChangeArrowheads="1"/>
          </p:cNvSpPr>
          <p:nvPr/>
        </p:nvSpPr>
        <p:spPr bwMode="auto">
          <a:xfrm rot="18831828" flipV="1">
            <a:off x="6868385" y="4297959"/>
            <a:ext cx="30162" cy="149621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42" name="Line 487"/>
          <p:cNvSpPr>
            <a:spLocks noChangeShapeType="1"/>
          </p:cNvSpPr>
          <p:nvPr/>
        </p:nvSpPr>
        <p:spPr bwMode="auto">
          <a:xfrm rot="18831828" flipV="1">
            <a:off x="5965958" y="4711701"/>
            <a:ext cx="11969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7524" name="Oval 500"/>
          <p:cNvSpPr>
            <a:spLocks noChangeArrowheads="1"/>
          </p:cNvSpPr>
          <p:nvPr/>
        </p:nvSpPr>
        <p:spPr bwMode="auto">
          <a:xfrm rot="19807440" flipH="1">
            <a:off x="7899004" y="2640013"/>
            <a:ext cx="41275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525" name="Rectangle 501"/>
          <p:cNvSpPr>
            <a:spLocks noChangeArrowheads="1"/>
          </p:cNvSpPr>
          <p:nvPr/>
        </p:nvSpPr>
        <p:spPr bwMode="auto">
          <a:xfrm rot="19807440" flipH="1">
            <a:off x="7869767" y="2436813"/>
            <a:ext cx="791104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45" name="Oval 502"/>
          <p:cNvSpPr>
            <a:spLocks noChangeArrowheads="1"/>
          </p:cNvSpPr>
          <p:nvPr/>
        </p:nvSpPr>
        <p:spPr bwMode="auto">
          <a:xfrm rot="19807440" flipH="1">
            <a:off x="8583481" y="2236788"/>
            <a:ext cx="39555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57527" name="Rectangle 503"/>
          <p:cNvSpPr>
            <a:spLocks noChangeArrowheads="1"/>
          </p:cNvSpPr>
          <p:nvPr/>
        </p:nvSpPr>
        <p:spPr bwMode="auto">
          <a:xfrm rot="19807440" flipH="1">
            <a:off x="7916201" y="2636839"/>
            <a:ext cx="27517" cy="153987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47" name="Line 504"/>
          <p:cNvSpPr>
            <a:spLocks noChangeShapeType="1"/>
          </p:cNvSpPr>
          <p:nvPr/>
        </p:nvSpPr>
        <p:spPr bwMode="auto">
          <a:xfrm rot="19807440" flipH="1">
            <a:off x="7766580" y="2508250"/>
            <a:ext cx="103531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7531" name="Oval 507"/>
          <p:cNvSpPr>
            <a:spLocks noChangeArrowheads="1"/>
          </p:cNvSpPr>
          <p:nvPr/>
        </p:nvSpPr>
        <p:spPr bwMode="auto">
          <a:xfrm rot="1792560">
            <a:off x="8719344" y="4600575"/>
            <a:ext cx="41275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532" name="Rectangle 508"/>
          <p:cNvSpPr>
            <a:spLocks noChangeArrowheads="1"/>
          </p:cNvSpPr>
          <p:nvPr/>
        </p:nvSpPr>
        <p:spPr bwMode="auto">
          <a:xfrm rot="1792560">
            <a:off x="7997031" y="4395788"/>
            <a:ext cx="792825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50" name="Oval 509"/>
          <p:cNvSpPr>
            <a:spLocks noChangeArrowheads="1"/>
          </p:cNvSpPr>
          <p:nvPr/>
        </p:nvSpPr>
        <p:spPr bwMode="auto">
          <a:xfrm rot="1792560">
            <a:off x="8034867" y="4195763"/>
            <a:ext cx="41275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57534" name="Rectangle 510"/>
          <p:cNvSpPr>
            <a:spLocks noChangeArrowheads="1"/>
          </p:cNvSpPr>
          <p:nvPr/>
        </p:nvSpPr>
        <p:spPr bwMode="auto">
          <a:xfrm rot="1792560">
            <a:off x="8714185" y="4597400"/>
            <a:ext cx="27517" cy="1524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52" name="Line 511"/>
          <p:cNvSpPr>
            <a:spLocks noChangeShapeType="1"/>
          </p:cNvSpPr>
          <p:nvPr/>
        </p:nvSpPr>
        <p:spPr bwMode="auto">
          <a:xfrm rot="1792560">
            <a:off x="7847411" y="4495800"/>
            <a:ext cx="1150540" cy="127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753" name="Text Box 513"/>
          <p:cNvSpPr txBox="1">
            <a:spLocks noChangeArrowheads="1"/>
          </p:cNvSpPr>
          <p:nvPr/>
        </p:nvSpPr>
        <p:spPr bwMode="auto">
          <a:xfrm>
            <a:off x="6192971" y="1903413"/>
            <a:ext cx="732631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2000"/>
              <a:t>R</a:t>
            </a:r>
            <a:r>
              <a:rPr lang="en-US" altLang="en-US" sz="2800" baseline="-25000"/>
              <a:t>s</a:t>
            </a:r>
            <a:endParaRPr lang="en-US" altLang="en-US" sz="2000"/>
          </a:p>
        </p:txBody>
      </p:sp>
      <p:sp>
        <p:nvSpPr>
          <p:cNvPr id="115754" name="Text Box 514"/>
          <p:cNvSpPr txBox="1">
            <a:spLocks noChangeArrowheads="1"/>
          </p:cNvSpPr>
          <p:nvPr/>
        </p:nvSpPr>
        <p:spPr bwMode="auto">
          <a:xfrm>
            <a:off x="8172451" y="2411413"/>
            <a:ext cx="732631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2000"/>
              <a:t>R</a:t>
            </a:r>
            <a:r>
              <a:rPr lang="en-US" altLang="en-US" sz="2800" baseline="-25000"/>
              <a:t>s</a:t>
            </a:r>
            <a:endParaRPr lang="en-US" altLang="en-US" sz="2000"/>
          </a:p>
        </p:txBody>
      </p:sp>
      <p:sp>
        <p:nvSpPr>
          <p:cNvPr id="115755" name="Freeform 515"/>
          <p:cNvSpPr>
            <a:spLocks/>
          </p:cNvSpPr>
          <p:nvPr/>
        </p:nvSpPr>
        <p:spPr bwMode="auto">
          <a:xfrm>
            <a:off x="6186091" y="2771776"/>
            <a:ext cx="866775" cy="1381125"/>
          </a:xfrm>
          <a:custGeom>
            <a:avLst/>
            <a:gdLst>
              <a:gd name="T0" fmla="*/ 0 w 504"/>
              <a:gd name="T1" fmla="*/ 0 h 870"/>
              <a:gd name="T2" fmla="*/ 2147483647 w 504"/>
              <a:gd name="T3" fmla="*/ 2147483647 h 870"/>
              <a:gd name="T4" fmla="*/ 2147483647 w 504"/>
              <a:gd name="T5" fmla="*/ 2147483647 h 870"/>
              <a:gd name="T6" fmla="*/ 2147483647 w 504"/>
              <a:gd name="T7" fmla="*/ 2147483647 h 870"/>
              <a:gd name="T8" fmla="*/ 2147483647 w 504"/>
              <a:gd name="T9" fmla="*/ 2147483647 h 870"/>
              <a:gd name="T10" fmla="*/ 2147483647 w 504"/>
              <a:gd name="T11" fmla="*/ 2147483647 h 870"/>
              <a:gd name="T12" fmla="*/ 2147483647 w 504"/>
              <a:gd name="T13" fmla="*/ 2147483647 h 870"/>
              <a:gd name="T14" fmla="*/ 2147483647 w 504"/>
              <a:gd name="T15" fmla="*/ 2147483647 h 870"/>
              <a:gd name="T16" fmla="*/ 2147483647 w 504"/>
              <a:gd name="T17" fmla="*/ 2147483647 h 870"/>
              <a:gd name="T18" fmla="*/ 2147483647 w 504"/>
              <a:gd name="T19" fmla="*/ 2147483647 h 87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04"/>
              <a:gd name="T31" fmla="*/ 0 h 870"/>
              <a:gd name="T32" fmla="*/ 504 w 504"/>
              <a:gd name="T33" fmla="*/ 870 h 87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04" h="870">
                <a:moveTo>
                  <a:pt x="0" y="0"/>
                </a:moveTo>
                <a:cubicBezTo>
                  <a:pt x="21" y="11"/>
                  <a:pt x="79" y="44"/>
                  <a:pt x="129" y="63"/>
                </a:cubicBezTo>
                <a:cubicBezTo>
                  <a:pt x="179" y="82"/>
                  <a:pt x="255" y="102"/>
                  <a:pt x="299" y="112"/>
                </a:cubicBezTo>
                <a:cubicBezTo>
                  <a:pt x="343" y="122"/>
                  <a:pt x="362" y="116"/>
                  <a:pt x="392" y="121"/>
                </a:cubicBezTo>
                <a:cubicBezTo>
                  <a:pt x="417" y="124"/>
                  <a:pt x="469" y="100"/>
                  <a:pt x="479" y="145"/>
                </a:cubicBezTo>
                <a:cubicBezTo>
                  <a:pt x="490" y="191"/>
                  <a:pt x="504" y="700"/>
                  <a:pt x="490" y="772"/>
                </a:cubicBezTo>
                <a:cubicBezTo>
                  <a:pt x="477" y="845"/>
                  <a:pt x="447" y="842"/>
                  <a:pt x="406" y="839"/>
                </a:cubicBezTo>
                <a:cubicBezTo>
                  <a:pt x="365" y="836"/>
                  <a:pt x="323" y="835"/>
                  <a:pt x="286" y="833"/>
                </a:cubicBezTo>
                <a:cubicBezTo>
                  <a:pt x="250" y="831"/>
                  <a:pt x="226" y="822"/>
                  <a:pt x="192" y="828"/>
                </a:cubicBezTo>
                <a:cubicBezTo>
                  <a:pt x="158" y="834"/>
                  <a:pt x="107" y="861"/>
                  <a:pt x="84" y="870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756" name="Text Box 516"/>
          <p:cNvSpPr txBox="1">
            <a:spLocks noChangeArrowheads="1"/>
          </p:cNvSpPr>
          <p:nvPr/>
        </p:nvSpPr>
        <p:spPr bwMode="auto">
          <a:xfrm>
            <a:off x="5118100" y="3960813"/>
            <a:ext cx="7309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2000"/>
              <a:t>R</a:t>
            </a:r>
            <a:r>
              <a:rPr lang="en-US" altLang="en-US" sz="2800" baseline="-25000"/>
              <a:t>c</a:t>
            </a:r>
            <a:endParaRPr lang="en-US" altLang="en-US" sz="2000"/>
          </a:p>
        </p:txBody>
      </p:sp>
      <p:sp>
        <p:nvSpPr>
          <p:cNvPr id="115757" name="Freeform 517"/>
          <p:cNvSpPr>
            <a:spLocks/>
          </p:cNvSpPr>
          <p:nvPr/>
        </p:nvSpPr>
        <p:spPr bwMode="auto">
          <a:xfrm>
            <a:off x="6688271" y="2749550"/>
            <a:ext cx="467783" cy="1570038"/>
          </a:xfrm>
          <a:custGeom>
            <a:avLst/>
            <a:gdLst>
              <a:gd name="T0" fmla="*/ 0 w 272"/>
              <a:gd name="T1" fmla="*/ 0 h 989"/>
              <a:gd name="T2" fmla="*/ 2147483647 w 272"/>
              <a:gd name="T3" fmla="*/ 2147483647 h 989"/>
              <a:gd name="T4" fmla="*/ 2147483647 w 272"/>
              <a:gd name="T5" fmla="*/ 2147483647 h 989"/>
              <a:gd name="T6" fmla="*/ 2147483647 w 272"/>
              <a:gd name="T7" fmla="*/ 2147483647 h 989"/>
              <a:gd name="T8" fmla="*/ 2147483647 w 272"/>
              <a:gd name="T9" fmla="*/ 2147483647 h 989"/>
              <a:gd name="T10" fmla="*/ 2147483647 w 272"/>
              <a:gd name="T11" fmla="*/ 2147483647 h 989"/>
              <a:gd name="T12" fmla="*/ 2147483647 w 272"/>
              <a:gd name="T13" fmla="*/ 2147483647 h 98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72"/>
              <a:gd name="T22" fmla="*/ 0 h 989"/>
              <a:gd name="T23" fmla="*/ 272 w 272"/>
              <a:gd name="T24" fmla="*/ 989 h 98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72" h="989">
                <a:moveTo>
                  <a:pt x="0" y="0"/>
                </a:moveTo>
                <a:cubicBezTo>
                  <a:pt x="15" y="13"/>
                  <a:pt x="49" y="56"/>
                  <a:pt x="92" y="80"/>
                </a:cubicBezTo>
                <a:cubicBezTo>
                  <a:pt x="231" y="84"/>
                  <a:pt x="204" y="89"/>
                  <a:pt x="257" y="147"/>
                </a:cubicBezTo>
                <a:cubicBezTo>
                  <a:pt x="270" y="295"/>
                  <a:pt x="272" y="652"/>
                  <a:pt x="268" y="774"/>
                </a:cubicBezTo>
                <a:cubicBezTo>
                  <a:pt x="268" y="895"/>
                  <a:pt x="261" y="853"/>
                  <a:pt x="257" y="875"/>
                </a:cubicBezTo>
                <a:cubicBezTo>
                  <a:pt x="251" y="894"/>
                  <a:pt x="257" y="889"/>
                  <a:pt x="242" y="908"/>
                </a:cubicBezTo>
                <a:cubicBezTo>
                  <a:pt x="227" y="927"/>
                  <a:pt x="183" y="972"/>
                  <a:pt x="167" y="989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758" name="Freeform 518"/>
          <p:cNvSpPr>
            <a:spLocks/>
          </p:cNvSpPr>
          <p:nvPr/>
        </p:nvSpPr>
        <p:spPr bwMode="auto">
          <a:xfrm>
            <a:off x="7321154" y="2733675"/>
            <a:ext cx="691356" cy="1538288"/>
          </a:xfrm>
          <a:custGeom>
            <a:avLst/>
            <a:gdLst>
              <a:gd name="T0" fmla="*/ 2147483647 w 402"/>
              <a:gd name="T1" fmla="*/ 0 h 969"/>
              <a:gd name="T2" fmla="*/ 2147483647 w 402"/>
              <a:gd name="T3" fmla="*/ 2147483647 h 969"/>
              <a:gd name="T4" fmla="*/ 2147483647 w 402"/>
              <a:gd name="T5" fmla="*/ 2147483647 h 969"/>
              <a:gd name="T6" fmla="*/ 2147483647 w 402"/>
              <a:gd name="T7" fmla="*/ 2147483647 h 969"/>
              <a:gd name="T8" fmla="*/ 2147483647 w 402"/>
              <a:gd name="T9" fmla="*/ 2147483647 h 969"/>
              <a:gd name="T10" fmla="*/ 2147483647 w 402"/>
              <a:gd name="T11" fmla="*/ 2147483647 h 969"/>
              <a:gd name="T12" fmla="*/ 2147483647 w 402"/>
              <a:gd name="T13" fmla="*/ 2147483647 h 969"/>
              <a:gd name="T14" fmla="*/ 2147483647 w 402"/>
              <a:gd name="T15" fmla="*/ 2147483647 h 969"/>
              <a:gd name="T16" fmla="*/ 2147483647 w 402"/>
              <a:gd name="T17" fmla="*/ 2147483647 h 96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02"/>
              <a:gd name="T28" fmla="*/ 0 h 969"/>
              <a:gd name="T29" fmla="*/ 402 w 402"/>
              <a:gd name="T30" fmla="*/ 969 h 96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02" h="969">
                <a:moveTo>
                  <a:pt x="306" y="0"/>
                </a:moveTo>
                <a:cubicBezTo>
                  <a:pt x="295" y="5"/>
                  <a:pt x="262" y="24"/>
                  <a:pt x="240" y="36"/>
                </a:cubicBezTo>
                <a:cubicBezTo>
                  <a:pt x="218" y="48"/>
                  <a:pt x="199" y="58"/>
                  <a:pt x="174" y="72"/>
                </a:cubicBezTo>
                <a:cubicBezTo>
                  <a:pt x="149" y="86"/>
                  <a:pt x="115" y="101"/>
                  <a:pt x="90" y="119"/>
                </a:cubicBezTo>
                <a:cubicBezTo>
                  <a:pt x="64" y="136"/>
                  <a:pt x="72" y="127"/>
                  <a:pt x="25" y="178"/>
                </a:cubicBezTo>
                <a:cubicBezTo>
                  <a:pt x="14" y="223"/>
                  <a:pt x="0" y="732"/>
                  <a:pt x="14" y="804"/>
                </a:cubicBezTo>
                <a:cubicBezTo>
                  <a:pt x="27" y="877"/>
                  <a:pt x="53" y="854"/>
                  <a:pt x="98" y="871"/>
                </a:cubicBezTo>
                <a:cubicBezTo>
                  <a:pt x="144" y="888"/>
                  <a:pt x="209" y="884"/>
                  <a:pt x="261" y="900"/>
                </a:cubicBezTo>
                <a:cubicBezTo>
                  <a:pt x="312" y="916"/>
                  <a:pt x="373" y="955"/>
                  <a:pt x="402" y="969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759" name="Text Box 519"/>
          <p:cNvSpPr txBox="1">
            <a:spLocks noChangeArrowheads="1"/>
          </p:cNvSpPr>
          <p:nvPr/>
        </p:nvSpPr>
        <p:spPr bwMode="auto">
          <a:xfrm>
            <a:off x="6481896" y="4498976"/>
            <a:ext cx="732631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2000"/>
              <a:t>R</a:t>
            </a:r>
            <a:r>
              <a:rPr lang="en-US" altLang="en-US" sz="2800" baseline="-25000"/>
              <a:t>c</a:t>
            </a:r>
            <a:endParaRPr lang="en-US" altLang="en-US" sz="2000"/>
          </a:p>
        </p:txBody>
      </p:sp>
      <p:sp>
        <p:nvSpPr>
          <p:cNvPr id="115760" name="Text Box 520"/>
          <p:cNvSpPr txBox="1">
            <a:spLocks noChangeArrowheads="1"/>
          </p:cNvSpPr>
          <p:nvPr/>
        </p:nvSpPr>
        <p:spPr bwMode="auto">
          <a:xfrm>
            <a:off x="8310033" y="3986213"/>
            <a:ext cx="7309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2000"/>
              <a:t>R</a:t>
            </a:r>
            <a:r>
              <a:rPr lang="en-US" altLang="en-US" sz="2800" baseline="-25000"/>
              <a:t>c</a:t>
            </a:r>
            <a:endParaRPr lang="en-US" altLang="en-US" sz="2000"/>
          </a:p>
        </p:txBody>
      </p:sp>
      <p:sp>
        <p:nvSpPr>
          <p:cNvPr id="115762" name="Rectangle 523"/>
          <p:cNvSpPr>
            <a:spLocks noGrp="1" noChangeArrowheads="1"/>
          </p:cNvSpPr>
          <p:nvPr>
            <p:ph type="body" idx="4294967295"/>
          </p:nvPr>
        </p:nvSpPr>
        <p:spPr>
          <a:xfrm>
            <a:off x="519378" y="1593850"/>
            <a:ext cx="3897048" cy="41148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itchFamily="34" charset="-128"/>
              </a:rPr>
              <a:t>per-connection end-end throughput: </a:t>
            </a:r>
            <a:r>
              <a:rPr lang="en-US" altLang="en-US" i="1" dirty="0">
                <a:ea typeface="ＭＳ Ｐゴシック" pitchFamily="34" charset="-128"/>
              </a:rPr>
              <a:t>min(</a:t>
            </a:r>
            <a:r>
              <a:rPr lang="en-US" altLang="en-US" i="1" dirty="0" err="1">
                <a:ea typeface="ＭＳ Ｐゴシック" pitchFamily="34" charset="-128"/>
              </a:rPr>
              <a:t>R</a:t>
            </a:r>
            <a:r>
              <a:rPr lang="en-US" altLang="en-US" i="1" baseline="-25000" dirty="0" err="1">
                <a:ea typeface="ＭＳ Ｐゴシック" pitchFamily="34" charset="-128"/>
              </a:rPr>
              <a:t>c</a:t>
            </a:r>
            <a:r>
              <a:rPr lang="en-US" altLang="en-US" i="1" dirty="0" err="1">
                <a:ea typeface="ＭＳ Ｐゴシック" pitchFamily="34" charset="-128"/>
              </a:rPr>
              <a:t>,R</a:t>
            </a:r>
            <a:r>
              <a:rPr lang="en-US" altLang="en-US" i="1" baseline="-25000" dirty="0" err="1">
                <a:ea typeface="ＭＳ Ｐゴシック" pitchFamily="34" charset="-128"/>
              </a:rPr>
              <a:t>s</a:t>
            </a:r>
            <a:r>
              <a:rPr lang="en-US" altLang="en-US" i="1" dirty="0" err="1">
                <a:ea typeface="ＭＳ Ｐゴシック" pitchFamily="34" charset="-128"/>
              </a:rPr>
              <a:t>,R</a:t>
            </a:r>
            <a:r>
              <a:rPr lang="en-US" altLang="en-US" i="1" dirty="0">
                <a:ea typeface="ＭＳ Ｐゴシック" pitchFamily="34" charset="-128"/>
              </a:rPr>
              <a:t>/10)</a:t>
            </a:r>
          </a:p>
          <a:p>
            <a:pPr eaLnBrk="1" hangingPunct="1"/>
            <a:r>
              <a:rPr lang="en-US" altLang="en-US" dirty="0">
                <a:ea typeface="ＭＳ Ｐゴシック" pitchFamily="34" charset="-128"/>
              </a:rPr>
              <a:t>in practice: </a:t>
            </a:r>
            <a:r>
              <a:rPr lang="en-US" altLang="en-US" i="1" dirty="0" err="1">
                <a:ea typeface="ＭＳ Ｐゴシック" pitchFamily="34" charset="-128"/>
              </a:rPr>
              <a:t>R</a:t>
            </a:r>
            <a:r>
              <a:rPr lang="en-US" altLang="en-US" i="1" baseline="-25000" dirty="0" err="1">
                <a:ea typeface="ＭＳ Ｐゴシック" pitchFamily="34" charset="-128"/>
              </a:rPr>
              <a:t>c</a:t>
            </a:r>
            <a:r>
              <a:rPr lang="en-US" altLang="en-US" dirty="0">
                <a:ea typeface="ＭＳ Ｐゴシック" pitchFamily="34" charset="-128"/>
              </a:rPr>
              <a:t> or </a:t>
            </a:r>
            <a:r>
              <a:rPr lang="en-US" altLang="en-US" i="1" dirty="0" err="1">
                <a:ea typeface="ＭＳ Ｐゴシック" pitchFamily="34" charset="-128"/>
              </a:rPr>
              <a:t>R</a:t>
            </a:r>
            <a:r>
              <a:rPr lang="en-US" altLang="en-US" i="1" baseline="-25000" dirty="0" err="1">
                <a:ea typeface="ＭＳ Ｐゴシック" pitchFamily="34" charset="-128"/>
              </a:rPr>
              <a:t>s</a:t>
            </a:r>
            <a:r>
              <a:rPr lang="en-US" altLang="en-US" dirty="0">
                <a:ea typeface="ＭＳ Ｐゴシック" pitchFamily="34" charset="-128"/>
              </a:rPr>
              <a:t> is often bottleneck</a:t>
            </a:r>
          </a:p>
        </p:txBody>
      </p:sp>
      <p:sp>
        <p:nvSpPr>
          <p:cNvPr id="115761" name="Text Box 521"/>
          <p:cNvSpPr txBox="1">
            <a:spLocks noChangeArrowheads="1"/>
          </p:cNvSpPr>
          <p:nvPr/>
        </p:nvSpPr>
        <p:spPr bwMode="auto">
          <a:xfrm>
            <a:off x="7257522" y="3357563"/>
            <a:ext cx="732631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2000"/>
              <a:t>R</a:t>
            </a:r>
          </a:p>
        </p:txBody>
      </p:sp>
      <p:grpSp>
        <p:nvGrpSpPr>
          <p:cNvPr id="115763" name="Group 81"/>
          <p:cNvGrpSpPr>
            <a:grpSpLocks/>
          </p:cNvGrpSpPr>
          <p:nvPr/>
        </p:nvGrpSpPr>
        <p:grpSpPr bwMode="auto">
          <a:xfrm>
            <a:off x="4958160" y="1784350"/>
            <a:ext cx="381794" cy="660400"/>
            <a:chOff x="4140" y="429"/>
            <a:chExt cx="1425" cy="2396"/>
          </a:xfrm>
        </p:grpSpPr>
        <p:sp>
          <p:nvSpPr>
            <p:cNvPr id="115841" name="Freeform 82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842" name="Rectangle 83"/>
            <p:cNvSpPr>
              <a:spLocks noChangeArrowheads="1"/>
            </p:cNvSpPr>
            <p:nvPr/>
          </p:nvSpPr>
          <p:spPr bwMode="auto">
            <a:xfrm>
              <a:off x="4204" y="429"/>
              <a:ext cx="1046" cy="2287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43" name="Freeform 84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844" name="Freeform 85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845" name="Rectangle 86"/>
            <p:cNvSpPr>
              <a:spLocks noChangeArrowheads="1"/>
            </p:cNvSpPr>
            <p:nvPr/>
          </p:nvSpPr>
          <p:spPr bwMode="auto">
            <a:xfrm>
              <a:off x="4211" y="694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5846" name="Group 87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5871" name="AutoShape 88"/>
              <p:cNvSpPr>
                <a:spLocks noChangeArrowheads="1"/>
              </p:cNvSpPr>
              <p:nvPr/>
            </p:nvSpPr>
            <p:spPr bwMode="auto">
              <a:xfrm>
                <a:off x="615" y="2560"/>
                <a:ext cx="721" cy="14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5872" name="AutoShape 89"/>
              <p:cNvSpPr>
                <a:spLocks noChangeArrowheads="1"/>
              </p:cNvSpPr>
              <p:nvPr/>
            </p:nvSpPr>
            <p:spPr bwMode="auto">
              <a:xfrm>
                <a:off x="631" y="2582"/>
                <a:ext cx="689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5847" name="Rectangle 90"/>
            <p:cNvSpPr>
              <a:spLocks noChangeArrowheads="1"/>
            </p:cNvSpPr>
            <p:nvPr/>
          </p:nvSpPr>
          <p:spPr bwMode="auto">
            <a:xfrm>
              <a:off x="4223" y="1016"/>
              <a:ext cx="597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5848" name="Group 91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5869" name="AutoShape 92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5870" name="AutoShape 93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5849" name="Rectangle 94"/>
            <p:cNvSpPr>
              <a:spLocks noChangeArrowheads="1"/>
            </p:cNvSpPr>
            <p:nvPr/>
          </p:nvSpPr>
          <p:spPr bwMode="auto">
            <a:xfrm>
              <a:off x="4217" y="13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50" name="Rectangle 95"/>
            <p:cNvSpPr>
              <a:spLocks noChangeArrowheads="1"/>
            </p:cNvSpPr>
            <p:nvPr/>
          </p:nvSpPr>
          <p:spPr bwMode="auto">
            <a:xfrm>
              <a:off x="4230" y="16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5851" name="Group 96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5867" name="AutoShape 97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5868" name="AutoShape 98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5852" name="Freeform 99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5853" name="Group 100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5865" name="AutoShape 101"/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5866" name="AutoShape 102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5854" name="Rectangle 103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55" name="Freeform 104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856" name="Freeform 105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857" name="Oval 106"/>
            <p:cNvSpPr>
              <a:spLocks noChangeArrowheads="1"/>
            </p:cNvSpPr>
            <p:nvPr/>
          </p:nvSpPr>
          <p:spPr bwMode="auto">
            <a:xfrm>
              <a:off x="5520" y="2612"/>
              <a:ext cx="45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58" name="Freeform 107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859" name="AutoShape 108"/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60" name="AutoShape 109"/>
            <p:cNvSpPr>
              <a:spLocks noChangeArrowheads="1"/>
            </p:cNvSpPr>
            <p:nvPr/>
          </p:nvSpPr>
          <p:spPr bwMode="auto">
            <a:xfrm>
              <a:off x="4204" y="2710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61" name="Oval 110"/>
            <p:cNvSpPr>
              <a:spLocks noChangeArrowheads="1"/>
            </p:cNvSpPr>
            <p:nvPr/>
          </p:nvSpPr>
          <p:spPr bwMode="auto">
            <a:xfrm>
              <a:off x="4307" y="2382"/>
              <a:ext cx="160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62" name="Oval 111"/>
            <p:cNvSpPr>
              <a:spLocks noChangeArrowheads="1"/>
            </p:cNvSpPr>
            <p:nvPr/>
          </p:nvSpPr>
          <p:spPr bwMode="auto">
            <a:xfrm>
              <a:off x="4487" y="2382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115863" name="Oval 112"/>
            <p:cNvSpPr>
              <a:spLocks noChangeArrowheads="1"/>
            </p:cNvSpPr>
            <p:nvPr/>
          </p:nvSpPr>
          <p:spPr bwMode="auto">
            <a:xfrm>
              <a:off x="4660" y="2382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64" name="Rectangle 113"/>
            <p:cNvSpPr>
              <a:spLocks noChangeArrowheads="1"/>
            </p:cNvSpPr>
            <p:nvPr/>
          </p:nvSpPr>
          <p:spPr bwMode="auto">
            <a:xfrm>
              <a:off x="5064" y="1834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15764" name="Group 114"/>
          <p:cNvGrpSpPr>
            <a:grpSpLocks/>
          </p:cNvGrpSpPr>
          <p:nvPr/>
        </p:nvGrpSpPr>
        <p:grpSpPr bwMode="auto">
          <a:xfrm>
            <a:off x="5580725" y="1444625"/>
            <a:ext cx="381794" cy="660400"/>
            <a:chOff x="4140" y="429"/>
            <a:chExt cx="1425" cy="2396"/>
          </a:xfrm>
        </p:grpSpPr>
        <p:sp>
          <p:nvSpPr>
            <p:cNvPr id="115809" name="Freeform 11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810" name="Rectangle 116"/>
            <p:cNvSpPr>
              <a:spLocks noChangeArrowheads="1"/>
            </p:cNvSpPr>
            <p:nvPr/>
          </p:nvSpPr>
          <p:spPr bwMode="auto">
            <a:xfrm>
              <a:off x="4204" y="429"/>
              <a:ext cx="1046" cy="2287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11" name="Freeform 11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812" name="Freeform 11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813" name="Rectangle 119"/>
            <p:cNvSpPr>
              <a:spLocks noChangeArrowheads="1"/>
            </p:cNvSpPr>
            <p:nvPr/>
          </p:nvSpPr>
          <p:spPr bwMode="auto">
            <a:xfrm>
              <a:off x="4211" y="694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5814" name="Group 12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5839" name="AutoShape 121"/>
              <p:cNvSpPr>
                <a:spLocks noChangeArrowheads="1"/>
              </p:cNvSpPr>
              <p:nvPr/>
            </p:nvSpPr>
            <p:spPr bwMode="auto">
              <a:xfrm>
                <a:off x="615" y="2560"/>
                <a:ext cx="721" cy="14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5840" name="AutoShape 122"/>
              <p:cNvSpPr>
                <a:spLocks noChangeArrowheads="1"/>
              </p:cNvSpPr>
              <p:nvPr/>
            </p:nvSpPr>
            <p:spPr bwMode="auto">
              <a:xfrm>
                <a:off x="631" y="2582"/>
                <a:ext cx="689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5815" name="Rectangle 123"/>
            <p:cNvSpPr>
              <a:spLocks noChangeArrowheads="1"/>
            </p:cNvSpPr>
            <p:nvPr/>
          </p:nvSpPr>
          <p:spPr bwMode="auto">
            <a:xfrm>
              <a:off x="4223" y="1016"/>
              <a:ext cx="597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5816" name="Group 12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5837" name="AutoShape 125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5838" name="AutoShape 126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5817" name="Rectangle 127"/>
            <p:cNvSpPr>
              <a:spLocks noChangeArrowheads="1"/>
            </p:cNvSpPr>
            <p:nvPr/>
          </p:nvSpPr>
          <p:spPr bwMode="auto">
            <a:xfrm>
              <a:off x="4217" y="13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18" name="Rectangle 128"/>
            <p:cNvSpPr>
              <a:spLocks noChangeArrowheads="1"/>
            </p:cNvSpPr>
            <p:nvPr/>
          </p:nvSpPr>
          <p:spPr bwMode="auto">
            <a:xfrm>
              <a:off x="4230" y="16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5819" name="Group 12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5835" name="AutoShape 13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5836" name="AutoShape 131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5820" name="Freeform 13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5821" name="Group 13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5833" name="AutoShape 134"/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5834" name="AutoShape 135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5822" name="Rectangle 136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23" name="Freeform 13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824" name="Freeform 13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825" name="Oval 139"/>
            <p:cNvSpPr>
              <a:spLocks noChangeArrowheads="1"/>
            </p:cNvSpPr>
            <p:nvPr/>
          </p:nvSpPr>
          <p:spPr bwMode="auto">
            <a:xfrm>
              <a:off x="5520" y="2612"/>
              <a:ext cx="45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26" name="Freeform 14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827" name="AutoShape 141"/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28" name="AutoShape 142"/>
            <p:cNvSpPr>
              <a:spLocks noChangeArrowheads="1"/>
            </p:cNvSpPr>
            <p:nvPr/>
          </p:nvSpPr>
          <p:spPr bwMode="auto">
            <a:xfrm>
              <a:off x="4204" y="2710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29" name="Oval 143"/>
            <p:cNvSpPr>
              <a:spLocks noChangeArrowheads="1"/>
            </p:cNvSpPr>
            <p:nvPr/>
          </p:nvSpPr>
          <p:spPr bwMode="auto">
            <a:xfrm>
              <a:off x="4307" y="2382"/>
              <a:ext cx="160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30" name="Oval 144"/>
            <p:cNvSpPr>
              <a:spLocks noChangeArrowheads="1"/>
            </p:cNvSpPr>
            <p:nvPr/>
          </p:nvSpPr>
          <p:spPr bwMode="auto">
            <a:xfrm>
              <a:off x="4487" y="2382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115831" name="Oval 145"/>
            <p:cNvSpPr>
              <a:spLocks noChangeArrowheads="1"/>
            </p:cNvSpPr>
            <p:nvPr/>
          </p:nvSpPr>
          <p:spPr bwMode="auto">
            <a:xfrm>
              <a:off x="4660" y="2382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32" name="Rectangle 146"/>
            <p:cNvSpPr>
              <a:spLocks noChangeArrowheads="1"/>
            </p:cNvSpPr>
            <p:nvPr/>
          </p:nvSpPr>
          <p:spPr bwMode="auto">
            <a:xfrm>
              <a:off x="5064" y="1834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15765" name="Group 147"/>
          <p:cNvGrpSpPr>
            <a:grpSpLocks/>
          </p:cNvGrpSpPr>
          <p:nvPr/>
        </p:nvGrpSpPr>
        <p:grpSpPr bwMode="auto">
          <a:xfrm>
            <a:off x="8669471" y="1700213"/>
            <a:ext cx="381794" cy="660400"/>
            <a:chOff x="4140" y="429"/>
            <a:chExt cx="1425" cy="2396"/>
          </a:xfrm>
        </p:grpSpPr>
        <p:sp>
          <p:nvSpPr>
            <p:cNvPr id="115777" name="Freeform 148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778" name="Rectangle 149"/>
            <p:cNvSpPr>
              <a:spLocks noChangeArrowheads="1"/>
            </p:cNvSpPr>
            <p:nvPr/>
          </p:nvSpPr>
          <p:spPr bwMode="auto">
            <a:xfrm>
              <a:off x="4204" y="429"/>
              <a:ext cx="1046" cy="2287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779" name="Freeform 150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780" name="Freeform 151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781" name="Rectangle 152"/>
            <p:cNvSpPr>
              <a:spLocks noChangeArrowheads="1"/>
            </p:cNvSpPr>
            <p:nvPr/>
          </p:nvSpPr>
          <p:spPr bwMode="auto">
            <a:xfrm>
              <a:off x="4211" y="694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5782" name="Group 153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5807" name="AutoShape 154"/>
              <p:cNvSpPr>
                <a:spLocks noChangeArrowheads="1"/>
              </p:cNvSpPr>
              <p:nvPr/>
            </p:nvSpPr>
            <p:spPr bwMode="auto">
              <a:xfrm>
                <a:off x="615" y="2560"/>
                <a:ext cx="721" cy="14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5808" name="AutoShape 155"/>
              <p:cNvSpPr>
                <a:spLocks noChangeArrowheads="1"/>
              </p:cNvSpPr>
              <p:nvPr/>
            </p:nvSpPr>
            <p:spPr bwMode="auto">
              <a:xfrm>
                <a:off x="631" y="2582"/>
                <a:ext cx="689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5783" name="Rectangle 156"/>
            <p:cNvSpPr>
              <a:spLocks noChangeArrowheads="1"/>
            </p:cNvSpPr>
            <p:nvPr/>
          </p:nvSpPr>
          <p:spPr bwMode="auto">
            <a:xfrm>
              <a:off x="4223" y="1016"/>
              <a:ext cx="597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5784" name="Group 157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5805" name="AutoShape 158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5806" name="AutoShape 159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5785" name="Rectangle 160"/>
            <p:cNvSpPr>
              <a:spLocks noChangeArrowheads="1"/>
            </p:cNvSpPr>
            <p:nvPr/>
          </p:nvSpPr>
          <p:spPr bwMode="auto">
            <a:xfrm>
              <a:off x="4217" y="13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786" name="Rectangle 161"/>
            <p:cNvSpPr>
              <a:spLocks noChangeArrowheads="1"/>
            </p:cNvSpPr>
            <p:nvPr/>
          </p:nvSpPr>
          <p:spPr bwMode="auto">
            <a:xfrm>
              <a:off x="4230" y="16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5787" name="Group 162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5803" name="AutoShape 163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5804" name="AutoShape 164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5788" name="Freeform 165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5789" name="Group 166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5801" name="AutoShape 167"/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5802" name="AutoShape 168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5790" name="Rectangle 169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791" name="Freeform 170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792" name="Freeform 171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793" name="Oval 172"/>
            <p:cNvSpPr>
              <a:spLocks noChangeArrowheads="1"/>
            </p:cNvSpPr>
            <p:nvPr/>
          </p:nvSpPr>
          <p:spPr bwMode="auto">
            <a:xfrm>
              <a:off x="5520" y="2612"/>
              <a:ext cx="45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794" name="Freeform 173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795" name="AutoShape 174"/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796" name="AutoShape 175"/>
            <p:cNvSpPr>
              <a:spLocks noChangeArrowheads="1"/>
            </p:cNvSpPr>
            <p:nvPr/>
          </p:nvSpPr>
          <p:spPr bwMode="auto">
            <a:xfrm>
              <a:off x="4204" y="2710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797" name="Oval 176"/>
            <p:cNvSpPr>
              <a:spLocks noChangeArrowheads="1"/>
            </p:cNvSpPr>
            <p:nvPr/>
          </p:nvSpPr>
          <p:spPr bwMode="auto">
            <a:xfrm>
              <a:off x="4307" y="2382"/>
              <a:ext cx="160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798" name="Oval 177"/>
            <p:cNvSpPr>
              <a:spLocks noChangeArrowheads="1"/>
            </p:cNvSpPr>
            <p:nvPr/>
          </p:nvSpPr>
          <p:spPr bwMode="auto">
            <a:xfrm>
              <a:off x="4487" y="2382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115799" name="Oval 178"/>
            <p:cNvSpPr>
              <a:spLocks noChangeArrowheads="1"/>
            </p:cNvSpPr>
            <p:nvPr/>
          </p:nvSpPr>
          <p:spPr bwMode="auto">
            <a:xfrm>
              <a:off x="4660" y="2382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00" name="Rectangle 179"/>
            <p:cNvSpPr>
              <a:spLocks noChangeArrowheads="1"/>
            </p:cNvSpPr>
            <p:nvPr/>
          </p:nvSpPr>
          <p:spPr bwMode="auto">
            <a:xfrm>
              <a:off x="5064" y="1834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15766" name="Group 180"/>
          <p:cNvGrpSpPr>
            <a:grpSpLocks/>
          </p:cNvGrpSpPr>
          <p:nvPr/>
        </p:nvGrpSpPr>
        <p:grpSpPr bwMode="auto">
          <a:xfrm flipH="1">
            <a:off x="8831131" y="4489451"/>
            <a:ext cx="870215" cy="771525"/>
            <a:chOff x="-44" y="1473"/>
            <a:chExt cx="981" cy="1105"/>
          </a:xfrm>
        </p:grpSpPr>
        <p:pic>
          <p:nvPicPr>
            <p:cNvPr id="115775" name="Picture 181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5776" name="Freeform 18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15767" name="Group 183"/>
          <p:cNvGrpSpPr>
            <a:grpSpLocks/>
          </p:cNvGrpSpPr>
          <p:nvPr/>
        </p:nvGrpSpPr>
        <p:grpSpPr bwMode="auto">
          <a:xfrm>
            <a:off x="4590125" y="4470401"/>
            <a:ext cx="870215" cy="771525"/>
            <a:chOff x="-44" y="1473"/>
            <a:chExt cx="981" cy="1105"/>
          </a:xfrm>
        </p:grpSpPr>
        <p:pic>
          <p:nvPicPr>
            <p:cNvPr id="115773" name="Picture 184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5774" name="Freeform 18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15768" name="Group 186"/>
          <p:cNvGrpSpPr>
            <a:grpSpLocks/>
          </p:cNvGrpSpPr>
          <p:nvPr/>
        </p:nvGrpSpPr>
        <p:grpSpPr bwMode="auto">
          <a:xfrm>
            <a:off x="5264283" y="4919664"/>
            <a:ext cx="870215" cy="771525"/>
            <a:chOff x="-44" y="1473"/>
            <a:chExt cx="981" cy="1105"/>
          </a:xfrm>
        </p:grpSpPr>
        <p:pic>
          <p:nvPicPr>
            <p:cNvPr id="115771" name="Picture 187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5772" name="Freeform 18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1576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8753901C-C120-4847-8194-C2747923A300}" type="slidenum">
              <a:rPr lang="en-US" altLang="en-US" sz="1200">
                <a:latin typeface="Tahoma" pitchFamily="34" charset="0"/>
              </a:rPr>
              <a:pPr/>
              <a:t>76</a:t>
            </a:fld>
            <a:endParaRPr lang="en-US" altLang="en-US" sz="1200">
              <a:latin typeface="Tahoma" pitchFamily="34" charset="0"/>
            </a:endParaRPr>
          </a:p>
        </p:txBody>
      </p:sp>
      <p:sp>
        <p:nvSpPr>
          <p:cNvPr id="115770" name="TextBox 1"/>
          <p:cNvSpPr txBox="1">
            <a:spLocks noChangeArrowheads="1"/>
          </p:cNvSpPr>
          <p:nvPr/>
        </p:nvSpPr>
        <p:spPr bwMode="auto">
          <a:xfrm>
            <a:off x="368036" y="6199189"/>
            <a:ext cx="4882489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400" dirty="0"/>
              <a:t>* Check out the online interactive exercises for more examples: h</a:t>
            </a:r>
            <a:r>
              <a:rPr lang="en-US" altLang="en-US" sz="1200" dirty="0"/>
              <a:t>ttp://gaia.cs.umass.edu/kurose_ross/interactive/</a:t>
            </a:r>
          </a:p>
        </p:txBody>
      </p:sp>
    </p:spTree>
    <p:extLst>
      <p:ext uri="{BB962C8B-B14F-4D97-AF65-F5344CB8AC3E}">
        <p14:creationId xmlns:p14="http://schemas.microsoft.com/office/powerpoint/2010/main" val="18757120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pic>
        <p:nvPicPr>
          <p:cNvPr id="63491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391" y="1087279"/>
            <a:ext cx="49512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itchFamily="34" charset="-128"/>
              </a:rPr>
              <a:t>Chapter 1: roadmap</a:t>
            </a:r>
          </a:p>
        </p:txBody>
      </p:sp>
      <p:sp>
        <p:nvSpPr>
          <p:cNvPr id="6349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27977" y="1406525"/>
            <a:ext cx="8891323" cy="4648200"/>
          </a:xfrm>
        </p:spPr>
        <p:txBody>
          <a:bodyPr>
            <a:normAutofit lnSpcReduction="10000"/>
          </a:bodyPr>
          <a:lstStyle/>
          <a:p>
            <a:pPr lvl="1">
              <a:buNone/>
            </a:pPr>
            <a:r>
              <a:rPr lang="en-US" altLang="en-US" dirty="0">
                <a:solidFill>
                  <a:srgbClr val="000099"/>
                </a:solidFill>
                <a:ea typeface="Arial" pitchFamily="34" charset="0"/>
              </a:rPr>
              <a:t>1.1 what is the computer network and Internet</a:t>
            </a: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?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1.2</a:t>
            </a:r>
            <a:r>
              <a:rPr lang="en-US" altLang="en-US" sz="2800" dirty="0">
                <a:ea typeface="Arial" pitchFamily="34" charset="0"/>
              </a:rPr>
              <a:t> network edge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en-US" sz="2400" dirty="0">
                <a:latin typeface="Gill Sans MT" pitchFamily="34" charset="0"/>
                <a:ea typeface="Arial" pitchFamily="34" charset="0"/>
              </a:rPr>
              <a:t>end systems, access networks, links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1.3 </a:t>
            </a:r>
            <a:r>
              <a:rPr lang="en-US" altLang="en-US" sz="2800" dirty="0">
                <a:ea typeface="Arial" pitchFamily="34" charset="0"/>
              </a:rPr>
              <a:t>network core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en-US" sz="2400" dirty="0">
                <a:latin typeface="Gill Sans MT" pitchFamily="34" charset="0"/>
                <a:ea typeface="Arial" pitchFamily="34" charset="0"/>
              </a:rPr>
              <a:t>packet switching, circuit switching, network structure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1.4 networ</a:t>
            </a:r>
            <a:r>
              <a:rPr lang="en-US" altLang="en-US" dirty="0">
                <a:solidFill>
                  <a:srgbClr val="000099"/>
                </a:solidFill>
                <a:ea typeface="Arial" pitchFamily="34" charset="0"/>
              </a:rPr>
              <a:t>k classification</a:t>
            </a:r>
            <a:endParaRPr lang="en-US" altLang="en-US" sz="2800" dirty="0">
              <a:solidFill>
                <a:srgbClr val="000099"/>
              </a:solidFill>
              <a:ea typeface="Arial" pitchFamily="34" charset="0"/>
            </a:endParaRP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1.5 </a:t>
            </a:r>
            <a:r>
              <a:rPr lang="en-US" altLang="en-US" sz="2800" dirty="0">
                <a:ea typeface="Arial" pitchFamily="34" charset="0"/>
              </a:rPr>
              <a:t>delay, loss, throughput in networks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CC0000"/>
                </a:solidFill>
                <a:ea typeface="Arial" pitchFamily="34" charset="0"/>
              </a:rPr>
              <a:t>1.6 protocol layers, service models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1.7</a:t>
            </a:r>
            <a:r>
              <a:rPr lang="en-US" altLang="en-US" sz="2800" dirty="0">
                <a:ea typeface="Arial" pitchFamily="34" charset="0"/>
              </a:rPr>
              <a:t> networks under attack: security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1.8</a:t>
            </a:r>
            <a:r>
              <a:rPr lang="en-US" altLang="en-US" sz="2800" dirty="0">
                <a:ea typeface="Arial" pitchFamily="34" charset="0"/>
              </a:rPr>
              <a:t> history</a:t>
            </a:r>
          </a:p>
          <a:p>
            <a:pPr eaLnBrk="1" hangingPunct="1"/>
            <a:endParaRPr lang="en-US" altLang="en-US" dirty="0">
              <a:ea typeface="ＭＳ Ｐゴシック" pitchFamily="34" charset="-128"/>
            </a:endParaRPr>
          </a:p>
        </p:txBody>
      </p:sp>
      <p:sp>
        <p:nvSpPr>
          <p:cNvPr id="6349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1-</a:t>
            </a:r>
            <a:fld id="{FC9C4FB2-CE5D-40EB-B3C4-6FCF2A7F2B1F}" type="slidenum">
              <a:rPr lang="en-US" altLang="en-US" sz="1200">
                <a:latin typeface="Tahoma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77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8535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pic>
        <p:nvPicPr>
          <p:cNvPr id="64515" name="Picture 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710" y="1004729"/>
            <a:ext cx="4455980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61156" y="128588"/>
            <a:ext cx="84201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itchFamily="34" charset="-128"/>
              </a:rPr>
              <a:t>Protocol </a:t>
            </a:r>
            <a:r>
              <a:rPr lang="ja-JP" altLang="en-US">
                <a:ea typeface="ＭＳ Ｐゴシック" pitchFamily="34" charset="-128"/>
              </a:rPr>
              <a:t>“</a:t>
            </a:r>
            <a:r>
              <a:rPr lang="en-US" altLang="ja-JP">
                <a:ea typeface="ＭＳ Ｐゴシック" pitchFamily="34" charset="-128"/>
              </a:rPr>
              <a:t>layers</a:t>
            </a:r>
            <a:r>
              <a:rPr lang="ja-JP" altLang="en-US">
                <a:ea typeface="ＭＳ Ｐゴシック" pitchFamily="34" charset="-128"/>
              </a:rPr>
              <a:t>”</a:t>
            </a: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6451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77850" y="1371600"/>
            <a:ext cx="3879850" cy="4648200"/>
          </a:xfrm>
        </p:spPr>
        <p:txBody>
          <a:bodyPr>
            <a:normAutofit/>
          </a:bodyPr>
          <a:lstStyle/>
          <a:p>
            <a:pPr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en-US" altLang="en-US" i="1">
                <a:solidFill>
                  <a:srgbClr val="CC0000"/>
                </a:solidFill>
                <a:ea typeface="ＭＳ Ｐゴシック" pitchFamily="34" charset="-128"/>
              </a:rPr>
              <a:t>Networks are complex,</a:t>
            </a:r>
          </a:p>
          <a:p>
            <a:pPr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en-US" altLang="en-US" i="1">
                <a:solidFill>
                  <a:srgbClr val="CC0000"/>
                </a:solidFill>
                <a:ea typeface="ＭＳ Ｐゴシック" pitchFamily="34" charset="-128"/>
              </a:rPr>
              <a:t>with many </a:t>
            </a:r>
            <a:r>
              <a:rPr lang="ja-JP" altLang="en-US" i="1">
                <a:solidFill>
                  <a:srgbClr val="CC0000"/>
                </a:solidFill>
                <a:ea typeface="ＭＳ Ｐゴシック" pitchFamily="34" charset="-128"/>
              </a:rPr>
              <a:t>“</a:t>
            </a:r>
            <a:r>
              <a:rPr lang="en-US" altLang="ja-JP" i="1">
                <a:solidFill>
                  <a:srgbClr val="CC0000"/>
                </a:solidFill>
                <a:ea typeface="ＭＳ Ｐゴシック" pitchFamily="34" charset="-128"/>
              </a:rPr>
              <a:t>pieces</a:t>
            </a:r>
            <a:r>
              <a:rPr lang="ja-JP" altLang="en-US" i="1">
                <a:solidFill>
                  <a:srgbClr val="CC0000"/>
                </a:solidFill>
                <a:ea typeface="ＭＳ Ｐゴシック" pitchFamily="34" charset="-128"/>
              </a:rPr>
              <a:t>”</a:t>
            </a:r>
            <a:r>
              <a:rPr lang="en-US" altLang="ja-JP" i="1">
                <a:solidFill>
                  <a:srgbClr val="CC0000"/>
                </a:solidFill>
                <a:ea typeface="ＭＳ Ｐゴシック" pitchFamily="34" charset="-128"/>
              </a:rPr>
              <a:t>: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 sz="2800">
                <a:ea typeface="Arial" pitchFamily="34" charset="0"/>
              </a:rPr>
              <a:t>hosts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 sz="2800">
                <a:ea typeface="Arial" pitchFamily="34" charset="0"/>
              </a:rPr>
              <a:t>routers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 sz="2800">
                <a:ea typeface="Arial" pitchFamily="34" charset="0"/>
              </a:rPr>
              <a:t>links of various media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 sz="2800">
                <a:ea typeface="Arial" pitchFamily="34" charset="0"/>
              </a:rPr>
              <a:t>applications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 sz="2800">
                <a:ea typeface="Arial" pitchFamily="34" charset="0"/>
              </a:rPr>
              <a:t>protocols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 sz="2800">
                <a:ea typeface="Arial" pitchFamily="34" charset="0"/>
              </a:rPr>
              <a:t>hardware, software</a:t>
            </a:r>
          </a:p>
        </p:txBody>
      </p:sp>
      <p:sp>
        <p:nvSpPr>
          <p:cNvPr id="64518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932362" y="2266951"/>
            <a:ext cx="4395788" cy="2619375"/>
          </a:xfrm>
        </p:spPr>
        <p:txBody>
          <a:bodyPr>
            <a:normAutofit fontScale="85000" lnSpcReduction="10000"/>
          </a:bodyPr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en-US" sz="3200" i="1">
                <a:solidFill>
                  <a:srgbClr val="CC0000"/>
                </a:solidFill>
                <a:ea typeface="ＭＳ Ｐゴシック" pitchFamily="34" charset="-128"/>
              </a:rPr>
              <a:t>Question:</a:t>
            </a:r>
            <a:r>
              <a:rPr lang="en-US" altLang="en-US" sz="2400" u="sng">
                <a:solidFill>
                  <a:srgbClr val="FF0000"/>
                </a:solidFill>
                <a:ea typeface="ＭＳ Ｐゴシック" pitchFamily="34" charset="-128"/>
              </a:rPr>
              <a:t>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ea typeface="ＭＳ Ｐゴシック" pitchFamily="34" charset="-128"/>
              </a:rPr>
              <a:t>is there any hope of </a:t>
            </a:r>
            <a:r>
              <a:rPr lang="en-US" altLang="en-US" i="1">
                <a:ea typeface="ＭＳ Ｐゴシック" pitchFamily="34" charset="-128"/>
              </a:rPr>
              <a:t>organizing</a:t>
            </a:r>
            <a:r>
              <a:rPr lang="en-US" altLang="en-US">
                <a:ea typeface="ＭＳ Ｐゴシック" pitchFamily="34" charset="-128"/>
              </a:rPr>
              <a:t> structure of network?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altLang="en-US">
              <a:ea typeface="ＭＳ Ｐゴシック" pitchFamily="34" charset="-128"/>
            </a:endParaRPr>
          </a:p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ea typeface="ＭＳ Ｐゴシック" pitchFamily="34" charset="-128"/>
              </a:rPr>
              <a:t>…. or at least our discussion of networks?</a:t>
            </a:r>
          </a:p>
        </p:txBody>
      </p:sp>
      <p:sp>
        <p:nvSpPr>
          <p:cNvPr id="6451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1-</a:t>
            </a:r>
            <a:fld id="{9857C347-9234-49E7-842D-E670A49816DF}" type="slidenum">
              <a:rPr lang="en-US" altLang="en-US" sz="1200">
                <a:latin typeface="Tahoma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78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2050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pic>
        <p:nvPicPr>
          <p:cNvPr id="65539" name="Picture 14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677" y="968536"/>
            <a:ext cx="5941880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9244" y="142875"/>
            <a:ext cx="8420100" cy="1143000"/>
          </a:xfrm>
        </p:spPr>
        <p:txBody>
          <a:bodyPr/>
          <a:lstStyle/>
          <a:p>
            <a:pPr eaLnBrk="1" hangingPunct="1"/>
            <a:r>
              <a:rPr lang="en-US" altLang="en-US" sz="4000">
                <a:ea typeface="ＭＳ Ｐゴシック" pitchFamily="34" charset="-128"/>
              </a:rPr>
              <a:t>Organization of air travel</a:t>
            </a: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6554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08050" y="5489576"/>
            <a:ext cx="8420100" cy="542925"/>
          </a:xfrm>
        </p:spPr>
        <p:txBody>
          <a:bodyPr>
            <a:normAutofit lnSpcReduction="10000"/>
          </a:bodyPr>
          <a:lstStyle/>
          <a:p>
            <a:pPr marL="287338" indent="-287338" eaLnBrk="1" hangingPunct="1"/>
            <a:r>
              <a:rPr lang="en-US" altLang="en-US">
                <a:ea typeface="ＭＳ Ｐゴシック" pitchFamily="34" charset="-128"/>
              </a:rPr>
              <a:t>a series of steps</a:t>
            </a:r>
          </a:p>
        </p:txBody>
      </p:sp>
      <p:grpSp>
        <p:nvGrpSpPr>
          <p:cNvPr id="65542" name="Group 4"/>
          <p:cNvGrpSpPr>
            <a:grpSpLocks/>
          </p:cNvGrpSpPr>
          <p:nvPr/>
        </p:nvGrpSpPr>
        <p:grpSpPr bwMode="auto">
          <a:xfrm>
            <a:off x="1203854" y="1587501"/>
            <a:ext cx="7051146" cy="3297238"/>
            <a:chOff x="700" y="1000"/>
            <a:chExt cx="4100" cy="2077"/>
          </a:xfrm>
        </p:grpSpPr>
        <p:sp>
          <p:nvSpPr>
            <p:cNvPr id="65544" name="Text Box 5"/>
            <p:cNvSpPr txBox="1">
              <a:spLocks noChangeArrowheads="1"/>
            </p:cNvSpPr>
            <p:nvPr/>
          </p:nvSpPr>
          <p:spPr bwMode="auto">
            <a:xfrm>
              <a:off x="846" y="1007"/>
              <a:ext cx="1217" cy="1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99"/>
                  </a:solidFill>
                  <a:latin typeface="Arial" pitchFamily="34" charset="0"/>
                </a:rPr>
                <a:t>ticket (purchase)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000">
                <a:solidFill>
                  <a:srgbClr val="000099"/>
                </a:solidFill>
                <a:latin typeface="Arial" pitchFamily="34" charset="0"/>
              </a:endParaRP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99"/>
                  </a:solidFill>
                  <a:latin typeface="Arial" pitchFamily="34" charset="0"/>
                </a:rPr>
                <a:t>baggage (check)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000">
                <a:solidFill>
                  <a:srgbClr val="000099"/>
                </a:solidFill>
                <a:latin typeface="Arial" pitchFamily="34" charset="0"/>
              </a:endParaRP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99"/>
                  </a:solidFill>
                  <a:latin typeface="Arial" pitchFamily="34" charset="0"/>
                </a:rPr>
                <a:t>gates (load)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000">
                <a:solidFill>
                  <a:srgbClr val="000099"/>
                </a:solidFill>
                <a:latin typeface="Arial" pitchFamily="34" charset="0"/>
              </a:endParaRP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99"/>
                  </a:solidFill>
                  <a:latin typeface="Arial" pitchFamily="34" charset="0"/>
                </a:rPr>
                <a:t>runway takeoff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000">
                <a:solidFill>
                  <a:srgbClr val="000099"/>
                </a:solidFill>
                <a:latin typeface="Arial" pitchFamily="34" charset="0"/>
              </a:endParaRP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99"/>
                  </a:solidFill>
                  <a:latin typeface="Arial" pitchFamily="34" charset="0"/>
                </a:rPr>
                <a:t>airplane routing</a:t>
              </a:r>
            </a:p>
          </p:txBody>
        </p:sp>
        <p:sp>
          <p:nvSpPr>
            <p:cNvPr id="65545" name="Text Box 6"/>
            <p:cNvSpPr txBox="1">
              <a:spLocks noChangeArrowheads="1"/>
            </p:cNvSpPr>
            <p:nvPr/>
          </p:nvSpPr>
          <p:spPr bwMode="auto">
            <a:xfrm>
              <a:off x="3242" y="1001"/>
              <a:ext cx="1192" cy="1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99"/>
                  </a:solidFill>
                  <a:latin typeface="Arial" pitchFamily="34" charset="0"/>
                </a:rPr>
                <a:t>ticket (complain)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000">
                <a:solidFill>
                  <a:srgbClr val="000099"/>
                </a:solidFill>
                <a:latin typeface="Arial" pitchFamily="34" charset="0"/>
              </a:endParaRP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99"/>
                  </a:solidFill>
                  <a:latin typeface="Arial" pitchFamily="34" charset="0"/>
                </a:rPr>
                <a:t>baggage (claim)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000">
                <a:solidFill>
                  <a:srgbClr val="000099"/>
                </a:solidFill>
                <a:latin typeface="Arial" pitchFamily="34" charset="0"/>
              </a:endParaRP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99"/>
                  </a:solidFill>
                  <a:latin typeface="Arial" pitchFamily="34" charset="0"/>
                </a:rPr>
                <a:t>gates (unload)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000">
                <a:solidFill>
                  <a:srgbClr val="000099"/>
                </a:solidFill>
                <a:latin typeface="Arial" pitchFamily="34" charset="0"/>
              </a:endParaRP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99"/>
                  </a:solidFill>
                  <a:latin typeface="Arial" pitchFamily="34" charset="0"/>
                </a:rPr>
                <a:t>runway landing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000">
                <a:solidFill>
                  <a:srgbClr val="000099"/>
                </a:solidFill>
                <a:latin typeface="Arial" pitchFamily="34" charset="0"/>
              </a:endParaRP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99"/>
                  </a:solidFill>
                  <a:latin typeface="Arial" pitchFamily="34" charset="0"/>
                </a:rPr>
                <a:t>airplane routing</a:t>
              </a:r>
            </a:p>
          </p:txBody>
        </p:sp>
        <p:sp>
          <p:nvSpPr>
            <p:cNvPr id="65546" name="Text Box 7"/>
            <p:cNvSpPr txBox="1">
              <a:spLocks noChangeArrowheads="1"/>
            </p:cNvSpPr>
            <p:nvPr/>
          </p:nvSpPr>
          <p:spPr bwMode="auto">
            <a:xfrm>
              <a:off x="2074" y="2825"/>
              <a:ext cx="1135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99"/>
                  </a:solidFill>
                  <a:latin typeface="Arial" pitchFamily="34" charset="0"/>
                </a:rPr>
                <a:t>airplane routing</a:t>
              </a:r>
            </a:p>
          </p:txBody>
        </p:sp>
        <p:sp>
          <p:nvSpPr>
            <p:cNvPr id="65547" name="Freeform 8"/>
            <p:cNvSpPr>
              <a:spLocks/>
            </p:cNvSpPr>
            <p:nvPr/>
          </p:nvSpPr>
          <p:spPr bwMode="auto">
            <a:xfrm>
              <a:off x="700" y="1000"/>
              <a:ext cx="4100" cy="2072"/>
            </a:xfrm>
            <a:custGeom>
              <a:avLst/>
              <a:gdLst>
                <a:gd name="T0" fmla="*/ 0 w 4100"/>
                <a:gd name="T1" fmla="*/ 0 h 2072"/>
                <a:gd name="T2" fmla="*/ 4 w 4100"/>
                <a:gd name="T3" fmla="*/ 1736 h 2072"/>
                <a:gd name="T4" fmla="*/ 804 w 4100"/>
                <a:gd name="T5" fmla="*/ 2064 h 2072"/>
                <a:gd name="T6" fmla="*/ 3468 w 4100"/>
                <a:gd name="T7" fmla="*/ 2072 h 2072"/>
                <a:gd name="T8" fmla="*/ 4100 w 4100"/>
                <a:gd name="T9" fmla="*/ 1736 h 2072"/>
                <a:gd name="T10" fmla="*/ 4100 w 4100"/>
                <a:gd name="T11" fmla="*/ 96 h 20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100"/>
                <a:gd name="T19" fmla="*/ 0 h 2072"/>
                <a:gd name="T20" fmla="*/ 4100 w 4100"/>
                <a:gd name="T21" fmla="*/ 2072 h 207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100" h="2072">
                  <a:moveTo>
                    <a:pt x="0" y="0"/>
                  </a:moveTo>
                  <a:lnTo>
                    <a:pt x="4" y="1736"/>
                  </a:lnTo>
                  <a:lnTo>
                    <a:pt x="804" y="2064"/>
                  </a:lnTo>
                  <a:lnTo>
                    <a:pt x="3468" y="2072"/>
                  </a:lnTo>
                  <a:lnTo>
                    <a:pt x="4100" y="1736"/>
                  </a:lnTo>
                  <a:lnTo>
                    <a:pt x="4100" y="96"/>
                  </a:lnTo>
                </a:path>
              </a:pathLst>
            </a:cu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554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1-</a:t>
            </a:r>
            <a:fld id="{4FA955EE-41F3-4268-846C-54E1A4BC6033}" type="slidenum">
              <a:rPr lang="en-US" altLang="en-US" sz="1200">
                <a:latin typeface="Tahoma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79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640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30200" y="169864"/>
            <a:ext cx="9080500" cy="846137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ea typeface="ＭＳ Ｐゴシック" pitchFamily="34" charset="-128"/>
              </a:rPr>
              <a:t>What</a:t>
            </a:r>
            <a:r>
              <a:rPr lang="ja-JP" altLang="en-US" sz="3600" dirty="0">
                <a:ea typeface="ＭＳ Ｐゴシック" pitchFamily="34" charset="-128"/>
              </a:rPr>
              <a:t>’</a:t>
            </a:r>
            <a:r>
              <a:rPr lang="en-US" altLang="ja-JP" sz="3600" dirty="0">
                <a:ea typeface="ＭＳ Ｐゴシック" pitchFamily="34" charset="-128"/>
              </a:rPr>
              <a:t>s the Internet: a service view</a:t>
            </a:r>
            <a:endParaRPr lang="en-US" altLang="en-US" dirty="0">
              <a:ea typeface="ＭＳ Ｐゴシック" pitchFamily="34" charset="-128"/>
            </a:endParaRP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05871" y="1655764"/>
            <a:ext cx="4805098" cy="4105275"/>
          </a:xfrm>
        </p:spPr>
        <p:txBody>
          <a:bodyPr>
            <a:normAutofit fontScale="85000" lnSpcReduction="20000"/>
          </a:bodyPr>
          <a:lstStyle/>
          <a:p>
            <a:pPr marL="287338" indent="-287338" eaLnBrk="1" hangingPunct="1"/>
            <a:r>
              <a:rPr lang="en-US" altLang="en-US" i="1" dirty="0">
                <a:solidFill>
                  <a:srgbClr val="CC0000"/>
                </a:solidFill>
                <a:ea typeface="ＭＳ Ｐゴシック" pitchFamily="34" charset="-128"/>
              </a:rPr>
              <a:t>Infrastructure that provides </a:t>
            </a:r>
            <a:r>
              <a:rPr lang="en-US" altLang="en-US" b="1" i="1" dirty="0">
                <a:solidFill>
                  <a:srgbClr val="CC0000"/>
                </a:solidFill>
                <a:ea typeface="ＭＳ Ｐゴシック" pitchFamily="34" charset="-128"/>
              </a:rPr>
              <a:t>services</a:t>
            </a:r>
            <a:r>
              <a:rPr lang="en-US" altLang="en-US" i="1" dirty="0">
                <a:solidFill>
                  <a:srgbClr val="CC0000"/>
                </a:solidFill>
                <a:ea typeface="ＭＳ Ｐゴシック" pitchFamily="34" charset="-128"/>
              </a:rPr>
              <a:t> to applications:</a:t>
            </a:r>
            <a:endParaRPr lang="en-US" altLang="en-US" sz="2400" dirty="0">
              <a:ea typeface="ＭＳ Ｐゴシック" pitchFamily="34" charset="-128"/>
            </a:endParaRPr>
          </a:p>
          <a:p>
            <a:pPr marL="682625" lvl="1" indent="-225425" eaLnBrk="1" hangingPunct="1"/>
            <a:r>
              <a:rPr lang="en-US" altLang="en-US" dirty="0">
                <a:ea typeface="Arial" pitchFamily="34" charset="0"/>
              </a:rPr>
              <a:t>Web, VoIP, email, games, e-commerce, social networks, …</a:t>
            </a:r>
          </a:p>
          <a:p>
            <a:pPr marL="287338" indent="-287338" eaLnBrk="1" hangingPunct="1"/>
            <a:r>
              <a:rPr lang="en-US" altLang="en-US" i="1" dirty="0">
                <a:solidFill>
                  <a:srgbClr val="CC0000"/>
                </a:solidFill>
                <a:ea typeface="ＭＳ Ｐゴシック" pitchFamily="34" charset="-128"/>
              </a:rPr>
              <a:t>Provides programming interface to </a:t>
            </a:r>
            <a:r>
              <a:rPr lang="en-US" altLang="en-US" b="1" i="1" dirty="0">
                <a:solidFill>
                  <a:srgbClr val="CC0000"/>
                </a:solidFill>
                <a:ea typeface="ＭＳ Ｐゴシック" pitchFamily="34" charset="-128"/>
              </a:rPr>
              <a:t>apps</a:t>
            </a:r>
          </a:p>
          <a:p>
            <a:pPr marL="682625" lvl="1" indent="-225425" eaLnBrk="1" hangingPunct="1"/>
            <a:r>
              <a:rPr lang="en-US" altLang="en-US" dirty="0">
                <a:ea typeface="Arial" pitchFamily="34" charset="0"/>
              </a:rPr>
              <a:t>hooks that allow sending and receiving  app programs to </a:t>
            </a:r>
            <a:r>
              <a:rPr lang="ja-JP" altLang="en-US" dirty="0">
                <a:ea typeface="ＭＳ Ｐゴシック" pitchFamily="34" charset="-128"/>
              </a:rPr>
              <a:t>“</a:t>
            </a:r>
            <a:r>
              <a:rPr lang="en-US" altLang="ja-JP" dirty="0">
                <a:ea typeface="ＭＳ Ｐゴシック" pitchFamily="34" charset="-128"/>
              </a:rPr>
              <a:t>connect</a:t>
            </a:r>
            <a:r>
              <a:rPr lang="ja-JP" altLang="en-US" dirty="0">
                <a:ea typeface="ＭＳ Ｐゴシック" pitchFamily="34" charset="-128"/>
              </a:rPr>
              <a:t>”</a:t>
            </a:r>
            <a:r>
              <a:rPr lang="en-US" altLang="ja-JP" dirty="0">
                <a:ea typeface="ＭＳ Ｐゴシック" pitchFamily="34" charset="-128"/>
              </a:rPr>
              <a:t> to Internet</a:t>
            </a:r>
          </a:p>
          <a:p>
            <a:pPr marL="682625" lvl="1" indent="-225425" eaLnBrk="1" hangingPunct="1"/>
            <a:r>
              <a:rPr lang="en-US" altLang="en-US" dirty="0">
                <a:ea typeface="Arial" pitchFamily="34" charset="0"/>
              </a:rPr>
              <a:t>provides service options, analogous to postal service</a:t>
            </a:r>
          </a:p>
        </p:txBody>
      </p:sp>
      <p:pic>
        <p:nvPicPr>
          <p:cNvPr id="27651" name="Picture 64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63" y="804864"/>
            <a:ext cx="7094140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988433" y="6467476"/>
            <a:ext cx="1190096" cy="2889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2765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87E20106-FD4B-4545-8BD2-FC845B3FA1E9}" type="slidenum">
              <a:rPr lang="en-US" altLang="en-US" sz="1200">
                <a:latin typeface="Tahoma" pitchFamily="34" charset="0"/>
              </a:rPr>
              <a:pPr/>
              <a:t>8</a:t>
            </a:fld>
            <a:endParaRPr lang="en-US" altLang="en-US" sz="1200">
              <a:latin typeface="Tahoma" pitchFamily="34" charset="0"/>
            </a:endParaRPr>
          </a:p>
        </p:txBody>
      </p:sp>
      <p:grpSp>
        <p:nvGrpSpPr>
          <p:cNvPr id="27654" name="Group 979"/>
          <p:cNvGrpSpPr>
            <a:grpSpLocks/>
          </p:cNvGrpSpPr>
          <p:nvPr/>
        </p:nvGrpSpPr>
        <p:grpSpPr bwMode="auto">
          <a:xfrm>
            <a:off x="5635759" y="1384300"/>
            <a:ext cx="3847173" cy="4747137"/>
            <a:chOff x="5202238" y="1384300"/>
            <a:chExt cx="3551237" cy="4747137"/>
          </a:xfrm>
        </p:grpSpPr>
        <p:sp>
          <p:nvSpPr>
            <p:cNvPr id="27655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56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57" name="Freeform 665"/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658" name="Group 666"/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28265" name="Rectangle 66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266" name="AutoShape 66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27659" name="Freeform 669"/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0" name="Line 670"/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1" name="Line 671"/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2" name="Line 672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3" name="Line 674"/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4" name="Line 675"/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5" name="Line 678"/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6" name="Line 679"/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7" name="Line 680"/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8" name="Line 682"/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9" name="Line 683"/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7670" name="Picture 684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71" name="Line 685"/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2" name="Line 686"/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7673" name="Picture 708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74" name="Line 711"/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5" name="Line 712"/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6" name="Line 713"/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7" name="Line 714"/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8" name="Line 715"/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9" name="Line 716"/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0" name="Line 717"/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1" name="Line 718"/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2" name="Line 719"/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3" name="Line 720"/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4" name="Line 721"/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5" name="Line 722"/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6" name="Line 723"/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7" name="Line 724"/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8" name="Line 725"/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9" name="Line 726"/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0" name="Line 727"/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1" name="Line 728"/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2" name="Oval 407"/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27693" name="Rectangle 410"/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27694" name="Oval 411"/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grpSp>
          <p:nvGrpSpPr>
            <p:cNvPr id="27695" name="Group 732"/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28263" name="Freeform 7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64" name="Freeform 7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696" name="Line 735"/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7" name="Line 736"/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698" name="Group 737"/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2825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825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825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8258" name="Group 74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61" name="Freeform 7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262" name="Freeform 7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259" name="Line 74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60" name="Line 74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699" name="Group 746"/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2824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824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824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8250" name="Group 75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53" name="Freeform 7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254" name="Freeform 7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251" name="Line 75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52" name="Line 75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00" name="Group 764"/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2823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824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824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8242" name="Group 76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45" name="Freeform 7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246" name="Freeform 7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243" name="Line 77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44" name="Line 77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701" name="Line 782"/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702" name="Group 801"/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2823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823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823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8234" name="Group 80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37" name="Freeform 80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238" name="Freeform 80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235" name="Line 80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36" name="Line 80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03" name="Group 810"/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2822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822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822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8226" name="Group 81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29" name="Freeform 81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230" name="Freeform 81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227" name="Line 81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28" name="Line 81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04" name="Group 819"/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2821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821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821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8218" name="Group 82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21" name="Freeform 82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222" name="Freeform 82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219" name="Line 82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20" name="Line 82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05" name="Group 828"/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2820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820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820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8210" name="Group 83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13" name="Freeform 83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214" name="Freeform 83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211" name="Line 83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12" name="Line 83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06" name="Group 846"/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28191" name="Line 270"/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192" name="Line 271"/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193" name="Line 272"/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194" name="Line 273"/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195" name="Line 274"/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196" name="Line 275"/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197" name="Line 276"/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198" name="Line 277"/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199" name="Line 278"/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200" name="Line 279"/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201" name="Line 280"/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202" name="Line 281"/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203" name="Line 282"/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204" name="Line 283"/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205" name="Line 284"/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206" name="Oval 862"/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pic>
          <p:nvPicPr>
            <p:cNvPr id="27707" name="Picture 915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08" name="Line 918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7709" name="Group 919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28189" name="Picture 92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190" name="Freeform 92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7710" name="Group 922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28187" name="Picture 92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188" name="Freeform 92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7711" name="Group 925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28185" name="Picture 92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186" name="Freeform 92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7712" name="Group 928"/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28183" name="Picture 92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184" name="Freeform 930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27713" name="Picture 933" descr="iphone_stylized_small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3010" y="1604047"/>
              <a:ext cx="136841" cy="327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14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163" y="1558925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15" name="Picture 936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7716" name="Group 938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28151" name="Freeform 93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52" name="Rectangle 940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53" name="Freeform 94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54" name="Freeform 94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55" name="Rectangle 943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8156" name="Group 94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8181" name="AutoShape 945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8182" name="AutoShape 946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8157" name="Rectangle 947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8158" name="Group 94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8179" name="AutoShape 94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8180" name="AutoShape 950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8159" name="Rectangle 951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60" name="Rectangle 952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8161" name="Group 95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8177" name="AutoShape 954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8178" name="AutoShape 955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8162" name="Freeform 95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8163" name="Group 95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8175" name="AutoShape 958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8176" name="AutoShape 95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8164" name="Rectangle 960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65" name="Freeform 96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66" name="Freeform 96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67" name="Oval 963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68" name="Freeform 96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69" name="AutoShape 96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70" name="AutoShape 966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71" name="Oval 967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72" name="Oval 968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8173" name="Oval 969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74" name="Rectangle 970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7717" name="Group 971"/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28119" name="Freeform 97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20" name="Rectangle 973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21" name="Freeform 97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22" name="Freeform 97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23" name="Rectangle 976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8124" name="Group 97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8149" name="AutoShape 978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8150" name="AutoShape 979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8125" name="Rectangle 980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8126" name="Group 98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8147" name="AutoShape 982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8148" name="AutoShape 983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8127" name="Rectangle 984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28" name="Rectangle 985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8129" name="Group 98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8145" name="AutoShape 987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8146" name="AutoShape 988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8130" name="Freeform 98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8131" name="Group 99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8143" name="AutoShape 991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8144" name="AutoShape 992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8132" name="Rectangle 993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33" name="Freeform 99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34" name="Freeform 99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35" name="Oval 996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36" name="Freeform 99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37" name="AutoShape 99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38" name="AutoShape 999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39" name="Oval 1000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40" name="Oval 1001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8141" name="Oval 1002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42" name="Rectangle 1003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pic>
          <p:nvPicPr>
            <p:cNvPr id="27718" name="Picture 1005" descr="antenna_stylize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2250" y="2043113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19" name="Picture 1006" descr="laptop_keyboar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5327957" y="2291590"/>
              <a:ext cx="437222" cy="15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20" name="Freeform 1007"/>
            <p:cNvSpPr>
              <a:spLocks/>
            </p:cNvSpPr>
            <p:nvPr/>
          </p:nvSpPr>
          <p:spPr bwMode="auto">
            <a:xfrm>
              <a:off x="5472854" y="2136804"/>
              <a:ext cx="351920" cy="208166"/>
            </a:xfrm>
            <a:custGeom>
              <a:avLst/>
              <a:gdLst>
                <a:gd name="T0" fmla="*/ 118 w 2982"/>
                <a:gd name="T1" fmla="*/ 0 h 2442"/>
                <a:gd name="T2" fmla="*/ 0 w 2982"/>
                <a:gd name="T3" fmla="*/ 85 h 2442"/>
                <a:gd name="T4" fmla="*/ 472 w 2982"/>
                <a:gd name="T5" fmla="*/ 85 h 2442"/>
                <a:gd name="T6" fmla="*/ 472 w 2982"/>
                <a:gd name="T7" fmla="*/ 85 h 2442"/>
                <a:gd name="T8" fmla="*/ 118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7721" name="Picture 1008" descr="screen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187" y="2142157"/>
              <a:ext cx="319785" cy="18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22" name="Freeform 1009"/>
            <p:cNvSpPr>
              <a:spLocks/>
            </p:cNvSpPr>
            <p:nvPr/>
          </p:nvSpPr>
          <p:spPr bwMode="auto">
            <a:xfrm>
              <a:off x="5536928" y="2130663"/>
              <a:ext cx="298168" cy="38736"/>
            </a:xfrm>
            <a:custGeom>
              <a:avLst/>
              <a:gdLst>
                <a:gd name="T0" fmla="*/ 118 w 2528"/>
                <a:gd name="T1" fmla="*/ 0 h 455"/>
                <a:gd name="T2" fmla="*/ 472 w 2528"/>
                <a:gd name="T3" fmla="*/ 85 h 455"/>
                <a:gd name="T4" fmla="*/ 472 w 2528"/>
                <a:gd name="T5" fmla="*/ 85 h 455"/>
                <a:gd name="T6" fmla="*/ 0 w 2528"/>
                <a:gd name="T7" fmla="*/ 85 h 455"/>
                <a:gd name="T8" fmla="*/ 11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23" name="Freeform 1010"/>
            <p:cNvSpPr>
              <a:spLocks/>
            </p:cNvSpPr>
            <p:nvPr/>
          </p:nvSpPr>
          <p:spPr bwMode="auto">
            <a:xfrm>
              <a:off x="5469738" y="2130348"/>
              <a:ext cx="82770" cy="161242"/>
            </a:xfrm>
            <a:custGeom>
              <a:avLst/>
              <a:gdLst>
                <a:gd name="T0" fmla="*/ 118 w 702"/>
                <a:gd name="T1" fmla="*/ 0 h 1893"/>
                <a:gd name="T2" fmla="*/ 0 w 702"/>
                <a:gd name="T3" fmla="*/ 85 h 1893"/>
                <a:gd name="T4" fmla="*/ 118 w 702"/>
                <a:gd name="T5" fmla="*/ 85 h 1893"/>
                <a:gd name="T6" fmla="*/ 118 w 702"/>
                <a:gd name="T7" fmla="*/ 85 h 1893"/>
                <a:gd name="T8" fmla="*/ 118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24" name="Freeform 1011"/>
            <p:cNvSpPr>
              <a:spLocks/>
            </p:cNvSpPr>
            <p:nvPr/>
          </p:nvSpPr>
          <p:spPr bwMode="auto">
            <a:xfrm>
              <a:off x="5743756" y="2159163"/>
              <a:ext cx="89197" cy="186121"/>
            </a:xfrm>
            <a:custGeom>
              <a:avLst/>
              <a:gdLst>
                <a:gd name="T0" fmla="*/ 118 w 756"/>
                <a:gd name="T1" fmla="*/ 0 h 2184"/>
                <a:gd name="T2" fmla="*/ 118 w 756"/>
                <a:gd name="T3" fmla="*/ 85 h 2184"/>
                <a:gd name="T4" fmla="*/ 0 w 756"/>
                <a:gd name="T5" fmla="*/ 85 h 2184"/>
                <a:gd name="T6" fmla="*/ 118 w 756"/>
                <a:gd name="T7" fmla="*/ 85 h 2184"/>
                <a:gd name="T8" fmla="*/ 118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25" name="Freeform 1012"/>
            <p:cNvSpPr>
              <a:spLocks/>
            </p:cNvSpPr>
            <p:nvPr/>
          </p:nvSpPr>
          <p:spPr bwMode="auto">
            <a:xfrm>
              <a:off x="5468764" y="2283402"/>
              <a:ext cx="327186" cy="62828"/>
            </a:xfrm>
            <a:custGeom>
              <a:avLst/>
              <a:gdLst>
                <a:gd name="T0" fmla="*/ 118 w 2773"/>
                <a:gd name="T1" fmla="*/ 0 h 738"/>
                <a:gd name="T2" fmla="*/ 0 w 2773"/>
                <a:gd name="T3" fmla="*/ 85 h 738"/>
                <a:gd name="T4" fmla="*/ 472 w 2773"/>
                <a:gd name="T5" fmla="*/ 85 h 738"/>
                <a:gd name="T6" fmla="*/ 472 w 2773"/>
                <a:gd name="T7" fmla="*/ 85 h 738"/>
                <a:gd name="T8" fmla="*/ 11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26" name="Freeform 1013"/>
            <p:cNvSpPr>
              <a:spLocks/>
            </p:cNvSpPr>
            <p:nvPr/>
          </p:nvSpPr>
          <p:spPr bwMode="auto">
            <a:xfrm>
              <a:off x="5753689" y="2160738"/>
              <a:ext cx="83549" cy="186909"/>
            </a:xfrm>
            <a:custGeom>
              <a:avLst/>
              <a:gdLst>
                <a:gd name="T0" fmla="*/ 393 w 637"/>
                <a:gd name="T1" fmla="*/ 0 h 1659"/>
                <a:gd name="T2" fmla="*/ 393 w 637"/>
                <a:gd name="T3" fmla="*/ 0 h 1659"/>
                <a:gd name="T4" fmla="*/ 131 w 637"/>
                <a:gd name="T5" fmla="*/ 2366 h 1659"/>
                <a:gd name="T6" fmla="*/ 0 w 637"/>
                <a:gd name="T7" fmla="*/ 2366 h 1659"/>
                <a:gd name="T8" fmla="*/ 39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27" name="Freeform 1014"/>
            <p:cNvSpPr>
              <a:spLocks/>
            </p:cNvSpPr>
            <p:nvPr/>
          </p:nvSpPr>
          <p:spPr bwMode="auto">
            <a:xfrm>
              <a:off x="5469154" y="2291747"/>
              <a:ext cx="290962" cy="62040"/>
            </a:xfrm>
            <a:custGeom>
              <a:avLst/>
              <a:gdLst>
                <a:gd name="T0" fmla="*/ 0 w 2216"/>
                <a:gd name="T1" fmla="*/ 0 h 550"/>
                <a:gd name="T2" fmla="*/ 131 w 2216"/>
                <a:gd name="T3" fmla="*/ 113 h 550"/>
                <a:gd name="T4" fmla="*/ 1707 w 2216"/>
                <a:gd name="T5" fmla="*/ 790 h 550"/>
                <a:gd name="T6" fmla="*/ 1707 w 2216"/>
                <a:gd name="T7" fmla="*/ 67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728" name="Group 1015"/>
            <p:cNvGrpSpPr>
              <a:grpSpLocks/>
            </p:cNvGrpSpPr>
            <p:nvPr/>
          </p:nvGrpSpPr>
          <p:grpSpPr bwMode="auto">
            <a:xfrm>
              <a:off x="5464285" y="2358039"/>
              <a:ext cx="98740" cy="36846"/>
              <a:chOff x="1740" y="2642"/>
              <a:chExt cx="752" cy="327"/>
            </a:xfrm>
          </p:grpSpPr>
          <p:sp>
            <p:nvSpPr>
              <p:cNvPr id="28113" name="Freeform 1016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14" name="Freeform 1017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15" name="Freeform 1018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16" name="Freeform 1019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17" name="Freeform 1020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18" name="Freeform 1021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729" name="Freeform 1022"/>
            <p:cNvSpPr>
              <a:spLocks/>
            </p:cNvSpPr>
            <p:nvPr/>
          </p:nvSpPr>
          <p:spPr bwMode="auto">
            <a:xfrm>
              <a:off x="5633331" y="2363550"/>
              <a:ext cx="119579" cy="80936"/>
            </a:xfrm>
            <a:custGeom>
              <a:avLst/>
              <a:gdLst>
                <a:gd name="T0" fmla="*/ 121 w 990"/>
                <a:gd name="T1" fmla="*/ 307 h 792"/>
                <a:gd name="T2" fmla="*/ 242 w 990"/>
                <a:gd name="T3" fmla="*/ 0 h 792"/>
                <a:gd name="T4" fmla="*/ 242 w 990"/>
                <a:gd name="T5" fmla="*/ 102 h 792"/>
                <a:gd name="T6" fmla="*/ 0 w 990"/>
                <a:gd name="T7" fmla="*/ 307 h 792"/>
                <a:gd name="T8" fmla="*/ 121 w 990"/>
                <a:gd name="T9" fmla="*/ 30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30" name="Freeform 1023"/>
            <p:cNvSpPr>
              <a:spLocks/>
            </p:cNvSpPr>
            <p:nvPr/>
          </p:nvSpPr>
          <p:spPr bwMode="auto">
            <a:xfrm>
              <a:off x="5328152" y="2370006"/>
              <a:ext cx="305958" cy="73850"/>
            </a:xfrm>
            <a:custGeom>
              <a:avLst/>
              <a:gdLst>
                <a:gd name="T0" fmla="*/ 121 w 2532"/>
                <a:gd name="T1" fmla="*/ 0 h 723"/>
                <a:gd name="T2" fmla="*/ 121 w 2532"/>
                <a:gd name="T3" fmla="*/ 0 h 723"/>
                <a:gd name="T4" fmla="*/ 725 w 2532"/>
                <a:gd name="T5" fmla="*/ 306 h 723"/>
                <a:gd name="T6" fmla="*/ 725 w 2532"/>
                <a:gd name="T7" fmla="*/ 306 h 723"/>
                <a:gd name="T8" fmla="*/ 0 w 2532"/>
                <a:gd name="T9" fmla="*/ 102 h 723"/>
                <a:gd name="T10" fmla="*/ 12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31" name="Freeform 1024"/>
            <p:cNvSpPr>
              <a:spLocks/>
            </p:cNvSpPr>
            <p:nvPr/>
          </p:nvSpPr>
          <p:spPr bwMode="auto">
            <a:xfrm>
              <a:off x="5328347" y="2356465"/>
              <a:ext cx="3311" cy="14959"/>
            </a:xfrm>
            <a:custGeom>
              <a:avLst/>
              <a:gdLst>
                <a:gd name="T0" fmla="*/ 127 w 26"/>
                <a:gd name="T1" fmla="*/ 102 h 147"/>
                <a:gd name="T2" fmla="*/ 127 w 26"/>
                <a:gd name="T3" fmla="*/ 102 h 147"/>
                <a:gd name="T4" fmla="*/ 0 w 26"/>
                <a:gd name="T5" fmla="*/ 102 h 147"/>
                <a:gd name="T6" fmla="*/ 127 w 26"/>
                <a:gd name="T7" fmla="*/ 0 h 147"/>
                <a:gd name="T8" fmla="*/ 127 w 26"/>
                <a:gd name="T9" fmla="*/ 102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32" name="Freeform 1025"/>
            <p:cNvSpPr>
              <a:spLocks/>
            </p:cNvSpPr>
            <p:nvPr/>
          </p:nvSpPr>
          <p:spPr bwMode="auto">
            <a:xfrm>
              <a:off x="5328542" y="2295526"/>
              <a:ext cx="142170" cy="61883"/>
            </a:xfrm>
            <a:custGeom>
              <a:avLst/>
              <a:gdLst>
                <a:gd name="T0" fmla="*/ 242 w 1176"/>
                <a:gd name="T1" fmla="*/ 0 h 606"/>
                <a:gd name="T2" fmla="*/ 0 w 1176"/>
                <a:gd name="T3" fmla="*/ 204 h 606"/>
                <a:gd name="T4" fmla="*/ 121 w 1176"/>
                <a:gd name="T5" fmla="*/ 204 h 606"/>
                <a:gd name="T6" fmla="*/ 242 w 1176"/>
                <a:gd name="T7" fmla="*/ 102 h 606"/>
                <a:gd name="T8" fmla="*/ 24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33" name="Freeform 1026"/>
            <p:cNvSpPr>
              <a:spLocks/>
            </p:cNvSpPr>
            <p:nvPr/>
          </p:nvSpPr>
          <p:spPr bwMode="auto">
            <a:xfrm>
              <a:off x="5338085" y="2359614"/>
              <a:ext cx="290183" cy="71016"/>
            </a:xfrm>
            <a:custGeom>
              <a:avLst/>
              <a:gdLst>
                <a:gd name="T0" fmla="*/ 115 w 2532"/>
                <a:gd name="T1" fmla="*/ 0 h 723"/>
                <a:gd name="T2" fmla="*/ 115 w 2532"/>
                <a:gd name="T3" fmla="*/ 0 h 723"/>
                <a:gd name="T4" fmla="*/ 229 w 2532"/>
                <a:gd name="T5" fmla="*/ 98 h 723"/>
                <a:gd name="T6" fmla="*/ 229 w 2532"/>
                <a:gd name="T7" fmla="*/ 98 h 723"/>
                <a:gd name="T8" fmla="*/ 0 w 2532"/>
                <a:gd name="T9" fmla="*/ 98 h 723"/>
                <a:gd name="T10" fmla="*/ 115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34" name="Freeform 1027"/>
            <p:cNvSpPr>
              <a:spLocks/>
            </p:cNvSpPr>
            <p:nvPr/>
          </p:nvSpPr>
          <p:spPr bwMode="auto">
            <a:xfrm flipV="1">
              <a:off x="5627878" y="2354575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5 h 723"/>
                <a:gd name="T6" fmla="*/ 0 w 2532"/>
                <a:gd name="T7" fmla="*/ 305 h 723"/>
                <a:gd name="T8" fmla="*/ 0 w 2532"/>
                <a:gd name="T9" fmla="*/ 102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7735" name="Picture 1030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36" name="Freeform 1031"/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7737" name="Picture 1032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38" name="Freeform 1033"/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39" name="Freeform 1034"/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0" name="Freeform 1035"/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1" name="Freeform 1036"/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2" name="Freeform 1037"/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3" name="Freeform 1038"/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744" name="Group 1039"/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28107" name="Freeform 1040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08" name="Freeform 1041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09" name="Freeform 1042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10" name="Freeform 1043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11" name="Freeform 1044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12" name="Freeform 1045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745" name="Freeform 1046"/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6" name="Freeform 1047"/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7" name="Freeform 1048"/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8" name="Freeform 1049"/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9" name="Freeform 1050"/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50" name="Freeform 1051"/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751" name="Group 2"/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28085" name="Picture 1054" descr="laptop_keyboard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086" name="Freeform 1055"/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8087" name="Picture 1056" descr="screen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088" name="Freeform 1057"/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89" name="Freeform 1058"/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90" name="Freeform 1059"/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91" name="Freeform 1060"/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92" name="Freeform 1061"/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93" name="Freeform 1062"/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8094" name="Group 1063"/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28101" name="Freeform 106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102" name="Freeform 106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103" name="Freeform 106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104" name="Freeform 106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105" name="Freeform 106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106" name="Freeform 106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095" name="Freeform 1070"/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96" name="Freeform 1071"/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97" name="Freeform 1072"/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98" name="Freeform 1073"/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99" name="Freeform 1074"/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00" name="Freeform 1075"/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7752" name="Picture 1077" descr="desktop_computer_stylized_medium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56325" y="3300413"/>
              <a:ext cx="342900" cy="33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53" name="Freeform 1078"/>
            <p:cNvSpPr>
              <a:spLocks/>
            </p:cNvSpPr>
            <p:nvPr/>
          </p:nvSpPr>
          <p:spPr bwMode="auto">
            <a:xfrm flipH="1">
              <a:off x="6302568" y="3332533"/>
              <a:ext cx="161685" cy="153507"/>
            </a:xfrm>
            <a:custGeom>
              <a:avLst/>
              <a:gdLst>
                <a:gd name="T0" fmla="*/ 0 w 356"/>
                <a:gd name="T1" fmla="*/ 0 h 368"/>
                <a:gd name="T2" fmla="*/ 136251 w 356"/>
                <a:gd name="T3" fmla="*/ 5840 h 368"/>
                <a:gd name="T4" fmla="*/ 161685 w 356"/>
                <a:gd name="T5" fmla="*/ 122639 h 368"/>
                <a:gd name="T6" fmla="*/ 35425 w 356"/>
                <a:gd name="T7" fmla="*/ 15350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pic>
          <p:nvPicPr>
            <p:cNvPr id="27754" name="Picture 1081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55" name="Freeform 1082"/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7756" name="Picture 1083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57" name="Freeform 1084"/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58" name="Freeform 1085"/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59" name="Freeform 1086"/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60" name="Freeform 1087"/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61" name="Freeform 1088"/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62" name="Freeform 1089"/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763" name="Group 1090"/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28079" name="Freeform 109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80" name="Freeform 109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81" name="Freeform 109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82" name="Freeform 109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83" name="Freeform 109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84" name="Freeform 109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764" name="Freeform 1097"/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65" name="Freeform 1098"/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66" name="Freeform 1099"/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67" name="Freeform 1100"/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68" name="Freeform 1101"/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69" name="Freeform 1102"/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770" name="Group 1103"/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2807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807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807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8074" name="Group 110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8077" name="Freeform 110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078" name="Freeform 110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075" name="Line 111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76" name="Line 111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71" name="Group 1112"/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2806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806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806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8066" name="Group 11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8069" name="Freeform 11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070" name="Freeform 11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067" name="Line 11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68" name="Line 11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72" name="Group 1121"/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2805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805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805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8058" name="Group 112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8061" name="Freeform 11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062" name="Freeform 11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059" name="Line 112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60" name="Line 112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73" name="Group 1130"/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2804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804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804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8050" name="Group 113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8053" name="Freeform 11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054" name="Freeform 11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051" name="Line 113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52" name="Line 113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74" name="Group 1139"/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2803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804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804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8042" name="Group 114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8045" name="Freeform 11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046" name="Freeform 11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043" name="Line 1146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44" name="Line 1147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75" name="Group 3"/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28037" name="Picture 555" descr="fridge2.png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038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7776" name="Picture 603" descr="car_icon_small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77" name="Picture 814" descr="light2.png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78" name="Picture 1017" descr="antenna_stylize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79" name="Picture 1017" descr="antenna_stylize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7780" name="Group 347"/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1354" name="Oval 1353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55" name="Rectangle 1354"/>
              <p:cNvSpPr/>
              <p:nvPr/>
            </p:nvSpPr>
            <p:spPr bwMode="auto">
              <a:xfrm>
                <a:off x="1872116" y="1739006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56" name="Oval 1355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57" name="Freeform 1356"/>
              <p:cNvSpPr/>
              <p:nvPr/>
            </p:nvSpPr>
            <p:spPr bwMode="auto">
              <a:xfrm>
                <a:off x="2159736" y="1674540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58" name="Freeform 1357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59" name="Freeform 1358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60" name="Freeform 1359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61" name="Straight Connector 1360"/>
              <p:cNvCxnSpPr>
                <a:cxnSpLocks noChangeShapeType="1"/>
                <a:endCxn id="135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62" name="Straight Connector 1361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1" name="Group 347"/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1345" name="Oval 1344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46" name="Rectangle 1345"/>
              <p:cNvSpPr/>
              <p:nvPr/>
            </p:nvSpPr>
            <p:spPr bwMode="auto">
              <a:xfrm>
                <a:off x="1872532" y="1739555"/>
                <a:ext cx="1126060" cy="1160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47" name="Oval 1346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48" name="Freeform 1347"/>
              <p:cNvSpPr/>
              <p:nvPr/>
            </p:nvSpPr>
            <p:spPr bwMode="auto">
              <a:xfrm>
                <a:off x="2160152" y="1672512"/>
                <a:ext cx="548106" cy="16245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49" name="Freeform 1348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50" name="Freeform 1349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51" name="Freeform 1350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52" name="Straight Connector 1351"/>
              <p:cNvCxnSpPr>
                <a:cxnSpLocks noChangeShapeType="1"/>
                <a:endCxn id="134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53" name="Straight Connector 1352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2" name="Group 347"/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1336" name="Oval 1335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37" name="Rectangle 1336"/>
              <p:cNvSpPr/>
              <p:nvPr/>
            </p:nvSpPr>
            <p:spPr bwMode="auto">
              <a:xfrm>
                <a:off x="1872162" y="1738907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38" name="Oval 1337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39" name="Freeform 1338"/>
              <p:cNvSpPr/>
              <p:nvPr/>
            </p:nvSpPr>
            <p:spPr bwMode="auto">
              <a:xfrm>
                <a:off x="2159782" y="1674441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40" name="Freeform 1339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41" name="Freeform 1340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42" name="Freeform 1341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43" name="Straight Connector 1342"/>
              <p:cNvCxnSpPr>
                <a:cxnSpLocks noChangeShapeType="1"/>
                <a:endCxn id="1338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44" name="Straight Connector 1343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3" name="Group 347"/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1327" name="Oval 132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28" name="Rectangle 1327"/>
              <p:cNvSpPr/>
              <p:nvPr/>
            </p:nvSpPr>
            <p:spPr bwMode="auto">
              <a:xfrm>
                <a:off x="1870189" y="1739404"/>
                <a:ext cx="1129316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29" name="Oval 132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30" name="Freeform 1329"/>
              <p:cNvSpPr/>
              <p:nvPr/>
            </p:nvSpPr>
            <p:spPr bwMode="auto">
              <a:xfrm>
                <a:off x="2160944" y="1672426"/>
                <a:ext cx="547803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31" name="Freeform 133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32" name="Freeform 133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33" name="Freeform 133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34" name="Straight Connector 1333"/>
              <p:cNvCxnSpPr>
                <a:cxnSpLocks noChangeShapeType="1"/>
                <a:endCxn id="132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35" name="Straight Connector 133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4" name="Group 347"/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1318" name="Oval 131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19" name="Rectangle 1318"/>
              <p:cNvSpPr/>
              <p:nvPr/>
            </p:nvSpPr>
            <p:spPr bwMode="auto">
              <a:xfrm>
                <a:off x="1873449" y="1739300"/>
                <a:ext cx="1124357" cy="1165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20" name="Oval 131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21" name="Freeform 1320"/>
              <p:cNvSpPr/>
              <p:nvPr/>
            </p:nvSpPr>
            <p:spPr bwMode="auto">
              <a:xfrm>
                <a:off x="2162315" y="1670752"/>
                <a:ext cx="546626" cy="16108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22" name="Freeform 132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23" name="Freeform 132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24" name="Freeform 132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25" name="Straight Connector 1324"/>
              <p:cNvCxnSpPr>
                <a:cxnSpLocks noChangeShapeType="1"/>
                <a:endCxn id="132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26" name="Straight Connector 132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5" name="Group 1110"/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1309" name="Oval 1308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10" name="Rectangle 1309"/>
              <p:cNvSpPr/>
              <p:nvPr/>
            </p:nvSpPr>
            <p:spPr bwMode="auto">
              <a:xfrm>
                <a:off x="7913888" y="1622848"/>
                <a:ext cx="624093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11" name="Oval 1310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12" name="Freeform 1311"/>
              <p:cNvSpPr/>
              <p:nvPr/>
            </p:nvSpPr>
            <p:spPr bwMode="auto">
              <a:xfrm>
                <a:off x="8072877" y="1581199"/>
                <a:ext cx="303742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13" name="Freeform 1312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14" name="Freeform 1313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15" name="Freeform 1314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16" name="Straight Connector 1315"/>
              <p:cNvCxnSpPr>
                <a:cxnSpLocks noChangeShapeType="1"/>
                <a:endCxn id="1311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17" name="Straight Connector 1316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6" name="Group 1111"/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1300" name="Oval 1299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01" name="Rectangle 1300"/>
              <p:cNvSpPr/>
              <p:nvPr/>
            </p:nvSpPr>
            <p:spPr bwMode="auto">
              <a:xfrm>
                <a:off x="7912896" y="1623342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02" name="Oval 1301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03" name="Freeform 1302"/>
              <p:cNvSpPr/>
              <p:nvPr/>
            </p:nvSpPr>
            <p:spPr bwMode="auto">
              <a:xfrm>
                <a:off x="8071885" y="1581693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04" name="Freeform 1303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05" name="Freeform 1304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06" name="Freeform 1305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07" name="Straight Connector 1306"/>
              <p:cNvCxnSpPr>
                <a:cxnSpLocks noChangeShapeType="1"/>
                <a:endCxn id="1302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08" name="Straight Connector 1307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7" name="Group 1112"/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1291" name="Oval 129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92" name="Rectangle 1291"/>
              <p:cNvSpPr/>
              <p:nvPr/>
            </p:nvSpPr>
            <p:spPr bwMode="auto">
              <a:xfrm>
                <a:off x="7912903" y="162113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93" name="Oval 129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94" name="Freeform 1293"/>
              <p:cNvSpPr/>
              <p:nvPr/>
            </p:nvSpPr>
            <p:spPr bwMode="auto">
              <a:xfrm>
                <a:off x="8071894" y="1579482"/>
                <a:ext cx="306114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95" name="Freeform 129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96" name="Freeform 129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97" name="Freeform 129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98" name="Straight Connector 1297"/>
              <p:cNvCxnSpPr>
                <a:cxnSpLocks noChangeShapeType="1"/>
                <a:endCxn id="129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9" name="Straight Connector 129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8" name="Group 1113"/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1282" name="Oval 1281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83" name="Rectangle 1282"/>
              <p:cNvSpPr/>
              <p:nvPr/>
            </p:nvSpPr>
            <p:spPr bwMode="auto">
              <a:xfrm>
                <a:off x="7912811" y="162287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84" name="Oval 1283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85" name="Freeform 1284"/>
              <p:cNvSpPr/>
              <p:nvPr/>
            </p:nvSpPr>
            <p:spPr bwMode="auto">
              <a:xfrm>
                <a:off x="8071800" y="1581222"/>
                <a:ext cx="306115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86" name="Freeform 1285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87" name="Freeform 1286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88" name="Freeform 1287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89" name="Straight Connector 1288"/>
              <p:cNvCxnSpPr>
                <a:cxnSpLocks noChangeShapeType="1"/>
                <a:endCxn id="1284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0" name="Straight Connector 1289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9" name="Group 1114"/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1273" name="Oval 1272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74" name="Rectangle 1273"/>
              <p:cNvSpPr/>
              <p:nvPr/>
            </p:nvSpPr>
            <p:spPr bwMode="auto">
              <a:xfrm>
                <a:off x="7913821" y="1622879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75" name="Oval 1274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76" name="Freeform 1275"/>
              <p:cNvSpPr/>
              <p:nvPr/>
            </p:nvSpPr>
            <p:spPr bwMode="auto">
              <a:xfrm>
                <a:off x="8072810" y="1581230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77" name="Freeform 1276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78" name="Freeform 1277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79" name="Freeform 1278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80" name="Straight Connector 1279"/>
              <p:cNvCxnSpPr>
                <a:cxnSpLocks noChangeShapeType="1"/>
                <a:endCxn id="1275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81" name="Straight Connector 1280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90" name="Group 1115"/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1264" name="Oval 1263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65" name="Rectangle 1264"/>
              <p:cNvSpPr/>
              <p:nvPr/>
            </p:nvSpPr>
            <p:spPr bwMode="auto">
              <a:xfrm>
                <a:off x="7913688" y="1621637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66" name="Oval 1265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67" name="Freeform 1266"/>
              <p:cNvSpPr/>
              <p:nvPr/>
            </p:nvSpPr>
            <p:spPr bwMode="auto">
              <a:xfrm>
                <a:off x="8072677" y="1579988"/>
                <a:ext cx="306115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68" name="Freeform 1267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69" name="Freeform 1268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70" name="Freeform 1269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71" name="Straight Connector 1270"/>
              <p:cNvCxnSpPr>
                <a:cxnSpLocks noChangeShapeType="1"/>
                <a:endCxn id="1266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" name="Straight Connector 1271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7791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92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93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94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95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96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97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98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99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800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801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802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803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2"/>
              <a:chOff x="4650" y="1129"/>
              <a:chExt cx="246" cy="95"/>
            </a:xfrm>
          </p:grpSpPr>
          <p:sp>
            <p:nvSpPr>
              <p:cNvPr id="2793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793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793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7933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36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937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934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35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804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2"/>
              <a:chOff x="4650" y="1129"/>
              <a:chExt cx="246" cy="95"/>
            </a:xfrm>
          </p:grpSpPr>
          <p:sp>
            <p:nvSpPr>
              <p:cNvPr id="2792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792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792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7925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28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929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926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27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805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2"/>
              <a:chOff x="4650" y="1129"/>
              <a:chExt cx="246" cy="95"/>
            </a:xfrm>
          </p:grpSpPr>
          <p:sp>
            <p:nvSpPr>
              <p:cNvPr id="2791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791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791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7917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20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921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918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19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806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807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2790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790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790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7909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12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913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910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11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808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2789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789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790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7901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04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905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902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03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809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2789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789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789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7893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896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97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894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95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810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44299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600"/>
                <a:t>mobile network</a:t>
              </a:r>
            </a:p>
          </p:txBody>
        </p:sp>
        <p:sp>
          <p:nvSpPr>
            <p:cNvPr id="27811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03164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600"/>
                <a:t>global ISP</a:t>
              </a:r>
            </a:p>
          </p:txBody>
        </p:sp>
        <p:sp>
          <p:nvSpPr>
            <p:cNvPr id="27812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0032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600"/>
                <a:t>regional ISP</a:t>
              </a:r>
            </a:p>
          </p:txBody>
        </p:sp>
        <p:sp>
          <p:nvSpPr>
            <p:cNvPr id="27813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33364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600"/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600"/>
                <a:t>network</a:t>
              </a:r>
            </a:p>
          </p:txBody>
        </p:sp>
        <p:sp>
          <p:nvSpPr>
            <p:cNvPr id="27814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06248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600"/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600"/>
                <a:t>       network</a:t>
              </a:r>
            </a:p>
          </p:txBody>
        </p:sp>
        <p:pic>
          <p:nvPicPr>
            <p:cNvPr id="27815" name="Picture 269" descr="cell_tower_radiation copy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6149" y="1803400"/>
              <a:ext cx="518463" cy="412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7816" name="Group 347"/>
            <p:cNvGrpSpPr>
              <a:grpSpLocks/>
            </p:cNvGrpSpPr>
            <p:nvPr/>
          </p:nvGrpSpPr>
          <p:grpSpPr bwMode="auto">
            <a:xfrm>
              <a:off x="7077272" y="3621727"/>
              <a:ext cx="493804" cy="228319"/>
              <a:chOff x="1871277" y="1576300"/>
              <a:chExt cx="1128371" cy="437861"/>
            </a:xfrm>
          </p:grpSpPr>
          <p:sp>
            <p:nvSpPr>
              <p:cNvPr id="1207" name="Oval 120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08" name="Rectangle 1207"/>
              <p:cNvSpPr/>
              <p:nvPr/>
            </p:nvSpPr>
            <p:spPr bwMode="auto">
              <a:xfrm>
                <a:off x="1870827" y="1739475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09" name="Oval 120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10" name="Freeform 1209"/>
              <p:cNvSpPr/>
              <p:nvPr/>
            </p:nvSpPr>
            <p:spPr bwMode="auto">
              <a:xfrm>
                <a:off x="2157403" y="1672497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11" name="Freeform 121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12" name="Freeform 121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13" name="Freeform 121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14" name="Straight Connector 1213"/>
              <p:cNvCxnSpPr>
                <a:cxnSpLocks noChangeShapeType="1"/>
                <a:endCxn id="120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15" name="Straight Connector 121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17" name="Group 347"/>
            <p:cNvGrpSpPr>
              <a:grpSpLocks/>
            </p:cNvGrpSpPr>
            <p:nvPr/>
          </p:nvGrpSpPr>
          <p:grpSpPr bwMode="auto">
            <a:xfrm>
              <a:off x="7733157" y="3638864"/>
              <a:ext cx="493804" cy="228319"/>
              <a:chOff x="1871277" y="1576300"/>
              <a:chExt cx="1128371" cy="437861"/>
            </a:xfrm>
          </p:grpSpPr>
          <p:sp>
            <p:nvSpPr>
              <p:cNvPr id="1198" name="Oval 119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99" name="Rectangle 1198"/>
              <p:cNvSpPr/>
              <p:nvPr/>
            </p:nvSpPr>
            <p:spPr bwMode="auto">
              <a:xfrm>
                <a:off x="1870262" y="1740098"/>
                <a:ext cx="1128161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00" name="Oval 119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01" name="Freeform 1200"/>
              <p:cNvSpPr/>
              <p:nvPr/>
            </p:nvSpPr>
            <p:spPr bwMode="auto">
              <a:xfrm>
                <a:off x="2156836" y="1673120"/>
                <a:ext cx="551385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02" name="Freeform 120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03" name="Freeform 120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04" name="Freeform 120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05" name="Straight Connector 1204"/>
              <p:cNvCxnSpPr>
                <a:cxnSpLocks noChangeShapeType="1"/>
                <a:endCxn id="120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06" name="Straight Connector 120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18" name="Group 347"/>
            <p:cNvGrpSpPr>
              <a:grpSpLocks/>
            </p:cNvGrpSpPr>
            <p:nvPr/>
          </p:nvGrpSpPr>
          <p:grpSpPr bwMode="auto">
            <a:xfrm>
              <a:off x="7397100" y="3903983"/>
              <a:ext cx="493804" cy="228319"/>
              <a:chOff x="1871277" y="1576300"/>
              <a:chExt cx="1128371" cy="437861"/>
            </a:xfrm>
          </p:grpSpPr>
          <p:sp>
            <p:nvSpPr>
              <p:cNvPr id="1189" name="Oval 1188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90" name="Rectangle 1189"/>
              <p:cNvSpPr/>
              <p:nvPr/>
            </p:nvSpPr>
            <p:spPr bwMode="auto">
              <a:xfrm>
                <a:off x="1872762" y="1740086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91" name="Oval 1190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92" name="Freeform 1191"/>
              <p:cNvSpPr/>
              <p:nvPr/>
            </p:nvSpPr>
            <p:spPr bwMode="auto">
              <a:xfrm>
                <a:off x="2159338" y="1673109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93" name="Freeform 1192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94" name="Freeform 1193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95" name="Freeform 1194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96" name="Straight Connector 1195"/>
              <p:cNvCxnSpPr>
                <a:cxnSpLocks noChangeShapeType="1"/>
                <a:endCxn id="1191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97" name="Straight Connector 1196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19" name="Group 347"/>
            <p:cNvGrpSpPr>
              <a:grpSpLocks/>
            </p:cNvGrpSpPr>
            <p:nvPr/>
          </p:nvGrpSpPr>
          <p:grpSpPr bwMode="auto">
            <a:xfrm>
              <a:off x="7195340" y="2756360"/>
              <a:ext cx="413310" cy="196874"/>
              <a:chOff x="1871277" y="1576300"/>
              <a:chExt cx="1128371" cy="437861"/>
            </a:xfrm>
          </p:grpSpPr>
          <p:sp>
            <p:nvSpPr>
              <p:cNvPr id="1180" name="Oval 117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81" name="Rectangle 1180"/>
              <p:cNvSpPr/>
              <p:nvPr/>
            </p:nvSpPr>
            <p:spPr bwMode="auto">
              <a:xfrm>
                <a:off x="1869120" y="1737689"/>
                <a:ext cx="1131178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82" name="Oval 118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83" name="Freeform 1182"/>
              <p:cNvSpPr/>
              <p:nvPr/>
            </p:nvSpPr>
            <p:spPr bwMode="auto">
              <a:xfrm>
                <a:off x="2159500" y="1670607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84" name="Freeform 118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85" name="Freeform 118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86" name="Freeform 118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87" name="Straight Connector 1186"/>
              <p:cNvCxnSpPr>
                <a:cxnSpLocks noChangeShapeType="1"/>
                <a:endCxn id="118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88" name="Straight Connector 118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20" name="Group 347"/>
            <p:cNvGrpSpPr>
              <a:grpSpLocks/>
            </p:cNvGrpSpPr>
            <p:nvPr/>
          </p:nvGrpSpPr>
          <p:grpSpPr bwMode="auto">
            <a:xfrm>
              <a:off x="7677419" y="2378982"/>
              <a:ext cx="413310" cy="196874"/>
              <a:chOff x="1871277" y="1576300"/>
              <a:chExt cx="1128371" cy="437861"/>
            </a:xfrm>
          </p:grpSpPr>
          <p:sp>
            <p:nvSpPr>
              <p:cNvPr id="1171" name="Oval 1170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72" name="Rectangle 1171"/>
              <p:cNvSpPr/>
              <p:nvPr/>
            </p:nvSpPr>
            <p:spPr bwMode="auto">
              <a:xfrm>
                <a:off x="1870543" y="1740227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73" name="Oval 1172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74" name="Freeform 1173"/>
              <p:cNvSpPr/>
              <p:nvPr/>
            </p:nvSpPr>
            <p:spPr bwMode="auto">
              <a:xfrm>
                <a:off x="2160923" y="1673143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75" name="Freeform 1174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76" name="Freeform 1175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77" name="Freeform 1176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78" name="Straight Connector 1177"/>
              <p:cNvCxnSpPr>
                <a:cxnSpLocks noChangeShapeType="1"/>
                <a:endCxn id="1173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79" name="Straight Connector 1178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21" name="Group 347"/>
            <p:cNvGrpSpPr>
              <a:grpSpLocks/>
            </p:cNvGrpSpPr>
            <p:nvPr/>
          </p:nvGrpSpPr>
          <p:grpSpPr bwMode="auto">
            <a:xfrm>
              <a:off x="7186342" y="2486295"/>
              <a:ext cx="413310" cy="196874"/>
              <a:chOff x="1871277" y="1576300"/>
              <a:chExt cx="1128371" cy="437861"/>
            </a:xfrm>
          </p:grpSpPr>
          <p:sp>
            <p:nvSpPr>
              <p:cNvPr id="1162" name="Oval 116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63" name="Rectangle 1162"/>
              <p:cNvSpPr/>
              <p:nvPr/>
            </p:nvSpPr>
            <p:spPr bwMode="auto">
              <a:xfrm>
                <a:off x="1872017" y="1738112"/>
                <a:ext cx="1126842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64" name="Oval 116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65" name="Freeform 1164"/>
              <p:cNvSpPr/>
              <p:nvPr/>
            </p:nvSpPr>
            <p:spPr bwMode="auto">
              <a:xfrm>
                <a:off x="2158061" y="1671030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66" name="Freeform 116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67" name="Freeform 116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68" name="Freeform 116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69" name="Straight Connector 1168"/>
              <p:cNvCxnSpPr>
                <a:cxnSpLocks noChangeShapeType="1"/>
                <a:endCxn id="116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70" name="Straight Connector 116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22" name="Group 347"/>
            <p:cNvGrpSpPr>
              <a:grpSpLocks/>
            </p:cNvGrpSpPr>
            <p:nvPr/>
          </p:nvGrpSpPr>
          <p:grpSpPr bwMode="auto">
            <a:xfrm>
              <a:off x="7750914" y="2756819"/>
              <a:ext cx="413310" cy="196874"/>
              <a:chOff x="1871277" y="1576300"/>
              <a:chExt cx="1128371" cy="437861"/>
            </a:xfrm>
          </p:grpSpPr>
          <p:sp>
            <p:nvSpPr>
              <p:cNvPr id="1153" name="Oval 1152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54" name="Rectangle 1153"/>
              <p:cNvSpPr/>
              <p:nvPr/>
            </p:nvSpPr>
            <p:spPr bwMode="auto">
              <a:xfrm>
                <a:off x="1869259" y="1740200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55" name="Oval 1154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56" name="Freeform 1155"/>
              <p:cNvSpPr/>
              <p:nvPr/>
            </p:nvSpPr>
            <p:spPr bwMode="auto">
              <a:xfrm>
                <a:off x="2159639" y="1673116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57" name="Freeform 1156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58" name="Freeform 1157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59" name="Freeform 1158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60" name="Straight Connector 1159"/>
              <p:cNvCxnSpPr>
                <a:cxnSpLocks noChangeShapeType="1"/>
                <a:endCxn id="115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61" name="Straight Connector 1160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27823" name="Picture 1005" descr="antenna_stylize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100" y="309515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824" name="Picture 1005" descr="antenna_stylize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951" y="5490536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825" name="Picture 1005" descr="antenna_stylize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711" y="543869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826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052" y="5017186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509322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pic>
        <p:nvPicPr>
          <p:cNvPr id="66563" name="Picture 4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662" y="819150"/>
            <a:ext cx="7923080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6564" name="Group 38"/>
          <p:cNvGrpSpPr>
            <a:grpSpLocks/>
          </p:cNvGrpSpPr>
          <p:nvPr/>
        </p:nvGrpSpPr>
        <p:grpSpPr bwMode="auto">
          <a:xfrm>
            <a:off x="471223" y="1314451"/>
            <a:ext cx="9120056" cy="2840038"/>
            <a:chOff x="258" y="1214"/>
            <a:chExt cx="5303" cy="1789"/>
          </a:xfrm>
        </p:grpSpPr>
        <p:sp>
          <p:nvSpPr>
            <p:cNvPr id="66568" name="Rectangle 2"/>
            <p:cNvSpPr>
              <a:spLocks noChangeArrowheads="1"/>
            </p:cNvSpPr>
            <p:nvPr/>
          </p:nvSpPr>
          <p:spPr bwMode="auto">
            <a:xfrm>
              <a:off x="264" y="1544"/>
              <a:ext cx="1028" cy="10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66569" name="Text Box 3"/>
            <p:cNvSpPr txBox="1">
              <a:spLocks noChangeArrowheads="1"/>
            </p:cNvSpPr>
            <p:nvPr/>
          </p:nvSpPr>
          <p:spPr bwMode="auto">
            <a:xfrm>
              <a:off x="258" y="1597"/>
              <a:ext cx="1071" cy="1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itchFamily="34" charset="0"/>
                </a:rPr>
                <a:t>ticket (purchase)</a:t>
              </a: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400">
                <a:latin typeface="Arial" pitchFamily="34" charset="0"/>
              </a:endParaRP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itchFamily="34" charset="0"/>
                </a:rPr>
                <a:t>baggage (check)</a:t>
              </a: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400">
                <a:latin typeface="Arial" pitchFamily="34" charset="0"/>
              </a:endParaRP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itchFamily="34" charset="0"/>
                </a:rPr>
                <a:t>gates (load)</a:t>
              </a: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400">
                <a:latin typeface="Arial" pitchFamily="34" charset="0"/>
              </a:endParaRP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itchFamily="34" charset="0"/>
                </a:rPr>
                <a:t>runway (takeoff)</a:t>
              </a: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400">
                <a:latin typeface="Arial" pitchFamily="34" charset="0"/>
              </a:endParaRP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itchFamily="34" charset="0"/>
                </a:rPr>
                <a:t>airplane routing</a:t>
              </a:r>
            </a:p>
          </p:txBody>
        </p:sp>
        <p:sp>
          <p:nvSpPr>
            <p:cNvPr id="66570" name="Line 4"/>
            <p:cNvSpPr>
              <a:spLocks noChangeShapeType="1"/>
            </p:cNvSpPr>
            <p:nvPr/>
          </p:nvSpPr>
          <p:spPr bwMode="auto">
            <a:xfrm>
              <a:off x="271" y="1770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71" name="Line 5"/>
            <p:cNvSpPr>
              <a:spLocks noChangeShapeType="1"/>
            </p:cNvSpPr>
            <p:nvPr/>
          </p:nvSpPr>
          <p:spPr bwMode="auto">
            <a:xfrm>
              <a:off x="275" y="1989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72" name="Line 6"/>
            <p:cNvSpPr>
              <a:spLocks noChangeShapeType="1"/>
            </p:cNvSpPr>
            <p:nvPr/>
          </p:nvSpPr>
          <p:spPr bwMode="auto">
            <a:xfrm>
              <a:off x="271" y="2207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73" name="Line 7"/>
            <p:cNvSpPr>
              <a:spLocks noChangeShapeType="1"/>
            </p:cNvSpPr>
            <p:nvPr/>
          </p:nvSpPr>
          <p:spPr bwMode="auto">
            <a:xfrm>
              <a:off x="279" y="2426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74" name="Text Box 8"/>
            <p:cNvSpPr txBox="1">
              <a:spLocks noChangeArrowheads="1"/>
            </p:cNvSpPr>
            <p:nvPr/>
          </p:nvSpPr>
          <p:spPr bwMode="auto">
            <a:xfrm>
              <a:off x="511" y="2706"/>
              <a:ext cx="489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latin typeface="Arial" pitchFamily="34" charset="0"/>
                </a:rPr>
                <a:t>departure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latin typeface="Arial" pitchFamily="34" charset="0"/>
                </a:rPr>
                <a:t>airport</a:t>
              </a:r>
            </a:p>
          </p:txBody>
        </p:sp>
        <p:sp>
          <p:nvSpPr>
            <p:cNvPr id="66575" name="Text Box 9"/>
            <p:cNvSpPr txBox="1">
              <a:spLocks noChangeArrowheads="1"/>
            </p:cNvSpPr>
            <p:nvPr/>
          </p:nvSpPr>
          <p:spPr bwMode="auto">
            <a:xfrm>
              <a:off x="3770" y="2712"/>
              <a:ext cx="36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latin typeface="Arial" pitchFamily="34" charset="0"/>
                </a:rPr>
                <a:t>arrival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latin typeface="Arial" pitchFamily="34" charset="0"/>
                </a:rPr>
                <a:t>airport</a:t>
              </a:r>
            </a:p>
          </p:txBody>
        </p:sp>
        <p:sp>
          <p:nvSpPr>
            <p:cNvPr id="66576" name="Text Box 10"/>
            <p:cNvSpPr txBox="1">
              <a:spLocks noChangeArrowheads="1"/>
            </p:cNvSpPr>
            <p:nvPr/>
          </p:nvSpPr>
          <p:spPr bwMode="auto">
            <a:xfrm>
              <a:off x="1896" y="2709"/>
              <a:ext cx="969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latin typeface="Arial" pitchFamily="34" charset="0"/>
                </a:rPr>
                <a:t>intermediate air-traffic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latin typeface="Arial" pitchFamily="34" charset="0"/>
                </a:rPr>
                <a:t>control centers</a:t>
              </a:r>
            </a:p>
          </p:txBody>
        </p:sp>
        <p:pic>
          <p:nvPicPr>
            <p:cNvPr id="66577" name="Picture 11" descr="yylgaifm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30" y="1315"/>
              <a:ext cx="963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578" name="Line 12"/>
            <p:cNvSpPr>
              <a:spLocks noChangeShapeType="1"/>
            </p:cNvSpPr>
            <p:nvPr/>
          </p:nvSpPr>
          <p:spPr bwMode="auto">
            <a:xfrm>
              <a:off x="2133" y="1214"/>
              <a:ext cx="2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79" name="Line 13"/>
            <p:cNvSpPr>
              <a:spLocks noChangeShapeType="1"/>
            </p:cNvSpPr>
            <p:nvPr/>
          </p:nvSpPr>
          <p:spPr bwMode="auto">
            <a:xfrm>
              <a:off x="2229" y="1310"/>
              <a:ext cx="2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80" name="Line 14"/>
            <p:cNvSpPr>
              <a:spLocks noChangeShapeType="1"/>
            </p:cNvSpPr>
            <p:nvPr/>
          </p:nvSpPr>
          <p:spPr bwMode="auto">
            <a:xfrm>
              <a:off x="2325" y="1406"/>
              <a:ext cx="2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6581" name="Group 15"/>
            <p:cNvGrpSpPr>
              <a:grpSpLocks/>
            </p:cNvGrpSpPr>
            <p:nvPr/>
          </p:nvGrpSpPr>
          <p:grpSpPr bwMode="auto">
            <a:xfrm>
              <a:off x="1436" y="2441"/>
              <a:ext cx="1071" cy="186"/>
              <a:chOff x="1813" y="2187"/>
              <a:chExt cx="1071" cy="186"/>
            </a:xfrm>
          </p:grpSpPr>
          <p:sp>
            <p:nvSpPr>
              <p:cNvPr id="66601" name="Rectangle 16"/>
              <p:cNvSpPr>
                <a:spLocks noChangeArrowheads="1"/>
              </p:cNvSpPr>
              <p:nvPr/>
            </p:nvSpPr>
            <p:spPr bwMode="auto">
              <a:xfrm>
                <a:off x="1817" y="2187"/>
                <a:ext cx="871" cy="1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66602" name="Text Box 17"/>
              <p:cNvSpPr txBox="1">
                <a:spLocks noChangeArrowheads="1"/>
              </p:cNvSpPr>
              <p:nvPr/>
            </p:nvSpPr>
            <p:spPr bwMode="auto">
              <a:xfrm>
                <a:off x="1813" y="2200"/>
                <a:ext cx="1071" cy="1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8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itchFamily="34" charset="0"/>
                  </a:rPr>
                  <a:t>airplane routing</a:t>
                </a:r>
              </a:p>
            </p:txBody>
          </p:sp>
        </p:grpSp>
        <p:grpSp>
          <p:nvGrpSpPr>
            <p:cNvPr id="66582" name="Group 18"/>
            <p:cNvGrpSpPr>
              <a:grpSpLocks/>
            </p:cNvGrpSpPr>
            <p:nvPr/>
          </p:nvGrpSpPr>
          <p:grpSpPr bwMode="auto">
            <a:xfrm>
              <a:off x="2417" y="2441"/>
              <a:ext cx="1071" cy="186"/>
              <a:chOff x="1813" y="2187"/>
              <a:chExt cx="1071" cy="186"/>
            </a:xfrm>
          </p:grpSpPr>
          <p:sp>
            <p:nvSpPr>
              <p:cNvPr id="66599" name="Rectangle 19"/>
              <p:cNvSpPr>
                <a:spLocks noChangeArrowheads="1"/>
              </p:cNvSpPr>
              <p:nvPr/>
            </p:nvSpPr>
            <p:spPr bwMode="auto">
              <a:xfrm>
                <a:off x="1817" y="2187"/>
                <a:ext cx="871" cy="1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66600" name="Text Box 20"/>
              <p:cNvSpPr txBox="1">
                <a:spLocks noChangeArrowheads="1"/>
              </p:cNvSpPr>
              <p:nvPr/>
            </p:nvSpPr>
            <p:spPr bwMode="auto">
              <a:xfrm>
                <a:off x="1813" y="2200"/>
                <a:ext cx="1071" cy="1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8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itchFamily="34" charset="0"/>
                  </a:rPr>
                  <a:t>airplane routing</a:t>
                </a:r>
              </a:p>
            </p:txBody>
          </p:sp>
        </p:grpSp>
        <p:sp>
          <p:nvSpPr>
            <p:cNvPr id="66583" name="Rectangle 21"/>
            <p:cNvSpPr>
              <a:spLocks noChangeArrowheads="1"/>
            </p:cNvSpPr>
            <p:nvPr/>
          </p:nvSpPr>
          <p:spPr bwMode="auto">
            <a:xfrm>
              <a:off x="3446" y="1551"/>
              <a:ext cx="1028" cy="10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66584" name="Text Box 22"/>
            <p:cNvSpPr txBox="1">
              <a:spLocks noChangeArrowheads="1"/>
            </p:cNvSpPr>
            <p:nvPr/>
          </p:nvSpPr>
          <p:spPr bwMode="auto">
            <a:xfrm>
              <a:off x="3412" y="1598"/>
              <a:ext cx="1071" cy="1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itchFamily="34" charset="0"/>
                </a:rPr>
                <a:t>ticket (complain)</a:t>
              </a: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400">
                <a:latin typeface="Arial" pitchFamily="34" charset="0"/>
              </a:endParaRP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itchFamily="34" charset="0"/>
                </a:rPr>
                <a:t>baggage (claim</a:t>
              </a: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400">
                <a:latin typeface="Arial" pitchFamily="34" charset="0"/>
              </a:endParaRP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itchFamily="34" charset="0"/>
                </a:rPr>
                <a:t>gates (unload)</a:t>
              </a: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400">
                <a:latin typeface="Arial" pitchFamily="34" charset="0"/>
              </a:endParaRP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itchFamily="34" charset="0"/>
                </a:rPr>
                <a:t>runway (land)</a:t>
              </a: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400">
                <a:latin typeface="Arial" pitchFamily="34" charset="0"/>
              </a:endParaRP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itchFamily="34" charset="0"/>
                </a:rPr>
                <a:t>airplane routing</a:t>
              </a:r>
            </a:p>
          </p:txBody>
        </p:sp>
        <p:sp>
          <p:nvSpPr>
            <p:cNvPr id="66585" name="Line 23"/>
            <p:cNvSpPr>
              <a:spLocks noChangeShapeType="1"/>
            </p:cNvSpPr>
            <p:nvPr/>
          </p:nvSpPr>
          <p:spPr bwMode="auto">
            <a:xfrm>
              <a:off x="3453" y="1777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86" name="Line 24"/>
            <p:cNvSpPr>
              <a:spLocks noChangeShapeType="1"/>
            </p:cNvSpPr>
            <p:nvPr/>
          </p:nvSpPr>
          <p:spPr bwMode="auto">
            <a:xfrm>
              <a:off x="3457" y="1996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87" name="Line 25"/>
            <p:cNvSpPr>
              <a:spLocks noChangeShapeType="1"/>
            </p:cNvSpPr>
            <p:nvPr/>
          </p:nvSpPr>
          <p:spPr bwMode="auto">
            <a:xfrm>
              <a:off x="3453" y="2214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88" name="Line 26"/>
            <p:cNvSpPr>
              <a:spLocks noChangeShapeType="1"/>
            </p:cNvSpPr>
            <p:nvPr/>
          </p:nvSpPr>
          <p:spPr bwMode="auto">
            <a:xfrm>
              <a:off x="3461" y="2433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89" name="Rectangle 27"/>
            <p:cNvSpPr>
              <a:spLocks noChangeArrowheads="1"/>
            </p:cNvSpPr>
            <p:nvPr/>
          </p:nvSpPr>
          <p:spPr bwMode="auto">
            <a:xfrm>
              <a:off x="268" y="2476"/>
              <a:ext cx="5293" cy="116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66590" name="Rectangle 28"/>
            <p:cNvSpPr>
              <a:spLocks noChangeArrowheads="1"/>
            </p:cNvSpPr>
            <p:nvPr/>
          </p:nvSpPr>
          <p:spPr bwMode="auto">
            <a:xfrm>
              <a:off x="268" y="2256"/>
              <a:ext cx="5293" cy="123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66591" name="Rectangle 29"/>
            <p:cNvSpPr>
              <a:spLocks noChangeArrowheads="1"/>
            </p:cNvSpPr>
            <p:nvPr/>
          </p:nvSpPr>
          <p:spPr bwMode="auto">
            <a:xfrm>
              <a:off x="268" y="2050"/>
              <a:ext cx="5293" cy="116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66592" name="Rectangle 30"/>
            <p:cNvSpPr>
              <a:spLocks noChangeArrowheads="1"/>
            </p:cNvSpPr>
            <p:nvPr/>
          </p:nvSpPr>
          <p:spPr bwMode="auto">
            <a:xfrm>
              <a:off x="268" y="1830"/>
              <a:ext cx="5286" cy="123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66593" name="Rectangle 31"/>
            <p:cNvSpPr>
              <a:spLocks noChangeArrowheads="1"/>
            </p:cNvSpPr>
            <p:nvPr/>
          </p:nvSpPr>
          <p:spPr bwMode="auto">
            <a:xfrm>
              <a:off x="268" y="1617"/>
              <a:ext cx="5287" cy="123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66594" name="Text Box 32"/>
            <p:cNvSpPr txBox="1">
              <a:spLocks noChangeArrowheads="1"/>
            </p:cNvSpPr>
            <p:nvPr/>
          </p:nvSpPr>
          <p:spPr bwMode="auto">
            <a:xfrm>
              <a:off x="4788" y="1588"/>
              <a:ext cx="31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latin typeface="Arial" pitchFamily="34" charset="0"/>
                </a:rPr>
                <a:t>ticket</a:t>
              </a:r>
            </a:p>
          </p:txBody>
        </p:sp>
        <p:sp>
          <p:nvSpPr>
            <p:cNvPr id="66595" name="Text Box 33"/>
            <p:cNvSpPr txBox="1">
              <a:spLocks noChangeArrowheads="1"/>
            </p:cNvSpPr>
            <p:nvPr/>
          </p:nvSpPr>
          <p:spPr bwMode="auto">
            <a:xfrm>
              <a:off x="4791" y="1801"/>
              <a:ext cx="45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latin typeface="Arial" pitchFamily="34" charset="0"/>
                </a:rPr>
                <a:t>baggage</a:t>
              </a:r>
            </a:p>
          </p:txBody>
        </p:sp>
        <p:sp>
          <p:nvSpPr>
            <p:cNvPr id="66596" name="Text Box 34"/>
            <p:cNvSpPr txBox="1">
              <a:spLocks noChangeArrowheads="1"/>
            </p:cNvSpPr>
            <p:nvPr/>
          </p:nvSpPr>
          <p:spPr bwMode="auto">
            <a:xfrm>
              <a:off x="4783" y="2013"/>
              <a:ext cx="281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latin typeface="Arial" pitchFamily="34" charset="0"/>
                </a:rPr>
                <a:t>gate</a:t>
              </a:r>
            </a:p>
          </p:txBody>
        </p:sp>
        <p:sp>
          <p:nvSpPr>
            <p:cNvPr id="66597" name="Text Box 35"/>
            <p:cNvSpPr txBox="1">
              <a:spLocks noChangeArrowheads="1"/>
            </p:cNvSpPr>
            <p:nvPr/>
          </p:nvSpPr>
          <p:spPr bwMode="auto">
            <a:xfrm>
              <a:off x="4793" y="2225"/>
              <a:ext cx="68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latin typeface="Arial" pitchFamily="34" charset="0"/>
                </a:rPr>
                <a:t>takeoff/landing</a:t>
              </a:r>
            </a:p>
          </p:txBody>
        </p:sp>
        <p:sp>
          <p:nvSpPr>
            <p:cNvPr id="66598" name="Text Box 36"/>
            <p:cNvSpPr txBox="1">
              <a:spLocks noChangeArrowheads="1"/>
            </p:cNvSpPr>
            <p:nvPr/>
          </p:nvSpPr>
          <p:spPr bwMode="auto">
            <a:xfrm>
              <a:off x="4796" y="2444"/>
              <a:ext cx="721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latin typeface="Arial" pitchFamily="34" charset="0"/>
                </a:rPr>
                <a:t>airplane routing</a:t>
              </a:r>
            </a:p>
          </p:txBody>
        </p:sp>
      </p:grpSp>
      <p:sp>
        <p:nvSpPr>
          <p:cNvPr id="66565" name="Rectangle 39"/>
          <p:cNvSpPr>
            <a:spLocks noGrp="1" noChangeArrowheads="1"/>
          </p:cNvSpPr>
          <p:nvPr>
            <p:ph type="title" idx="4294967295"/>
          </p:nvPr>
        </p:nvSpPr>
        <p:spPr>
          <a:xfrm>
            <a:off x="345679" y="3175"/>
            <a:ext cx="92456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itchFamily="34" charset="-128"/>
              </a:rPr>
              <a:t>Layering of airline functionality</a:t>
            </a:r>
          </a:p>
        </p:txBody>
      </p:sp>
      <p:sp>
        <p:nvSpPr>
          <p:cNvPr id="66566" name="Rectangle 40"/>
          <p:cNvSpPr>
            <a:spLocks noGrp="1" noChangeArrowheads="1"/>
          </p:cNvSpPr>
          <p:nvPr>
            <p:ph type="body" idx="4294967295"/>
          </p:nvPr>
        </p:nvSpPr>
        <p:spPr>
          <a:xfrm>
            <a:off x="577850" y="4441826"/>
            <a:ext cx="8248121" cy="176371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en-US" i="1">
                <a:solidFill>
                  <a:srgbClr val="CC0000"/>
                </a:solidFill>
                <a:ea typeface="ＭＳ Ｐゴシック" pitchFamily="34" charset="-128"/>
              </a:rPr>
              <a:t>layers:</a:t>
            </a:r>
            <a:r>
              <a:rPr lang="en-US" altLang="en-US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en-US">
                <a:ea typeface="ＭＳ Ｐゴシック" pitchFamily="34" charset="-128"/>
              </a:rPr>
              <a:t>each layer implements a service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 sz="2800">
                <a:ea typeface="Arial" pitchFamily="34" charset="0"/>
              </a:rPr>
              <a:t>via its own internal-layer actions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 sz="2800">
                <a:ea typeface="Arial" pitchFamily="34" charset="0"/>
              </a:rPr>
              <a:t>relying on services provided by layer below</a:t>
            </a:r>
          </a:p>
          <a:p>
            <a:pPr eaLnBrk="1" hangingPunct="1">
              <a:buFont typeface="Wingdings" pitchFamily="2" charset="2"/>
              <a:buNone/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6656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1-</a:t>
            </a:r>
            <a:fld id="{7EC512B7-CC84-40E2-BD6B-30C55AD88F43}" type="slidenum">
              <a:rPr lang="en-US" altLang="en-US" sz="1200">
                <a:latin typeface="Tahoma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80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3885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>
                <a:latin typeface="Tahoma" pitchFamily="34" charset="0"/>
              </a:rPr>
              <a:t>Introduction</a:t>
            </a:r>
          </a:p>
        </p:txBody>
      </p:sp>
      <p:pic>
        <p:nvPicPr>
          <p:cNvPr id="67587" name="Picture 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76" y="1047593"/>
            <a:ext cx="3573727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itchFamily="34" charset="-128"/>
              </a:rPr>
              <a:t>Why layering?</a:t>
            </a:r>
          </a:p>
        </p:txBody>
      </p:sp>
      <p:sp>
        <p:nvSpPr>
          <p:cNvPr id="6758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91608" y="1435100"/>
            <a:ext cx="8420100" cy="464820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en-US" altLang="en-US" sz="3200" dirty="0">
                <a:ea typeface="ＭＳ Ｐゴシック" pitchFamily="34" charset="-128"/>
              </a:rPr>
              <a:t>dealing with </a:t>
            </a:r>
            <a:r>
              <a:rPr lang="en-US" altLang="en-US" sz="3200" dirty="0">
                <a:solidFill>
                  <a:srgbClr val="FF0000"/>
                </a:solidFill>
                <a:ea typeface="ＭＳ Ｐゴシック" pitchFamily="34" charset="-128"/>
              </a:rPr>
              <a:t>complex systems</a:t>
            </a:r>
            <a:r>
              <a:rPr lang="en-US" altLang="en-US" sz="3200" dirty="0">
                <a:ea typeface="ＭＳ Ｐゴシック" pitchFamily="34" charset="-128"/>
              </a:rPr>
              <a:t>:</a:t>
            </a:r>
          </a:p>
          <a:p>
            <a:pPr eaLnBrk="1" hangingPunct="1"/>
            <a:r>
              <a:rPr lang="en-US" altLang="en-US" dirty="0">
                <a:ea typeface="ＭＳ Ｐゴシック" pitchFamily="34" charset="-128"/>
              </a:rPr>
              <a:t>explicit structure allows identification, relationship of complex system</a:t>
            </a:r>
            <a:r>
              <a:rPr lang="ja-JP" altLang="en-US" dirty="0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s pieces</a:t>
            </a:r>
          </a:p>
          <a:p>
            <a:pPr marL="682625" lvl="1" indent="-225425" eaLnBrk="1" hangingPunct="1"/>
            <a:r>
              <a:rPr lang="en-US" altLang="en-US" dirty="0">
                <a:ea typeface="Arial" pitchFamily="34" charset="0"/>
              </a:rPr>
              <a:t>layered </a:t>
            </a:r>
            <a:r>
              <a:rPr lang="en-US" altLang="en-US" i="1" dirty="0">
                <a:solidFill>
                  <a:srgbClr val="CC0000"/>
                </a:solidFill>
                <a:ea typeface="Arial" pitchFamily="34" charset="0"/>
              </a:rPr>
              <a:t>reference model</a:t>
            </a:r>
            <a:r>
              <a:rPr lang="en-US" altLang="en-US" dirty="0">
                <a:ea typeface="Arial" pitchFamily="34" charset="0"/>
              </a:rPr>
              <a:t> for discussion</a:t>
            </a:r>
          </a:p>
          <a:p>
            <a:pPr eaLnBrk="1" hangingPunct="1"/>
            <a:r>
              <a:rPr lang="en-US" altLang="en-US" dirty="0">
                <a:solidFill>
                  <a:srgbClr val="0054FD"/>
                </a:solidFill>
                <a:ea typeface="ＭＳ Ｐゴシック" pitchFamily="34" charset="-128"/>
              </a:rPr>
              <a:t>modularization</a:t>
            </a:r>
            <a:r>
              <a:rPr lang="en-US" altLang="en-US" dirty="0">
                <a:ea typeface="ＭＳ Ｐゴシック" pitchFamily="34" charset="-128"/>
              </a:rPr>
              <a:t> eases maintenance, updating of system</a:t>
            </a:r>
          </a:p>
          <a:p>
            <a:pPr marL="682625" lvl="1" indent="-225425" eaLnBrk="1" hangingPunct="1"/>
            <a:r>
              <a:rPr lang="en-US" altLang="en-US" dirty="0">
                <a:ea typeface="Arial" pitchFamily="34" charset="0"/>
              </a:rPr>
              <a:t>change of implementation of layer</a:t>
            </a:r>
            <a:r>
              <a:rPr lang="ja-JP" altLang="en-US" dirty="0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s service transparent to rest of system</a:t>
            </a:r>
          </a:p>
          <a:p>
            <a:pPr marL="682625" lvl="1" indent="-225425" eaLnBrk="1" hangingPunct="1"/>
            <a:r>
              <a:rPr lang="en-US" altLang="en-US" dirty="0">
                <a:ea typeface="Arial" pitchFamily="34" charset="0"/>
              </a:rPr>
              <a:t>e.g., change in gate procedure doesn</a:t>
            </a:r>
            <a:r>
              <a:rPr lang="en-US" altLang="en-US" dirty="0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t affect rest of system</a:t>
            </a:r>
          </a:p>
          <a:p>
            <a:pPr eaLnBrk="1" hangingPunct="1"/>
            <a:r>
              <a:rPr lang="en-US" altLang="en-US" dirty="0">
                <a:ea typeface="ＭＳ Ｐゴシック" pitchFamily="34" charset="-128"/>
              </a:rPr>
              <a:t>layering considered harmful?</a:t>
            </a:r>
          </a:p>
        </p:txBody>
      </p:sp>
      <p:sp>
        <p:nvSpPr>
          <p:cNvPr id="6759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>
                <a:latin typeface="Tahoma" pitchFamily="34" charset="0"/>
              </a:rPr>
              <a:t>1-</a:t>
            </a:r>
            <a:fld id="{C04972D2-8CB8-4D7E-BC2A-7EC256BA5360}" type="slidenum">
              <a:rPr lang="en-US" altLang="en-US" sz="1200">
                <a:latin typeface="Tahoma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81</a:t>
            </a:fld>
            <a:endParaRPr lang="en-US" altLang="en-US" sz="1200" dirty="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5903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pic>
        <p:nvPicPr>
          <p:cNvPr id="68611" name="Picture 1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491" y="873125"/>
            <a:ext cx="5941880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2" name="Rectangle 2"/>
          <p:cNvSpPr>
            <a:spLocks noChangeArrowheads="1"/>
          </p:cNvSpPr>
          <p:nvPr/>
        </p:nvSpPr>
        <p:spPr bwMode="auto">
          <a:xfrm>
            <a:off x="7123377" y="1727200"/>
            <a:ext cx="2049992" cy="35306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itchFamily="34" charset="0"/>
            </a:endParaRPr>
          </a:p>
        </p:txBody>
      </p:sp>
      <p:sp>
        <p:nvSpPr>
          <p:cNvPr id="6861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469504" y="114300"/>
            <a:ext cx="8420100" cy="10287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itchFamily="34" charset="-128"/>
              </a:rPr>
              <a:t>Internet protocol stack</a:t>
            </a:r>
          </a:p>
        </p:txBody>
      </p:sp>
      <p:sp>
        <p:nvSpPr>
          <p:cNvPr id="68614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70971" y="1333500"/>
            <a:ext cx="6017552" cy="4648200"/>
          </a:xfrm>
        </p:spPr>
        <p:txBody>
          <a:bodyPr>
            <a:normAutofit fontScale="92500" lnSpcReduction="20000"/>
          </a:bodyPr>
          <a:lstStyle/>
          <a:p>
            <a:pPr marL="287338" indent="-287338" eaLnBrk="1" hangingPunct="1">
              <a:lnSpc>
                <a:spcPct val="80000"/>
              </a:lnSpc>
            </a:pPr>
            <a:r>
              <a:rPr lang="en-US" altLang="en-US" i="1">
                <a:solidFill>
                  <a:srgbClr val="CC0000"/>
                </a:solidFill>
                <a:ea typeface="ＭＳ Ｐゴシック" pitchFamily="34" charset="-128"/>
              </a:rPr>
              <a:t>application:</a:t>
            </a:r>
            <a:r>
              <a:rPr lang="en-US" altLang="en-US">
                <a:ea typeface="ＭＳ Ｐゴシック" pitchFamily="34" charset="-128"/>
              </a:rPr>
              <a:t> supporting network applications</a:t>
            </a:r>
          </a:p>
          <a:p>
            <a:pPr marL="682625" lvl="1" indent="-225425" eaLnBrk="1" hangingPunct="1">
              <a:lnSpc>
                <a:spcPct val="80000"/>
              </a:lnSpc>
            </a:pPr>
            <a:r>
              <a:rPr lang="en-US" altLang="en-US">
                <a:ea typeface="Arial" pitchFamily="34" charset="0"/>
              </a:rPr>
              <a:t>FTP, SMTP, HTTP</a:t>
            </a:r>
          </a:p>
          <a:p>
            <a:pPr marL="287338" indent="-287338" eaLnBrk="1" hangingPunct="1">
              <a:lnSpc>
                <a:spcPct val="80000"/>
              </a:lnSpc>
            </a:pPr>
            <a:r>
              <a:rPr lang="en-US" altLang="en-US" i="1">
                <a:solidFill>
                  <a:srgbClr val="CC0000"/>
                </a:solidFill>
                <a:ea typeface="ＭＳ Ｐゴシック" pitchFamily="34" charset="-128"/>
              </a:rPr>
              <a:t>transport:</a:t>
            </a:r>
            <a:r>
              <a:rPr lang="en-US" altLang="en-US">
                <a:ea typeface="ＭＳ Ｐゴシック" pitchFamily="34" charset="-128"/>
              </a:rPr>
              <a:t> process-process data transfer</a:t>
            </a:r>
          </a:p>
          <a:p>
            <a:pPr marL="682625" lvl="1" indent="-225425" eaLnBrk="1" hangingPunct="1">
              <a:lnSpc>
                <a:spcPct val="80000"/>
              </a:lnSpc>
            </a:pPr>
            <a:r>
              <a:rPr lang="en-US" altLang="en-US">
                <a:ea typeface="Arial" pitchFamily="34" charset="0"/>
              </a:rPr>
              <a:t>TCP, UDP</a:t>
            </a:r>
          </a:p>
          <a:p>
            <a:pPr marL="287338" indent="-287338" eaLnBrk="1" hangingPunct="1">
              <a:lnSpc>
                <a:spcPct val="80000"/>
              </a:lnSpc>
            </a:pPr>
            <a:r>
              <a:rPr lang="en-US" altLang="en-US" i="1">
                <a:solidFill>
                  <a:srgbClr val="CC0000"/>
                </a:solidFill>
                <a:ea typeface="ＭＳ Ｐゴシック" pitchFamily="34" charset="-128"/>
              </a:rPr>
              <a:t>network:</a:t>
            </a:r>
            <a:r>
              <a:rPr lang="en-US" altLang="en-US">
                <a:ea typeface="ＭＳ Ｐゴシック" pitchFamily="34" charset="-128"/>
              </a:rPr>
              <a:t> routing of datagrams from source to destination</a:t>
            </a:r>
          </a:p>
          <a:p>
            <a:pPr marL="682625" lvl="1" indent="-225425" eaLnBrk="1" hangingPunct="1">
              <a:lnSpc>
                <a:spcPct val="80000"/>
              </a:lnSpc>
            </a:pPr>
            <a:r>
              <a:rPr lang="en-US" altLang="en-US">
                <a:ea typeface="Arial" pitchFamily="34" charset="0"/>
              </a:rPr>
              <a:t>IP, routing protocols</a:t>
            </a:r>
          </a:p>
          <a:p>
            <a:pPr marL="287338" indent="-287338" eaLnBrk="1" hangingPunct="1">
              <a:lnSpc>
                <a:spcPct val="80000"/>
              </a:lnSpc>
            </a:pPr>
            <a:r>
              <a:rPr lang="en-US" altLang="en-US" i="1">
                <a:solidFill>
                  <a:srgbClr val="CC0000"/>
                </a:solidFill>
                <a:ea typeface="ＭＳ Ｐゴシック" pitchFamily="34" charset="-128"/>
              </a:rPr>
              <a:t>link:</a:t>
            </a:r>
            <a:r>
              <a:rPr lang="en-US" altLang="en-US">
                <a:ea typeface="ＭＳ Ｐゴシック" pitchFamily="34" charset="-128"/>
              </a:rPr>
              <a:t> data transfer between neighboring  network elements</a:t>
            </a:r>
          </a:p>
          <a:p>
            <a:pPr marL="682625" lvl="1" indent="-225425" eaLnBrk="1" hangingPunct="1">
              <a:lnSpc>
                <a:spcPct val="80000"/>
              </a:lnSpc>
            </a:pPr>
            <a:r>
              <a:rPr lang="en-US" altLang="en-US">
                <a:ea typeface="Arial" pitchFamily="34" charset="0"/>
              </a:rPr>
              <a:t>Ethernet, 802.111 (WiFi), PPP</a:t>
            </a:r>
          </a:p>
          <a:p>
            <a:pPr marL="287338" indent="-287338" eaLnBrk="1" hangingPunct="1">
              <a:lnSpc>
                <a:spcPct val="80000"/>
              </a:lnSpc>
            </a:pPr>
            <a:r>
              <a:rPr lang="en-US" altLang="en-US" i="1">
                <a:solidFill>
                  <a:srgbClr val="CC0000"/>
                </a:solidFill>
                <a:ea typeface="ＭＳ Ｐゴシック" pitchFamily="34" charset="-128"/>
              </a:rPr>
              <a:t>physical:</a:t>
            </a:r>
            <a:r>
              <a:rPr lang="en-US" altLang="en-US">
                <a:ea typeface="ＭＳ Ｐゴシック" pitchFamily="34" charset="-128"/>
              </a:rPr>
              <a:t> bits </a:t>
            </a:r>
            <a:r>
              <a:rPr lang="ja-JP" altLang="en-US">
                <a:ea typeface="ＭＳ Ｐゴシック" pitchFamily="34" charset="-128"/>
              </a:rPr>
              <a:t>“</a:t>
            </a:r>
            <a:r>
              <a:rPr lang="en-US" altLang="ja-JP">
                <a:ea typeface="ＭＳ Ｐゴシック" pitchFamily="34" charset="-128"/>
              </a:rPr>
              <a:t>on the wire</a:t>
            </a:r>
            <a:r>
              <a:rPr lang="ja-JP" altLang="en-US">
                <a:ea typeface="ＭＳ Ｐゴシック" pitchFamily="34" charset="-128"/>
              </a:rPr>
              <a:t>”</a:t>
            </a:r>
            <a:endParaRPr lang="en-US" altLang="ja-JP">
              <a:ea typeface="ＭＳ Ｐゴシック" pitchFamily="34" charset="-128"/>
            </a:endParaRPr>
          </a:p>
          <a:p>
            <a:pPr marL="287338" indent="-287338" eaLnBrk="1" hangingPunct="1">
              <a:lnSpc>
                <a:spcPct val="80000"/>
              </a:lnSpc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68615" name="Rectangle 6"/>
          <p:cNvSpPr>
            <a:spLocks noChangeArrowheads="1"/>
          </p:cNvSpPr>
          <p:nvPr/>
        </p:nvSpPr>
        <p:spPr bwMode="auto">
          <a:xfrm>
            <a:off x="6996112" y="1824038"/>
            <a:ext cx="2049992" cy="3530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itchFamily="34" charset="0"/>
            </a:endParaRPr>
          </a:p>
        </p:txBody>
      </p:sp>
      <p:sp>
        <p:nvSpPr>
          <p:cNvPr id="68616" name="Text Box 7"/>
          <p:cNvSpPr txBox="1">
            <a:spLocks noChangeArrowheads="1"/>
          </p:cNvSpPr>
          <p:nvPr/>
        </p:nvSpPr>
        <p:spPr bwMode="auto">
          <a:xfrm>
            <a:off x="7170756" y="1920875"/>
            <a:ext cx="1659429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itchFamily="34" charset="0"/>
              </a:rPr>
              <a:t>application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itchFamily="34" charset="0"/>
              </a:rPr>
              <a:t>transport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itchFamily="34" charset="0"/>
              </a:rPr>
              <a:t>network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itchFamily="34" charset="0"/>
              </a:rPr>
              <a:t>link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itchFamily="34" charset="0"/>
              </a:rPr>
              <a:t>physical</a:t>
            </a:r>
          </a:p>
        </p:txBody>
      </p:sp>
      <p:sp>
        <p:nvSpPr>
          <p:cNvPr id="68617" name="Line 8"/>
          <p:cNvSpPr>
            <a:spLocks noChangeShapeType="1"/>
          </p:cNvSpPr>
          <p:nvPr/>
        </p:nvSpPr>
        <p:spPr bwMode="auto">
          <a:xfrm>
            <a:off x="6989233" y="2516188"/>
            <a:ext cx="20431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8" name="Line 9"/>
          <p:cNvSpPr>
            <a:spLocks noChangeShapeType="1"/>
          </p:cNvSpPr>
          <p:nvPr/>
        </p:nvSpPr>
        <p:spPr bwMode="auto">
          <a:xfrm>
            <a:off x="6989233" y="3221038"/>
            <a:ext cx="20431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9" name="Line 10"/>
          <p:cNvSpPr>
            <a:spLocks noChangeShapeType="1"/>
          </p:cNvSpPr>
          <p:nvPr/>
        </p:nvSpPr>
        <p:spPr bwMode="auto">
          <a:xfrm>
            <a:off x="6989233" y="3932238"/>
            <a:ext cx="20431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20" name="Line 11"/>
          <p:cNvSpPr>
            <a:spLocks noChangeShapeType="1"/>
          </p:cNvSpPr>
          <p:nvPr/>
        </p:nvSpPr>
        <p:spPr bwMode="auto">
          <a:xfrm>
            <a:off x="6989233" y="4643438"/>
            <a:ext cx="20431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2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1-</a:t>
            </a:r>
            <a:fld id="{768CD640-4EF5-44C0-8743-E87BBCDC3A67}" type="slidenum">
              <a:rPr lang="en-US" altLang="en-US" sz="1200">
                <a:latin typeface="Tahoma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82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0619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69635" name="Rectangle 2"/>
          <p:cNvSpPr>
            <a:spLocks noChangeArrowheads="1"/>
          </p:cNvSpPr>
          <p:nvPr/>
        </p:nvSpPr>
        <p:spPr bwMode="auto">
          <a:xfrm>
            <a:off x="7047706" y="1638300"/>
            <a:ext cx="2049992" cy="35306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69636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433388" y="85725"/>
            <a:ext cx="9117012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itchFamily="34" charset="-128"/>
              </a:rPr>
              <a:t>ISO/OSI reference model</a:t>
            </a:r>
          </a:p>
        </p:txBody>
      </p:sp>
      <p:sp>
        <p:nvSpPr>
          <p:cNvPr id="69637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2884" y="1422400"/>
            <a:ext cx="5584164" cy="4648200"/>
          </a:xfrm>
        </p:spPr>
        <p:txBody>
          <a:bodyPr>
            <a:normAutofit fontScale="85000" lnSpcReduction="20000"/>
          </a:bodyPr>
          <a:lstStyle/>
          <a:p>
            <a:pPr marL="287338" indent="-287338" eaLnBrk="1" hangingPunct="1"/>
            <a:r>
              <a:rPr lang="en-US" altLang="en-US" i="1" dirty="0">
                <a:solidFill>
                  <a:srgbClr val="CC0000"/>
                </a:solidFill>
                <a:ea typeface="ＭＳ Ｐゴシック" pitchFamily="34" charset="-128"/>
              </a:rPr>
              <a:t>presentation:</a:t>
            </a:r>
            <a:r>
              <a:rPr lang="en-US" altLang="en-US" dirty="0">
                <a:ea typeface="ＭＳ Ｐゴシック" pitchFamily="34" charset="-128"/>
              </a:rPr>
              <a:t> allow applications to interpret meaning of data, e.g., encryption, compression, machine-specific conventions</a:t>
            </a:r>
          </a:p>
          <a:p>
            <a:pPr marL="287338" indent="-287338" eaLnBrk="1" hangingPunct="1"/>
            <a:r>
              <a:rPr lang="en-US" altLang="en-US" i="1" dirty="0">
                <a:solidFill>
                  <a:srgbClr val="CC0000"/>
                </a:solidFill>
                <a:ea typeface="ＭＳ Ｐゴシック" pitchFamily="34" charset="-128"/>
              </a:rPr>
              <a:t>session:</a:t>
            </a:r>
            <a:r>
              <a:rPr lang="en-US" altLang="en-US" dirty="0">
                <a:ea typeface="ＭＳ Ｐゴシック" pitchFamily="34" charset="-128"/>
              </a:rPr>
              <a:t> synchronization, checkpointing, recovery of data exchange</a:t>
            </a:r>
          </a:p>
          <a:p>
            <a:pPr marL="287338" indent="-287338" eaLnBrk="1" hangingPunct="1"/>
            <a:r>
              <a:rPr lang="en-US" altLang="en-US" dirty="0">
                <a:solidFill>
                  <a:srgbClr val="0054FD"/>
                </a:solidFill>
                <a:ea typeface="ＭＳ Ｐゴシック" pitchFamily="34" charset="-128"/>
              </a:rPr>
              <a:t>Internet stack </a:t>
            </a:r>
            <a:r>
              <a:rPr lang="ja-JP" altLang="en-US">
                <a:solidFill>
                  <a:srgbClr val="0054FD"/>
                </a:solidFill>
                <a:ea typeface="ＭＳ Ｐゴシック" pitchFamily="34" charset="-128"/>
              </a:rPr>
              <a:t>“</a:t>
            </a:r>
            <a:r>
              <a:rPr lang="en-US" altLang="ja-JP" dirty="0">
                <a:solidFill>
                  <a:srgbClr val="0054FD"/>
                </a:solidFill>
                <a:ea typeface="ＭＳ Ｐゴシック" pitchFamily="34" charset="-128"/>
              </a:rPr>
              <a:t>missing</a:t>
            </a:r>
            <a:r>
              <a:rPr lang="ja-JP" altLang="en-US">
                <a:solidFill>
                  <a:srgbClr val="0054FD"/>
                </a:solidFill>
                <a:ea typeface="ＭＳ Ｐゴシック" pitchFamily="34" charset="-128"/>
              </a:rPr>
              <a:t>”</a:t>
            </a:r>
            <a:r>
              <a:rPr lang="en-US" altLang="ja-JP" dirty="0">
                <a:solidFill>
                  <a:srgbClr val="0054FD"/>
                </a:solidFill>
                <a:ea typeface="ＭＳ Ｐゴシック" pitchFamily="34" charset="-128"/>
              </a:rPr>
              <a:t> these layers!</a:t>
            </a:r>
          </a:p>
          <a:p>
            <a:pPr marL="682625" lvl="1" indent="-225425" eaLnBrk="1" hangingPunct="1"/>
            <a:r>
              <a:rPr lang="en-US" altLang="en-US" dirty="0">
                <a:ea typeface="Arial" pitchFamily="34" charset="0"/>
              </a:rPr>
              <a:t>these services, </a:t>
            </a:r>
            <a:r>
              <a:rPr lang="en-US" altLang="en-US" i="1" dirty="0">
                <a:ea typeface="Arial" pitchFamily="34" charset="0"/>
              </a:rPr>
              <a:t>if needed,</a:t>
            </a:r>
            <a:r>
              <a:rPr lang="en-US" altLang="en-US" dirty="0">
                <a:ea typeface="Arial" pitchFamily="34" charset="0"/>
              </a:rPr>
              <a:t> must be implemented in application</a:t>
            </a:r>
          </a:p>
          <a:p>
            <a:pPr marL="682625" lvl="1" indent="-225425" eaLnBrk="1" hangingPunct="1"/>
            <a:r>
              <a:rPr lang="en-US" altLang="en-US" dirty="0">
                <a:ea typeface="Arial" pitchFamily="34" charset="0"/>
              </a:rPr>
              <a:t>needed?</a:t>
            </a:r>
          </a:p>
        </p:txBody>
      </p:sp>
      <p:sp>
        <p:nvSpPr>
          <p:cNvPr id="69638" name="Rectangle 6"/>
          <p:cNvSpPr>
            <a:spLocks noChangeArrowheads="1"/>
          </p:cNvSpPr>
          <p:nvPr/>
        </p:nvSpPr>
        <p:spPr bwMode="auto">
          <a:xfrm>
            <a:off x="6923881" y="1774825"/>
            <a:ext cx="2049992" cy="35861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69639" name="Text Box 7"/>
          <p:cNvSpPr txBox="1">
            <a:spLocks noChangeArrowheads="1"/>
          </p:cNvSpPr>
          <p:nvPr/>
        </p:nvSpPr>
        <p:spPr bwMode="auto">
          <a:xfrm>
            <a:off x="6877448" y="1946276"/>
            <a:ext cx="2148019" cy="3453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 algn="ctr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itchFamily="34" charset="0"/>
              </a:rPr>
              <a:t>application</a:t>
            </a:r>
          </a:p>
          <a:p>
            <a:pPr algn="ctr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itchFamily="34" charset="0"/>
            </a:endParaRPr>
          </a:p>
          <a:p>
            <a:pPr algn="ctr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itchFamily="34" charset="0"/>
              </a:rPr>
              <a:t>presentation</a:t>
            </a:r>
          </a:p>
          <a:p>
            <a:pPr algn="ctr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itchFamily="34" charset="0"/>
            </a:endParaRPr>
          </a:p>
          <a:p>
            <a:pPr algn="ctr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itchFamily="34" charset="0"/>
              </a:rPr>
              <a:t>session</a:t>
            </a:r>
          </a:p>
          <a:p>
            <a:pPr algn="ctr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itchFamily="34" charset="0"/>
            </a:endParaRPr>
          </a:p>
          <a:p>
            <a:pPr algn="ctr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itchFamily="34" charset="0"/>
              </a:rPr>
              <a:t>transport</a:t>
            </a:r>
          </a:p>
          <a:p>
            <a:pPr algn="ctr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itchFamily="34" charset="0"/>
            </a:endParaRPr>
          </a:p>
          <a:p>
            <a:pPr algn="ctr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itchFamily="34" charset="0"/>
              </a:rPr>
              <a:t>network</a:t>
            </a:r>
          </a:p>
          <a:p>
            <a:pPr algn="ctr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itchFamily="34" charset="0"/>
            </a:endParaRPr>
          </a:p>
          <a:p>
            <a:pPr algn="ctr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itchFamily="34" charset="0"/>
              </a:rPr>
              <a:t>link</a:t>
            </a:r>
          </a:p>
          <a:p>
            <a:pPr algn="ctr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itchFamily="34" charset="0"/>
            </a:endParaRPr>
          </a:p>
          <a:p>
            <a:pPr algn="ctr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itchFamily="34" charset="0"/>
              </a:rPr>
              <a:t>physical</a:t>
            </a:r>
          </a:p>
        </p:txBody>
      </p:sp>
      <p:sp>
        <p:nvSpPr>
          <p:cNvPr id="69640" name="Line 8"/>
          <p:cNvSpPr>
            <a:spLocks noChangeShapeType="1"/>
          </p:cNvSpPr>
          <p:nvPr/>
        </p:nvSpPr>
        <p:spPr bwMode="auto">
          <a:xfrm>
            <a:off x="6901524" y="2366963"/>
            <a:ext cx="20431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41" name="Line 9"/>
          <p:cNvSpPr>
            <a:spLocks noChangeShapeType="1"/>
          </p:cNvSpPr>
          <p:nvPr/>
        </p:nvSpPr>
        <p:spPr bwMode="auto">
          <a:xfrm>
            <a:off x="6917002" y="3343275"/>
            <a:ext cx="20431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42" name="Line 10"/>
          <p:cNvSpPr>
            <a:spLocks noChangeShapeType="1"/>
          </p:cNvSpPr>
          <p:nvPr/>
        </p:nvSpPr>
        <p:spPr bwMode="auto">
          <a:xfrm>
            <a:off x="6917002" y="3883025"/>
            <a:ext cx="20431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43" name="Line 11"/>
          <p:cNvSpPr>
            <a:spLocks noChangeShapeType="1"/>
          </p:cNvSpPr>
          <p:nvPr/>
        </p:nvSpPr>
        <p:spPr bwMode="auto">
          <a:xfrm>
            <a:off x="6918722" y="4899025"/>
            <a:ext cx="20431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44" name="Line 12"/>
          <p:cNvSpPr>
            <a:spLocks noChangeShapeType="1"/>
          </p:cNvSpPr>
          <p:nvPr/>
        </p:nvSpPr>
        <p:spPr bwMode="auto">
          <a:xfrm>
            <a:off x="6901524" y="4416425"/>
            <a:ext cx="20431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45" name="Line 13"/>
          <p:cNvSpPr>
            <a:spLocks noChangeShapeType="1"/>
          </p:cNvSpPr>
          <p:nvPr/>
        </p:nvSpPr>
        <p:spPr bwMode="auto">
          <a:xfrm>
            <a:off x="6899804" y="2886075"/>
            <a:ext cx="20431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9646" name="Picture 1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376" y="907415"/>
            <a:ext cx="6487054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4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1-</a:t>
            </a:r>
            <a:fld id="{96338D39-070D-47EB-822D-2690A8994E8C}" type="slidenum">
              <a:rPr lang="en-US" altLang="en-US" sz="1200">
                <a:latin typeface="Tahoma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83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0176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Freeform 99"/>
          <p:cNvSpPr>
            <a:spLocks/>
          </p:cNvSpPr>
          <p:nvPr/>
        </p:nvSpPr>
        <p:spPr bwMode="auto">
          <a:xfrm>
            <a:off x="7560204" y="4156076"/>
            <a:ext cx="710275" cy="1135063"/>
          </a:xfrm>
          <a:custGeom>
            <a:avLst/>
            <a:gdLst>
              <a:gd name="T0" fmla="*/ 2147483647 w 413"/>
              <a:gd name="T1" fmla="*/ 2147483647 h 715"/>
              <a:gd name="T2" fmla="*/ 2147483647 w 413"/>
              <a:gd name="T3" fmla="*/ 0 h 715"/>
              <a:gd name="T4" fmla="*/ 0 w 413"/>
              <a:gd name="T5" fmla="*/ 2147483647 h 715"/>
              <a:gd name="T6" fmla="*/ 2147483647 w 413"/>
              <a:gd name="T7" fmla="*/ 2147483647 h 715"/>
              <a:gd name="T8" fmla="*/ 2147483647 w 413"/>
              <a:gd name="T9" fmla="*/ 2147483647 h 7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13"/>
              <a:gd name="T16" fmla="*/ 0 h 715"/>
              <a:gd name="T17" fmla="*/ 413 w 413"/>
              <a:gd name="T18" fmla="*/ 715 h 71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13" h="715">
                <a:moveTo>
                  <a:pt x="413" y="570"/>
                </a:moveTo>
                <a:lnTo>
                  <a:pt x="9" y="0"/>
                </a:lnTo>
                <a:lnTo>
                  <a:pt x="0" y="604"/>
                </a:lnTo>
                <a:lnTo>
                  <a:pt x="397" y="715"/>
                </a:lnTo>
                <a:lnTo>
                  <a:pt x="413" y="57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70659" name="Group 347"/>
          <p:cNvGrpSpPr>
            <a:grpSpLocks/>
          </p:cNvGrpSpPr>
          <p:nvPr/>
        </p:nvGrpSpPr>
        <p:grpSpPr bwMode="auto">
          <a:xfrm>
            <a:off x="8212006" y="4918076"/>
            <a:ext cx="1066271" cy="600075"/>
            <a:chOff x="1871277" y="1576300"/>
            <a:chExt cx="1128371" cy="437861"/>
          </a:xfrm>
        </p:grpSpPr>
        <p:sp>
          <p:nvSpPr>
            <p:cNvPr id="146" name="Oval 145"/>
            <p:cNvSpPr>
              <a:spLocks noChangeArrowheads="1"/>
            </p:cNvSpPr>
            <p:nvPr/>
          </p:nvSpPr>
          <p:spPr bwMode="auto">
            <a:xfrm flipV="1">
              <a:off x="1874917" y="1694453"/>
              <a:ext cx="1124731" cy="31970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1871277" y="1739629"/>
              <a:ext cx="1128371" cy="11583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48" name="Oval 14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731" cy="31970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9" name="Freeform 148"/>
            <p:cNvSpPr/>
            <p:nvPr/>
          </p:nvSpPr>
          <p:spPr bwMode="auto">
            <a:xfrm>
              <a:off x="2158830" y="1673602"/>
              <a:ext cx="549626" cy="16101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50" name="Freeform 149"/>
            <p:cNvSpPr>
              <a:spLocks/>
            </p:cNvSpPr>
            <p:nvPr/>
          </p:nvSpPr>
          <p:spPr bwMode="auto">
            <a:xfrm>
              <a:off x="2102410" y="1633060"/>
              <a:ext cx="662463" cy="111203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1" name="Freeform 150"/>
            <p:cNvSpPr>
              <a:spLocks/>
            </p:cNvSpPr>
            <p:nvPr/>
          </p:nvSpPr>
          <p:spPr bwMode="auto">
            <a:xfrm>
              <a:off x="2537380" y="1728046"/>
              <a:ext cx="243874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2" name="Freeform 151"/>
            <p:cNvSpPr>
              <a:spLocks/>
            </p:cNvSpPr>
            <p:nvPr/>
          </p:nvSpPr>
          <p:spPr bwMode="auto">
            <a:xfrm>
              <a:off x="2089671" y="1730363"/>
              <a:ext cx="242053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153" name="Straight Connector 152"/>
            <p:cNvCxnSpPr>
              <a:cxnSpLocks noChangeShapeType="1"/>
              <a:endCxn id="148" idx="2"/>
            </p:cNvCxnSpPr>
            <p:nvPr/>
          </p:nvCxnSpPr>
          <p:spPr bwMode="auto">
            <a:xfrm flipH="1" flipV="1">
              <a:off x="1871277" y="1737313"/>
              <a:ext cx="3640" cy="122786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4" name="Straight Connector 153"/>
            <p:cNvCxnSpPr>
              <a:cxnSpLocks noChangeShapeType="1"/>
            </p:cNvCxnSpPr>
            <p:nvPr/>
          </p:nvCxnSpPr>
          <p:spPr bwMode="auto">
            <a:xfrm flipH="1" flipV="1">
              <a:off x="2996008" y="1734996"/>
              <a:ext cx="3640" cy="122786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70660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pic>
        <p:nvPicPr>
          <p:cNvPr id="70661" name="Picture 193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774" y="795338"/>
            <a:ext cx="3651118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2" name="Freeform 3"/>
          <p:cNvSpPr>
            <a:spLocks/>
          </p:cNvSpPr>
          <p:nvPr/>
        </p:nvSpPr>
        <p:spPr bwMode="auto">
          <a:xfrm>
            <a:off x="7723586" y="2246314"/>
            <a:ext cx="691356" cy="852487"/>
          </a:xfrm>
          <a:custGeom>
            <a:avLst/>
            <a:gdLst>
              <a:gd name="T0" fmla="*/ 2147483647 w 402"/>
              <a:gd name="T1" fmla="*/ 2147483647 h 537"/>
              <a:gd name="T2" fmla="*/ 2147483647 w 402"/>
              <a:gd name="T3" fmla="*/ 0 h 537"/>
              <a:gd name="T4" fmla="*/ 0 w 402"/>
              <a:gd name="T5" fmla="*/ 2147483647 h 537"/>
              <a:gd name="T6" fmla="*/ 2147483647 w 402"/>
              <a:gd name="T7" fmla="*/ 2147483647 h 537"/>
              <a:gd name="T8" fmla="*/ 2147483647 w 402"/>
              <a:gd name="T9" fmla="*/ 2147483647 h 5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2"/>
              <a:gd name="T16" fmla="*/ 0 h 537"/>
              <a:gd name="T17" fmla="*/ 402 w 402"/>
              <a:gd name="T18" fmla="*/ 537 h 5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2" h="537">
                <a:moveTo>
                  <a:pt x="402" y="363"/>
                </a:moveTo>
                <a:lnTo>
                  <a:pt x="28" y="0"/>
                </a:lnTo>
                <a:lnTo>
                  <a:pt x="0" y="470"/>
                </a:lnTo>
                <a:lnTo>
                  <a:pt x="242" y="537"/>
                </a:lnTo>
                <a:lnTo>
                  <a:pt x="402" y="363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70663" name="Group 180"/>
          <p:cNvGrpSpPr>
            <a:grpSpLocks/>
          </p:cNvGrpSpPr>
          <p:nvPr/>
        </p:nvGrpSpPr>
        <p:grpSpPr bwMode="auto">
          <a:xfrm>
            <a:off x="7940279" y="2754313"/>
            <a:ext cx="1140221" cy="355600"/>
            <a:chOff x="4410" y="1365"/>
            <a:chExt cx="663" cy="224"/>
          </a:xfrm>
        </p:grpSpPr>
        <p:sp>
          <p:nvSpPr>
            <p:cNvPr id="70790" name="Rectangle 181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sp>
          <p:nvSpPr>
            <p:cNvPr id="70791" name="AutoShape 182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sp>
          <p:nvSpPr>
            <p:cNvPr id="70792" name="Freeform 183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793" name="Freeform 184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2287 h 63"/>
                <a:gd name="T2" fmla="*/ 265937 w 280"/>
                <a:gd name="T3" fmla="*/ 2225 h 63"/>
                <a:gd name="T4" fmla="*/ 1569482 w 280"/>
                <a:gd name="T5" fmla="*/ 0 h 63"/>
                <a:gd name="T6" fmla="*/ 200378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0794" name="Freeform 185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70664" name="Freeform 2"/>
          <p:cNvSpPr>
            <a:spLocks/>
          </p:cNvSpPr>
          <p:nvPr/>
        </p:nvSpPr>
        <p:spPr bwMode="auto">
          <a:xfrm>
            <a:off x="4136100" y="1447801"/>
            <a:ext cx="4385469" cy="3833813"/>
          </a:xfrm>
          <a:custGeom>
            <a:avLst/>
            <a:gdLst>
              <a:gd name="T0" fmla="*/ 2147483647 w 2550"/>
              <a:gd name="T1" fmla="*/ 0 h 2415"/>
              <a:gd name="T2" fmla="*/ 2147483647 w 2550"/>
              <a:gd name="T3" fmla="*/ 0 h 2415"/>
              <a:gd name="T4" fmla="*/ 2147483647 w 2550"/>
              <a:gd name="T5" fmla="*/ 2147483647 h 2415"/>
              <a:gd name="T6" fmla="*/ 0 w 2550"/>
              <a:gd name="T7" fmla="*/ 2147483647 h 2415"/>
              <a:gd name="T8" fmla="*/ 0 60000 65536"/>
              <a:gd name="T9" fmla="*/ 0 60000 65536"/>
              <a:gd name="T10" fmla="*/ 0 60000 65536"/>
              <a:gd name="T11" fmla="*/ 0 60000 65536"/>
              <a:gd name="T12" fmla="*/ 0 w 2550"/>
              <a:gd name="T13" fmla="*/ 0 h 2415"/>
              <a:gd name="T14" fmla="*/ 2550 w 2550"/>
              <a:gd name="T15" fmla="*/ 2415 h 24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50" h="2415">
                <a:moveTo>
                  <a:pt x="592" y="0"/>
                </a:moveTo>
                <a:lnTo>
                  <a:pt x="2544" y="0"/>
                </a:lnTo>
                <a:lnTo>
                  <a:pt x="2550" y="2415"/>
                </a:lnTo>
                <a:lnTo>
                  <a:pt x="0" y="2415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665" name="Text Box 8"/>
          <p:cNvSpPr txBox="1">
            <a:spLocks noChangeArrowheads="1"/>
          </p:cNvSpPr>
          <p:nvPr/>
        </p:nvSpPr>
        <p:spPr bwMode="auto">
          <a:xfrm>
            <a:off x="2942565" y="223838"/>
            <a:ext cx="11095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rgbClr val="000099"/>
                </a:solidFill>
                <a:latin typeface="Arial" pitchFamily="34" charset="0"/>
              </a:rPr>
              <a:t>source</a:t>
            </a:r>
          </a:p>
        </p:txBody>
      </p:sp>
      <p:sp>
        <p:nvSpPr>
          <p:cNvPr id="70666" name="Freeform 10"/>
          <p:cNvSpPr>
            <a:spLocks/>
          </p:cNvSpPr>
          <p:nvPr/>
        </p:nvSpPr>
        <p:spPr bwMode="auto">
          <a:xfrm>
            <a:off x="4191133" y="650876"/>
            <a:ext cx="390392" cy="1577975"/>
          </a:xfrm>
          <a:custGeom>
            <a:avLst/>
            <a:gdLst>
              <a:gd name="T0" fmla="*/ 2147483647 w 267"/>
              <a:gd name="T1" fmla="*/ 2147483647 h 1186"/>
              <a:gd name="T2" fmla="*/ 0 w 267"/>
              <a:gd name="T3" fmla="*/ 0 h 1186"/>
              <a:gd name="T4" fmla="*/ 0 w 267"/>
              <a:gd name="T5" fmla="*/ 2147483647 h 1186"/>
              <a:gd name="T6" fmla="*/ 2147483647 w 267"/>
              <a:gd name="T7" fmla="*/ 2147483647 h 1186"/>
              <a:gd name="T8" fmla="*/ 2147483647 w 267"/>
              <a:gd name="T9" fmla="*/ 2147483647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667" name="Rectangle 23"/>
          <p:cNvSpPr>
            <a:spLocks noChangeArrowheads="1"/>
          </p:cNvSpPr>
          <p:nvPr/>
        </p:nvSpPr>
        <p:spPr bwMode="auto">
          <a:xfrm>
            <a:off x="2865173" y="660401"/>
            <a:ext cx="1405070" cy="1546225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itchFamily="34" charset="0"/>
            </a:endParaRPr>
          </a:p>
        </p:txBody>
      </p:sp>
      <p:sp>
        <p:nvSpPr>
          <p:cNvPr id="70668" name="Rectangle 24"/>
          <p:cNvSpPr>
            <a:spLocks noChangeArrowheads="1"/>
          </p:cNvSpPr>
          <p:nvPr/>
        </p:nvSpPr>
        <p:spPr bwMode="auto">
          <a:xfrm>
            <a:off x="2813580" y="731838"/>
            <a:ext cx="1379273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itchFamily="34" charset="0"/>
            </a:endParaRPr>
          </a:p>
        </p:txBody>
      </p:sp>
      <p:sp>
        <p:nvSpPr>
          <p:cNvPr id="70669" name="Line 25"/>
          <p:cNvSpPr>
            <a:spLocks noChangeShapeType="1"/>
          </p:cNvSpPr>
          <p:nvPr/>
        </p:nvSpPr>
        <p:spPr bwMode="auto">
          <a:xfrm>
            <a:off x="2813579" y="1049339"/>
            <a:ext cx="1368954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70" name="Text Box 26"/>
          <p:cNvSpPr txBox="1">
            <a:spLocks noChangeArrowheads="1"/>
          </p:cNvSpPr>
          <p:nvPr/>
        </p:nvSpPr>
        <p:spPr bwMode="auto">
          <a:xfrm>
            <a:off x="2767146" y="698500"/>
            <a:ext cx="1427427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itchFamily="34" charset="0"/>
              </a:rPr>
              <a:t>application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itchFamily="34" charset="0"/>
              </a:rPr>
              <a:t>transport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itchFamily="34" charset="0"/>
              </a:rPr>
              <a:t>network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itchFamily="34" charset="0"/>
              </a:rPr>
              <a:t>link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itchFamily="34" charset="0"/>
              </a:rPr>
              <a:t>physical</a:t>
            </a:r>
          </a:p>
        </p:txBody>
      </p:sp>
      <p:sp>
        <p:nvSpPr>
          <p:cNvPr id="70671" name="Line 27"/>
          <p:cNvSpPr>
            <a:spLocks noChangeShapeType="1"/>
          </p:cNvSpPr>
          <p:nvPr/>
        </p:nvSpPr>
        <p:spPr bwMode="auto">
          <a:xfrm>
            <a:off x="2822179" y="1370014"/>
            <a:ext cx="1368954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72" name="Line 28"/>
          <p:cNvSpPr>
            <a:spLocks noChangeShapeType="1"/>
          </p:cNvSpPr>
          <p:nvPr/>
        </p:nvSpPr>
        <p:spPr bwMode="auto">
          <a:xfrm>
            <a:off x="2827338" y="1651001"/>
            <a:ext cx="1368954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73" name="Line 29"/>
          <p:cNvSpPr>
            <a:spLocks noChangeShapeType="1"/>
          </p:cNvSpPr>
          <p:nvPr/>
        </p:nvSpPr>
        <p:spPr bwMode="auto">
          <a:xfrm>
            <a:off x="2827338" y="1927226"/>
            <a:ext cx="1368954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" name="Group 39"/>
          <p:cNvGrpSpPr>
            <a:grpSpLocks/>
          </p:cNvGrpSpPr>
          <p:nvPr/>
        </p:nvGrpSpPr>
        <p:grpSpPr bwMode="auto">
          <a:xfrm>
            <a:off x="1320800" y="1368426"/>
            <a:ext cx="1308762" cy="303213"/>
            <a:chOff x="501" y="1990"/>
            <a:chExt cx="761" cy="191"/>
          </a:xfrm>
        </p:grpSpPr>
        <p:sp>
          <p:nvSpPr>
            <p:cNvPr id="70784" name="Rectangle 40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sp>
          <p:nvSpPr>
            <p:cNvPr id="70785" name="Rectangle 41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itchFamily="34" charset="0"/>
                </a:rPr>
                <a:t>H</a:t>
              </a:r>
              <a:r>
                <a:rPr lang="en-US" altLang="en-US" sz="1800" baseline="-25000">
                  <a:latin typeface="Arial" pitchFamily="34" charset="0"/>
                </a:rPr>
                <a:t>t</a:t>
              </a:r>
            </a:p>
          </p:txBody>
        </p:sp>
        <p:sp>
          <p:nvSpPr>
            <p:cNvPr id="70786" name="Rectangle 42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itchFamily="34" charset="0"/>
                </a:rPr>
                <a:t>H</a:t>
              </a:r>
              <a:r>
                <a:rPr lang="en-US" altLang="en-US" sz="1800" baseline="-25000">
                  <a:latin typeface="Arial" pitchFamily="34" charset="0"/>
                </a:rPr>
                <a:t>n</a:t>
              </a:r>
            </a:p>
          </p:txBody>
        </p:sp>
        <p:sp>
          <p:nvSpPr>
            <p:cNvPr id="70787" name="Rectangle 43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itchFamily="34" charset="0"/>
                </a:rPr>
                <a:t>M</a:t>
              </a:r>
            </a:p>
          </p:txBody>
        </p:sp>
        <p:sp>
          <p:nvSpPr>
            <p:cNvPr id="70788" name="Line 44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89" name="Line 45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2645" name="Text Box 5"/>
          <p:cNvSpPr txBox="1">
            <a:spLocks noChangeArrowheads="1"/>
          </p:cNvSpPr>
          <p:nvPr/>
        </p:nvSpPr>
        <p:spPr bwMode="auto">
          <a:xfrm>
            <a:off x="428229" y="996950"/>
            <a:ext cx="97174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C0000"/>
                </a:solidFill>
                <a:latin typeface="Arial" pitchFamily="34" charset="0"/>
              </a:rPr>
              <a:t>segment</a:t>
            </a:r>
          </a:p>
        </p:txBody>
      </p:sp>
      <p:grpSp>
        <p:nvGrpSpPr>
          <p:cNvPr id="6" name="Group 178"/>
          <p:cNvGrpSpPr>
            <a:grpSpLocks/>
          </p:cNvGrpSpPr>
          <p:nvPr/>
        </p:nvGrpSpPr>
        <p:grpSpPr bwMode="auto">
          <a:xfrm>
            <a:off x="1661320" y="1033463"/>
            <a:ext cx="326760" cy="292100"/>
            <a:chOff x="1962" y="2058"/>
            <a:chExt cx="190" cy="184"/>
          </a:xfrm>
        </p:grpSpPr>
        <p:sp>
          <p:nvSpPr>
            <p:cNvPr id="70782" name="Rectangle 47"/>
            <p:cNvSpPr>
              <a:spLocks noChangeArrowheads="1"/>
            </p:cNvSpPr>
            <p:nvPr/>
          </p:nvSpPr>
          <p:spPr bwMode="auto">
            <a:xfrm>
              <a:off x="1962" y="2075"/>
              <a:ext cx="177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sp>
          <p:nvSpPr>
            <p:cNvPr id="70783" name="Rectangle 48"/>
            <p:cNvSpPr>
              <a:spLocks noChangeArrowheads="1"/>
            </p:cNvSpPr>
            <p:nvPr/>
          </p:nvSpPr>
          <p:spPr bwMode="auto">
            <a:xfrm>
              <a:off x="1965" y="2058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itchFamily="34" charset="0"/>
                </a:rPr>
                <a:t>H</a:t>
              </a:r>
              <a:r>
                <a:rPr lang="en-US" altLang="en-US" sz="1800" baseline="-25000">
                  <a:latin typeface="Arial" pitchFamily="34" charset="0"/>
                </a:rPr>
                <a:t>t</a:t>
              </a:r>
            </a:p>
          </p:txBody>
        </p:sp>
      </p:grpSp>
      <p:sp>
        <p:nvSpPr>
          <p:cNvPr id="112644" name="Text Box 4"/>
          <p:cNvSpPr txBox="1">
            <a:spLocks noChangeArrowheads="1"/>
          </p:cNvSpPr>
          <p:nvPr/>
        </p:nvSpPr>
        <p:spPr bwMode="auto">
          <a:xfrm>
            <a:off x="211535" y="1336675"/>
            <a:ext cx="10518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C0000"/>
                </a:solidFill>
                <a:latin typeface="Arial" pitchFamily="34" charset="0"/>
              </a:rPr>
              <a:t>datagram</a:t>
            </a:r>
          </a:p>
        </p:txBody>
      </p:sp>
      <p:sp>
        <p:nvSpPr>
          <p:cNvPr id="70678" name="Text Box 54"/>
          <p:cNvSpPr txBox="1">
            <a:spLocks noChangeArrowheads="1"/>
          </p:cNvSpPr>
          <p:nvPr/>
        </p:nvSpPr>
        <p:spPr bwMode="auto">
          <a:xfrm>
            <a:off x="1676798" y="4157664"/>
            <a:ext cx="14253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solidFill>
                  <a:srgbClr val="000099"/>
                </a:solidFill>
                <a:latin typeface="Arial" pitchFamily="34" charset="0"/>
              </a:rPr>
              <a:t>destination</a:t>
            </a:r>
          </a:p>
        </p:txBody>
      </p:sp>
      <p:sp>
        <p:nvSpPr>
          <p:cNvPr id="70679" name="Freeform 56"/>
          <p:cNvSpPr>
            <a:spLocks/>
          </p:cNvSpPr>
          <p:nvPr/>
        </p:nvSpPr>
        <p:spPr bwMode="auto">
          <a:xfrm>
            <a:off x="3228050" y="4540251"/>
            <a:ext cx="390392" cy="1577975"/>
          </a:xfrm>
          <a:custGeom>
            <a:avLst/>
            <a:gdLst>
              <a:gd name="T0" fmla="*/ 2147483647 w 267"/>
              <a:gd name="T1" fmla="*/ 2147483647 h 1186"/>
              <a:gd name="T2" fmla="*/ 0 w 267"/>
              <a:gd name="T3" fmla="*/ 0 h 1186"/>
              <a:gd name="T4" fmla="*/ 0 w 267"/>
              <a:gd name="T5" fmla="*/ 2147483647 h 1186"/>
              <a:gd name="T6" fmla="*/ 2147483647 w 267"/>
              <a:gd name="T7" fmla="*/ 2147483647 h 1186"/>
              <a:gd name="T8" fmla="*/ 2147483647 w 267"/>
              <a:gd name="T9" fmla="*/ 2147483647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680" name="Rectangle 57"/>
          <p:cNvSpPr>
            <a:spLocks noChangeArrowheads="1"/>
          </p:cNvSpPr>
          <p:nvPr/>
        </p:nvSpPr>
        <p:spPr bwMode="auto">
          <a:xfrm>
            <a:off x="1902090" y="4546601"/>
            <a:ext cx="1405070" cy="1546225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itchFamily="34" charset="0"/>
            </a:endParaRPr>
          </a:p>
        </p:txBody>
      </p:sp>
      <p:sp>
        <p:nvSpPr>
          <p:cNvPr id="70681" name="Rectangle 58"/>
          <p:cNvSpPr>
            <a:spLocks noChangeArrowheads="1"/>
          </p:cNvSpPr>
          <p:nvPr/>
        </p:nvSpPr>
        <p:spPr bwMode="auto">
          <a:xfrm>
            <a:off x="1850496" y="4618038"/>
            <a:ext cx="1379273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itchFamily="34" charset="0"/>
            </a:endParaRPr>
          </a:p>
        </p:txBody>
      </p:sp>
      <p:sp>
        <p:nvSpPr>
          <p:cNvPr id="70682" name="Line 59"/>
          <p:cNvSpPr>
            <a:spLocks noChangeShapeType="1"/>
          </p:cNvSpPr>
          <p:nvPr/>
        </p:nvSpPr>
        <p:spPr bwMode="auto">
          <a:xfrm>
            <a:off x="1850496" y="4935539"/>
            <a:ext cx="1368954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83" name="Text Box 60"/>
          <p:cNvSpPr txBox="1">
            <a:spLocks noChangeArrowheads="1"/>
          </p:cNvSpPr>
          <p:nvPr/>
        </p:nvSpPr>
        <p:spPr bwMode="auto">
          <a:xfrm>
            <a:off x="1804063" y="4584700"/>
            <a:ext cx="1427427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itchFamily="34" charset="0"/>
              </a:rPr>
              <a:t>application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itchFamily="34" charset="0"/>
              </a:rPr>
              <a:t>transport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itchFamily="34" charset="0"/>
              </a:rPr>
              <a:t>network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itchFamily="34" charset="0"/>
              </a:rPr>
              <a:t>link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itchFamily="34" charset="0"/>
              </a:rPr>
              <a:t>physical</a:t>
            </a:r>
          </a:p>
        </p:txBody>
      </p:sp>
      <p:sp>
        <p:nvSpPr>
          <p:cNvPr id="70684" name="Line 61"/>
          <p:cNvSpPr>
            <a:spLocks noChangeShapeType="1"/>
          </p:cNvSpPr>
          <p:nvPr/>
        </p:nvSpPr>
        <p:spPr bwMode="auto">
          <a:xfrm>
            <a:off x="1859095" y="5256214"/>
            <a:ext cx="1368954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85" name="Line 62"/>
          <p:cNvSpPr>
            <a:spLocks noChangeShapeType="1"/>
          </p:cNvSpPr>
          <p:nvPr/>
        </p:nvSpPr>
        <p:spPr bwMode="auto">
          <a:xfrm>
            <a:off x="1864254" y="5537201"/>
            <a:ext cx="1368954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86" name="Line 63"/>
          <p:cNvSpPr>
            <a:spLocks noChangeShapeType="1"/>
          </p:cNvSpPr>
          <p:nvPr/>
        </p:nvSpPr>
        <p:spPr bwMode="auto">
          <a:xfrm>
            <a:off x="1864254" y="5813426"/>
            <a:ext cx="1368954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65100" y="4610100"/>
            <a:ext cx="1602846" cy="1220788"/>
            <a:chOff x="152400" y="4610100"/>
            <a:chExt cx="1479550" cy="1220788"/>
          </a:xfrm>
        </p:grpSpPr>
        <p:grpSp>
          <p:nvGrpSpPr>
            <p:cNvPr id="70758" name="Group 64"/>
            <p:cNvGrpSpPr>
              <a:grpSpLocks/>
            </p:cNvGrpSpPr>
            <p:nvPr/>
          </p:nvGrpSpPr>
          <p:grpSpPr bwMode="auto">
            <a:xfrm>
              <a:off x="152400" y="5527675"/>
              <a:ext cx="1479550" cy="303213"/>
              <a:chOff x="332" y="2224"/>
              <a:chExt cx="932" cy="191"/>
            </a:xfrm>
          </p:grpSpPr>
          <p:sp>
            <p:nvSpPr>
              <p:cNvPr id="70774" name="Rectangle 65"/>
              <p:cNvSpPr>
                <a:spLocks noChangeArrowheads="1"/>
              </p:cNvSpPr>
              <p:nvPr/>
            </p:nvSpPr>
            <p:spPr bwMode="auto">
              <a:xfrm>
                <a:off x="345" y="2241"/>
                <a:ext cx="840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  <p:sp>
            <p:nvSpPr>
              <p:cNvPr id="70775" name="Rectangle 66"/>
              <p:cNvSpPr>
                <a:spLocks noChangeArrowheads="1"/>
              </p:cNvSpPr>
              <p:nvPr/>
            </p:nvSpPr>
            <p:spPr bwMode="auto">
              <a:xfrm>
                <a:off x="706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itchFamily="34" charset="0"/>
                  </a:rPr>
                  <a:t>H</a:t>
                </a:r>
                <a:r>
                  <a:rPr lang="en-US" altLang="en-US" sz="1800" baseline="-25000">
                    <a:latin typeface="Arial" pitchFamily="34" charset="0"/>
                  </a:rPr>
                  <a:t>t</a:t>
                </a:r>
              </a:p>
            </p:txBody>
          </p:sp>
          <p:sp>
            <p:nvSpPr>
              <p:cNvPr id="70776" name="Rectangle 67"/>
              <p:cNvSpPr>
                <a:spLocks noChangeArrowheads="1"/>
              </p:cNvSpPr>
              <p:nvPr/>
            </p:nvSpPr>
            <p:spPr bwMode="auto">
              <a:xfrm>
                <a:off x="520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itchFamily="34" charset="0"/>
                  </a:rPr>
                  <a:t>H</a:t>
                </a:r>
                <a:r>
                  <a:rPr lang="en-US" altLang="en-US" sz="1800" baseline="-25000">
                    <a:latin typeface="Arial" pitchFamily="34" charset="0"/>
                  </a:rPr>
                  <a:t>n</a:t>
                </a:r>
              </a:p>
            </p:txBody>
          </p:sp>
          <p:sp>
            <p:nvSpPr>
              <p:cNvPr id="70777" name="Rectangle 68"/>
              <p:cNvSpPr>
                <a:spLocks noChangeArrowheads="1"/>
              </p:cNvSpPr>
              <p:nvPr/>
            </p:nvSpPr>
            <p:spPr bwMode="auto">
              <a:xfrm>
                <a:off x="332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itchFamily="34" charset="0"/>
                  </a:rPr>
                  <a:t>H</a:t>
                </a:r>
                <a:r>
                  <a:rPr lang="en-US" altLang="en-US" sz="1800" baseline="-25000">
                    <a:latin typeface="Arial" pitchFamily="34" charset="0"/>
                  </a:rPr>
                  <a:t>l</a:t>
                </a:r>
              </a:p>
            </p:txBody>
          </p:sp>
          <p:sp>
            <p:nvSpPr>
              <p:cNvPr id="70778" name="Rectangle 69"/>
              <p:cNvSpPr>
                <a:spLocks noChangeArrowheads="1"/>
              </p:cNvSpPr>
              <p:nvPr/>
            </p:nvSpPr>
            <p:spPr bwMode="auto">
              <a:xfrm>
                <a:off x="836" y="2225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itchFamily="34" charset="0"/>
                  </a:rPr>
                  <a:t>M</a:t>
                </a:r>
              </a:p>
            </p:txBody>
          </p:sp>
          <p:sp>
            <p:nvSpPr>
              <p:cNvPr id="70779" name="Line 70"/>
              <p:cNvSpPr>
                <a:spLocks noChangeShapeType="1"/>
              </p:cNvSpPr>
              <p:nvPr/>
            </p:nvSpPr>
            <p:spPr bwMode="auto">
              <a:xfrm>
                <a:off x="510" y="2241"/>
                <a:ext cx="0" cy="1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780" name="Line 71"/>
              <p:cNvSpPr>
                <a:spLocks noChangeShapeType="1"/>
              </p:cNvSpPr>
              <p:nvPr/>
            </p:nvSpPr>
            <p:spPr bwMode="auto">
              <a:xfrm>
                <a:off x="690" y="2247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781" name="Line 72"/>
              <p:cNvSpPr>
                <a:spLocks noChangeShapeType="1"/>
              </p:cNvSpPr>
              <p:nvPr/>
            </p:nvSpPr>
            <p:spPr bwMode="auto">
              <a:xfrm>
                <a:off x="882" y="2244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0759" name="Group 73"/>
            <p:cNvGrpSpPr>
              <a:grpSpLocks/>
            </p:cNvGrpSpPr>
            <p:nvPr/>
          </p:nvGrpSpPr>
          <p:grpSpPr bwMode="auto">
            <a:xfrm>
              <a:off x="420688" y="5229225"/>
              <a:ext cx="1208087" cy="303213"/>
              <a:chOff x="501" y="1990"/>
              <a:chExt cx="761" cy="191"/>
            </a:xfrm>
          </p:grpSpPr>
          <p:sp>
            <p:nvSpPr>
              <p:cNvPr id="70768" name="Rectangle 74"/>
              <p:cNvSpPr>
                <a:spLocks noChangeArrowheads="1"/>
              </p:cNvSpPr>
              <p:nvPr/>
            </p:nvSpPr>
            <p:spPr bwMode="auto">
              <a:xfrm>
                <a:off x="501" y="2007"/>
                <a:ext cx="68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  <p:sp>
            <p:nvSpPr>
              <p:cNvPr id="70769" name="Rectangle 75"/>
              <p:cNvSpPr>
                <a:spLocks noChangeArrowheads="1"/>
              </p:cNvSpPr>
              <p:nvPr/>
            </p:nvSpPr>
            <p:spPr bwMode="auto">
              <a:xfrm>
                <a:off x="704" y="1990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itchFamily="34" charset="0"/>
                  </a:rPr>
                  <a:t>H</a:t>
                </a:r>
                <a:r>
                  <a:rPr lang="en-US" altLang="en-US" sz="1800" baseline="-25000">
                    <a:latin typeface="Arial" pitchFamily="34" charset="0"/>
                  </a:rPr>
                  <a:t>t</a:t>
                </a:r>
              </a:p>
            </p:txBody>
          </p:sp>
          <p:sp>
            <p:nvSpPr>
              <p:cNvPr id="70770" name="Rectangle 76"/>
              <p:cNvSpPr>
                <a:spLocks noChangeArrowheads="1"/>
              </p:cNvSpPr>
              <p:nvPr/>
            </p:nvSpPr>
            <p:spPr bwMode="auto">
              <a:xfrm>
                <a:off x="518" y="1990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itchFamily="34" charset="0"/>
                  </a:rPr>
                  <a:t>H</a:t>
                </a:r>
                <a:r>
                  <a:rPr lang="en-US" altLang="en-US" sz="1800" baseline="-25000">
                    <a:latin typeface="Arial" pitchFamily="34" charset="0"/>
                  </a:rPr>
                  <a:t>n</a:t>
                </a:r>
              </a:p>
            </p:txBody>
          </p:sp>
          <p:sp>
            <p:nvSpPr>
              <p:cNvPr id="70771" name="Rectangle 77"/>
              <p:cNvSpPr>
                <a:spLocks noChangeArrowheads="1"/>
              </p:cNvSpPr>
              <p:nvPr/>
            </p:nvSpPr>
            <p:spPr bwMode="auto">
              <a:xfrm>
                <a:off x="834" y="1991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itchFamily="34" charset="0"/>
                  </a:rPr>
                  <a:t>M</a:t>
                </a:r>
              </a:p>
            </p:txBody>
          </p:sp>
          <p:sp>
            <p:nvSpPr>
              <p:cNvPr id="70772" name="Line 78"/>
              <p:cNvSpPr>
                <a:spLocks noChangeShapeType="1"/>
              </p:cNvSpPr>
              <p:nvPr/>
            </p:nvSpPr>
            <p:spPr bwMode="auto">
              <a:xfrm>
                <a:off x="688" y="2013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773" name="Line 79"/>
              <p:cNvSpPr>
                <a:spLocks noChangeShapeType="1"/>
              </p:cNvSpPr>
              <p:nvPr/>
            </p:nvSpPr>
            <p:spPr bwMode="auto">
              <a:xfrm>
                <a:off x="880" y="2010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0760" name="Group 80"/>
            <p:cNvGrpSpPr>
              <a:grpSpLocks/>
            </p:cNvGrpSpPr>
            <p:nvPr/>
          </p:nvGrpSpPr>
          <p:grpSpPr bwMode="auto">
            <a:xfrm>
              <a:off x="723900" y="4921250"/>
              <a:ext cx="890588" cy="303213"/>
              <a:chOff x="645" y="1734"/>
              <a:chExt cx="561" cy="191"/>
            </a:xfrm>
          </p:grpSpPr>
          <p:sp>
            <p:nvSpPr>
              <p:cNvPr id="70764" name="Rectangle 81"/>
              <p:cNvSpPr>
                <a:spLocks noChangeArrowheads="1"/>
              </p:cNvSpPr>
              <p:nvPr/>
            </p:nvSpPr>
            <p:spPr bwMode="auto">
              <a:xfrm>
                <a:off x="645" y="1751"/>
                <a:ext cx="48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  <p:sp>
            <p:nvSpPr>
              <p:cNvPr id="70765" name="Rectangle 82"/>
              <p:cNvSpPr>
                <a:spLocks noChangeArrowheads="1"/>
              </p:cNvSpPr>
              <p:nvPr/>
            </p:nvSpPr>
            <p:spPr bwMode="auto">
              <a:xfrm>
                <a:off x="648" y="173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itchFamily="34" charset="0"/>
                  </a:rPr>
                  <a:t>H</a:t>
                </a:r>
                <a:r>
                  <a:rPr lang="en-US" altLang="en-US" sz="1800" baseline="-25000">
                    <a:latin typeface="Arial" pitchFamily="34" charset="0"/>
                  </a:rPr>
                  <a:t>t</a:t>
                </a:r>
              </a:p>
            </p:txBody>
          </p:sp>
          <p:sp>
            <p:nvSpPr>
              <p:cNvPr id="70766" name="Rectangle 83"/>
              <p:cNvSpPr>
                <a:spLocks noChangeArrowheads="1"/>
              </p:cNvSpPr>
              <p:nvPr/>
            </p:nvSpPr>
            <p:spPr bwMode="auto">
              <a:xfrm>
                <a:off x="778" y="1735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itchFamily="34" charset="0"/>
                  </a:rPr>
                  <a:t>M</a:t>
                </a:r>
              </a:p>
            </p:txBody>
          </p:sp>
          <p:sp>
            <p:nvSpPr>
              <p:cNvPr id="70767" name="Line 84"/>
              <p:cNvSpPr>
                <a:spLocks noChangeShapeType="1"/>
              </p:cNvSpPr>
              <p:nvPr/>
            </p:nvSpPr>
            <p:spPr bwMode="auto">
              <a:xfrm>
                <a:off x="824" y="1754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0761" name="Group 85"/>
            <p:cNvGrpSpPr>
              <a:grpSpLocks/>
            </p:cNvGrpSpPr>
            <p:nvPr/>
          </p:nvGrpSpPr>
          <p:grpSpPr bwMode="auto">
            <a:xfrm>
              <a:off x="930275" y="4610100"/>
              <a:ext cx="679450" cy="301625"/>
              <a:chOff x="780" y="1553"/>
              <a:chExt cx="428" cy="190"/>
            </a:xfrm>
          </p:grpSpPr>
          <p:sp>
            <p:nvSpPr>
              <p:cNvPr id="70762" name="Rectangle 86"/>
              <p:cNvSpPr>
                <a:spLocks noChangeArrowheads="1"/>
              </p:cNvSpPr>
              <p:nvPr/>
            </p:nvSpPr>
            <p:spPr bwMode="auto"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  <p:sp>
            <p:nvSpPr>
              <p:cNvPr id="70763" name="Rectangle 87"/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itchFamily="34" charset="0"/>
                  </a:rPr>
                  <a:t>M</a:t>
                </a:r>
              </a:p>
            </p:txBody>
          </p:sp>
        </p:grpSp>
      </p:grpSp>
      <p:grpSp>
        <p:nvGrpSpPr>
          <p:cNvPr id="70688" name="Group 88"/>
          <p:cNvGrpSpPr>
            <a:grpSpLocks/>
          </p:cNvGrpSpPr>
          <p:nvPr/>
        </p:nvGrpSpPr>
        <p:grpSpPr bwMode="auto">
          <a:xfrm>
            <a:off x="6125898" y="4164013"/>
            <a:ext cx="1503098" cy="1035050"/>
            <a:chOff x="3601" y="168"/>
            <a:chExt cx="874" cy="652"/>
          </a:xfrm>
        </p:grpSpPr>
        <p:sp>
          <p:nvSpPr>
            <p:cNvPr id="70753" name="Rectangle 89"/>
            <p:cNvSpPr>
              <a:spLocks noChangeArrowheads="1"/>
            </p:cNvSpPr>
            <p:nvPr/>
          </p:nvSpPr>
          <p:spPr bwMode="auto">
            <a:xfrm>
              <a:off x="3658" y="168"/>
              <a:ext cx="817" cy="596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sp>
          <p:nvSpPr>
            <p:cNvPr id="70754" name="Rectangle 90"/>
            <p:cNvSpPr>
              <a:spLocks noChangeArrowheads="1"/>
            </p:cNvSpPr>
            <p:nvPr/>
          </p:nvSpPr>
          <p:spPr bwMode="auto">
            <a:xfrm>
              <a:off x="3628" y="213"/>
              <a:ext cx="802" cy="59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sp>
          <p:nvSpPr>
            <p:cNvPr id="70755" name="Line 91"/>
            <p:cNvSpPr>
              <a:spLocks noChangeShapeType="1"/>
            </p:cNvSpPr>
            <p:nvPr/>
          </p:nvSpPr>
          <p:spPr bwMode="auto">
            <a:xfrm>
              <a:off x="3628" y="413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756" name="Text Box 92"/>
            <p:cNvSpPr txBox="1">
              <a:spLocks noChangeArrowheads="1"/>
            </p:cNvSpPr>
            <p:nvPr/>
          </p:nvSpPr>
          <p:spPr bwMode="auto">
            <a:xfrm>
              <a:off x="3601" y="192"/>
              <a:ext cx="830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itchFamily="34" charset="0"/>
                </a:rPr>
                <a:t>network</a:t>
              </a: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itchFamily="34" charset="0"/>
                </a:rPr>
                <a:t>link</a:t>
              </a: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itchFamily="34" charset="0"/>
                </a:rPr>
                <a:t>physical</a:t>
              </a:r>
            </a:p>
          </p:txBody>
        </p:sp>
        <p:sp>
          <p:nvSpPr>
            <p:cNvPr id="70757" name="Line 93"/>
            <p:cNvSpPr>
              <a:spLocks noChangeShapeType="1"/>
            </p:cNvSpPr>
            <p:nvPr/>
          </p:nvSpPr>
          <p:spPr bwMode="auto">
            <a:xfrm>
              <a:off x="3633" y="615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0689" name="Group 94"/>
          <p:cNvGrpSpPr>
            <a:grpSpLocks/>
          </p:cNvGrpSpPr>
          <p:nvPr/>
        </p:nvGrpSpPr>
        <p:grpSpPr bwMode="auto">
          <a:xfrm>
            <a:off x="6306477" y="2271714"/>
            <a:ext cx="1503098" cy="733425"/>
            <a:chOff x="4696" y="597"/>
            <a:chExt cx="874" cy="462"/>
          </a:xfrm>
        </p:grpSpPr>
        <p:sp>
          <p:nvSpPr>
            <p:cNvPr id="70749" name="Rectangle 95"/>
            <p:cNvSpPr>
              <a:spLocks noChangeArrowheads="1"/>
            </p:cNvSpPr>
            <p:nvPr/>
          </p:nvSpPr>
          <p:spPr bwMode="auto">
            <a:xfrm>
              <a:off x="4753" y="597"/>
              <a:ext cx="817" cy="416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sp>
          <p:nvSpPr>
            <p:cNvPr id="70750" name="Rectangle 96"/>
            <p:cNvSpPr>
              <a:spLocks noChangeArrowheads="1"/>
            </p:cNvSpPr>
            <p:nvPr/>
          </p:nvSpPr>
          <p:spPr bwMode="auto">
            <a:xfrm>
              <a:off x="4723" y="642"/>
              <a:ext cx="802" cy="41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sp>
          <p:nvSpPr>
            <p:cNvPr id="70751" name="Line 97"/>
            <p:cNvSpPr>
              <a:spLocks noChangeShapeType="1"/>
            </p:cNvSpPr>
            <p:nvPr/>
          </p:nvSpPr>
          <p:spPr bwMode="auto">
            <a:xfrm>
              <a:off x="4723" y="842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752" name="Text Box 98"/>
            <p:cNvSpPr txBox="1">
              <a:spLocks noChangeArrowheads="1"/>
            </p:cNvSpPr>
            <p:nvPr/>
          </p:nvSpPr>
          <p:spPr bwMode="auto">
            <a:xfrm>
              <a:off x="4696" y="621"/>
              <a:ext cx="830" cy="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itchFamily="34" charset="0"/>
                </a:rPr>
                <a:t>link</a:t>
              </a: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itchFamily="34" charset="0"/>
                </a:rPr>
                <a:t>physical</a:t>
              </a:r>
            </a:p>
          </p:txBody>
        </p:sp>
      </p:grpSp>
      <p:sp>
        <p:nvSpPr>
          <p:cNvPr id="70690" name="Freeform 114"/>
          <p:cNvSpPr>
            <a:spLocks/>
          </p:cNvSpPr>
          <p:nvPr/>
        </p:nvSpPr>
        <p:spPr bwMode="auto">
          <a:xfrm>
            <a:off x="1981200" y="533400"/>
            <a:ext cx="5702829" cy="5494338"/>
          </a:xfrm>
          <a:custGeom>
            <a:avLst/>
            <a:gdLst>
              <a:gd name="T0" fmla="*/ 2147483647 w 3316"/>
              <a:gd name="T1" fmla="*/ 0 h 3461"/>
              <a:gd name="T2" fmla="*/ 2147483647 w 3316"/>
              <a:gd name="T3" fmla="*/ 2147483647 h 3461"/>
              <a:gd name="T4" fmla="*/ 2147483647 w 3316"/>
              <a:gd name="T5" fmla="*/ 2147483647 h 3461"/>
              <a:gd name="T6" fmla="*/ 2147483647 w 3316"/>
              <a:gd name="T7" fmla="*/ 2147483647 h 3461"/>
              <a:gd name="T8" fmla="*/ 2147483647 w 3316"/>
              <a:gd name="T9" fmla="*/ 2147483647 h 3461"/>
              <a:gd name="T10" fmla="*/ 2147483647 w 3316"/>
              <a:gd name="T11" fmla="*/ 2147483647 h 3461"/>
              <a:gd name="T12" fmla="*/ 2147483647 w 3316"/>
              <a:gd name="T13" fmla="*/ 2147483647 h 3461"/>
              <a:gd name="T14" fmla="*/ 2147483647 w 3316"/>
              <a:gd name="T15" fmla="*/ 2147483647 h 3461"/>
              <a:gd name="T16" fmla="*/ 2147483647 w 3316"/>
              <a:gd name="T17" fmla="*/ 2147483647 h 3461"/>
              <a:gd name="T18" fmla="*/ 2147483647 w 3316"/>
              <a:gd name="T19" fmla="*/ 2147483647 h 3461"/>
              <a:gd name="T20" fmla="*/ 2147483647 w 3316"/>
              <a:gd name="T21" fmla="*/ 2147483647 h 3461"/>
              <a:gd name="T22" fmla="*/ 0 w 3316"/>
              <a:gd name="T23" fmla="*/ 2147483647 h 3461"/>
              <a:gd name="T24" fmla="*/ 0 w 3316"/>
              <a:gd name="T25" fmla="*/ 2147483647 h 346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316"/>
              <a:gd name="T40" fmla="*/ 0 h 3461"/>
              <a:gd name="T41" fmla="*/ 3316 w 3316"/>
              <a:gd name="T42" fmla="*/ 3461 h 346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316" h="3461">
                <a:moveTo>
                  <a:pt x="872" y="0"/>
                </a:moveTo>
                <a:lnTo>
                  <a:pt x="878" y="1481"/>
                </a:lnTo>
                <a:lnTo>
                  <a:pt x="2612" y="1481"/>
                </a:lnTo>
                <a:lnTo>
                  <a:pt x="2612" y="1179"/>
                </a:lnTo>
                <a:lnTo>
                  <a:pt x="3294" y="1179"/>
                </a:lnTo>
                <a:lnTo>
                  <a:pt x="3316" y="3131"/>
                </a:lnTo>
                <a:lnTo>
                  <a:pt x="3148" y="2986"/>
                </a:lnTo>
                <a:lnTo>
                  <a:pt x="3143" y="2387"/>
                </a:lnTo>
                <a:lnTo>
                  <a:pt x="2505" y="2387"/>
                </a:lnTo>
                <a:lnTo>
                  <a:pt x="2505" y="3070"/>
                </a:lnTo>
                <a:lnTo>
                  <a:pt x="1057" y="3461"/>
                </a:lnTo>
                <a:lnTo>
                  <a:pt x="0" y="3461"/>
                </a:lnTo>
                <a:lnTo>
                  <a:pt x="0" y="2505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4591844" y="4240213"/>
            <a:ext cx="1602846" cy="609600"/>
            <a:chOff x="4238625" y="4240213"/>
            <a:chExt cx="1479550" cy="609600"/>
          </a:xfrm>
        </p:grpSpPr>
        <p:grpSp>
          <p:nvGrpSpPr>
            <p:cNvPr id="70733" name="Group 115"/>
            <p:cNvGrpSpPr>
              <a:grpSpLocks/>
            </p:cNvGrpSpPr>
            <p:nvPr/>
          </p:nvGrpSpPr>
          <p:grpSpPr bwMode="auto">
            <a:xfrm>
              <a:off x="4238625" y="4546600"/>
              <a:ext cx="1479550" cy="303213"/>
              <a:chOff x="332" y="2224"/>
              <a:chExt cx="932" cy="191"/>
            </a:xfrm>
          </p:grpSpPr>
          <p:sp>
            <p:nvSpPr>
              <p:cNvPr id="70741" name="Rectangle 116"/>
              <p:cNvSpPr>
                <a:spLocks noChangeArrowheads="1"/>
              </p:cNvSpPr>
              <p:nvPr/>
            </p:nvSpPr>
            <p:spPr bwMode="auto">
              <a:xfrm>
                <a:off x="345" y="2241"/>
                <a:ext cx="840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  <p:sp>
            <p:nvSpPr>
              <p:cNvPr id="70742" name="Rectangle 117"/>
              <p:cNvSpPr>
                <a:spLocks noChangeArrowheads="1"/>
              </p:cNvSpPr>
              <p:nvPr/>
            </p:nvSpPr>
            <p:spPr bwMode="auto">
              <a:xfrm>
                <a:off x="706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itchFamily="34" charset="0"/>
                  </a:rPr>
                  <a:t>H</a:t>
                </a:r>
                <a:r>
                  <a:rPr lang="en-US" altLang="en-US" sz="1800" baseline="-25000">
                    <a:latin typeface="Arial" pitchFamily="34" charset="0"/>
                  </a:rPr>
                  <a:t>t</a:t>
                </a:r>
              </a:p>
            </p:txBody>
          </p:sp>
          <p:sp>
            <p:nvSpPr>
              <p:cNvPr id="70743" name="Rectangle 118"/>
              <p:cNvSpPr>
                <a:spLocks noChangeArrowheads="1"/>
              </p:cNvSpPr>
              <p:nvPr/>
            </p:nvSpPr>
            <p:spPr bwMode="auto">
              <a:xfrm>
                <a:off x="520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itchFamily="34" charset="0"/>
                  </a:rPr>
                  <a:t>H</a:t>
                </a:r>
                <a:r>
                  <a:rPr lang="en-US" altLang="en-US" sz="1800" baseline="-25000">
                    <a:latin typeface="Arial" pitchFamily="34" charset="0"/>
                  </a:rPr>
                  <a:t>n</a:t>
                </a:r>
              </a:p>
            </p:txBody>
          </p:sp>
          <p:sp>
            <p:nvSpPr>
              <p:cNvPr id="70744" name="Rectangle 119"/>
              <p:cNvSpPr>
                <a:spLocks noChangeArrowheads="1"/>
              </p:cNvSpPr>
              <p:nvPr/>
            </p:nvSpPr>
            <p:spPr bwMode="auto">
              <a:xfrm>
                <a:off x="332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itchFamily="34" charset="0"/>
                  </a:rPr>
                  <a:t>H</a:t>
                </a:r>
                <a:r>
                  <a:rPr lang="en-US" altLang="en-US" sz="1800" baseline="-25000">
                    <a:latin typeface="Arial" pitchFamily="34" charset="0"/>
                  </a:rPr>
                  <a:t>l</a:t>
                </a:r>
              </a:p>
            </p:txBody>
          </p:sp>
          <p:sp>
            <p:nvSpPr>
              <p:cNvPr id="70745" name="Rectangle 120"/>
              <p:cNvSpPr>
                <a:spLocks noChangeArrowheads="1"/>
              </p:cNvSpPr>
              <p:nvPr/>
            </p:nvSpPr>
            <p:spPr bwMode="auto">
              <a:xfrm>
                <a:off x="836" y="2225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itchFamily="34" charset="0"/>
                  </a:rPr>
                  <a:t>M</a:t>
                </a:r>
              </a:p>
            </p:txBody>
          </p:sp>
          <p:sp>
            <p:nvSpPr>
              <p:cNvPr id="70746" name="Line 121"/>
              <p:cNvSpPr>
                <a:spLocks noChangeShapeType="1"/>
              </p:cNvSpPr>
              <p:nvPr/>
            </p:nvSpPr>
            <p:spPr bwMode="auto">
              <a:xfrm>
                <a:off x="510" y="2241"/>
                <a:ext cx="0" cy="1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747" name="Line 122"/>
              <p:cNvSpPr>
                <a:spLocks noChangeShapeType="1"/>
              </p:cNvSpPr>
              <p:nvPr/>
            </p:nvSpPr>
            <p:spPr bwMode="auto">
              <a:xfrm>
                <a:off x="690" y="2247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748" name="Line 123"/>
              <p:cNvSpPr>
                <a:spLocks noChangeShapeType="1"/>
              </p:cNvSpPr>
              <p:nvPr/>
            </p:nvSpPr>
            <p:spPr bwMode="auto">
              <a:xfrm>
                <a:off x="882" y="2244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0734" name="Group 124"/>
            <p:cNvGrpSpPr>
              <a:grpSpLocks/>
            </p:cNvGrpSpPr>
            <p:nvPr/>
          </p:nvGrpSpPr>
          <p:grpSpPr bwMode="auto">
            <a:xfrm>
              <a:off x="4497388" y="4240213"/>
              <a:ext cx="1208087" cy="303212"/>
              <a:chOff x="501" y="1990"/>
              <a:chExt cx="761" cy="191"/>
            </a:xfrm>
          </p:grpSpPr>
          <p:sp>
            <p:nvSpPr>
              <p:cNvPr id="70735" name="Rectangle 125"/>
              <p:cNvSpPr>
                <a:spLocks noChangeArrowheads="1"/>
              </p:cNvSpPr>
              <p:nvPr/>
            </p:nvSpPr>
            <p:spPr bwMode="auto">
              <a:xfrm>
                <a:off x="501" y="2007"/>
                <a:ext cx="68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  <p:sp>
            <p:nvSpPr>
              <p:cNvPr id="70736" name="Rectangle 126"/>
              <p:cNvSpPr>
                <a:spLocks noChangeArrowheads="1"/>
              </p:cNvSpPr>
              <p:nvPr/>
            </p:nvSpPr>
            <p:spPr bwMode="auto">
              <a:xfrm>
                <a:off x="704" y="1990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itchFamily="34" charset="0"/>
                  </a:rPr>
                  <a:t>H</a:t>
                </a:r>
                <a:r>
                  <a:rPr lang="en-US" altLang="en-US" sz="1800" baseline="-25000">
                    <a:latin typeface="Arial" pitchFamily="34" charset="0"/>
                  </a:rPr>
                  <a:t>t</a:t>
                </a:r>
              </a:p>
            </p:txBody>
          </p:sp>
          <p:sp>
            <p:nvSpPr>
              <p:cNvPr id="70737" name="Rectangle 127"/>
              <p:cNvSpPr>
                <a:spLocks noChangeArrowheads="1"/>
              </p:cNvSpPr>
              <p:nvPr/>
            </p:nvSpPr>
            <p:spPr bwMode="auto">
              <a:xfrm>
                <a:off x="518" y="1990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itchFamily="34" charset="0"/>
                  </a:rPr>
                  <a:t>H</a:t>
                </a:r>
                <a:r>
                  <a:rPr lang="en-US" altLang="en-US" sz="1800" baseline="-25000">
                    <a:latin typeface="Arial" pitchFamily="34" charset="0"/>
                  </a:rPr>
                  <a:t>n</a:t>
                </a:r>
              </a:p>
            </p:txBody>
          </p:sp>
          <p:sp>
            <p:nvSpPr>
              <p:cNvPr id="70738" name="Rectangle 128"/>
              <p:cNvSpPr>
                <a:spLocks noChangeArrowheads="1"/>
              </p:cNvSpPr>
              <p:nvPr/>
            </p:nvSpPr>
            <p:spPr bwMode="auto">
              <a:xfrm>
                <a:off x="834" y="1991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itchFamily="34" charset="0"/>
                  </a:rPr>
                  <a:t>M</a:t>
                </a:r>
              </a:p>
            </p:txBody>
          </p:sp>
          <p:sp>
            <p:nvSpPr>
              <p:cNvPr id="70739" name="Line 129"/>
              <p:cNvSpPr>
                <a:spLocks noChangeShapeType="1"/>
              </p:cNvSpPr>
              <p:nvPr/>
            </p:nvSpPr>
            <p:spPr bwMode="auto">
              <a:xfrm>
                <a:off x="688" y="2013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740" name="Line 130"/>
              <p:cNvSpPr>
                <a:spLocks noChangeShapeType="1"/>
              </p:cNvSpPr>
              <p:nvPr/>
            </p:nvSpPr>
            <p:spPr bwMode="auto">
              <a:xfrm>
                <a:off x="880" y="2010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5" name="Group 140"/>
          <p:cNvGrpSpPr>
            <a:grpSpLocks/>
          </p:cNvGrpSpPr>
          <p:nvPr/>
        </p:nvGrpSpPr>
        <p:grpSpPr bwMode="auto">
          <a:xfrm>
            <a:off x="7874927" y="4606926"/>
            <a:ext cx="1308761" cy="303213"/>
            <a:chOff x="501" y="1990"/>
            <a:chExt cx="761" cy="191"/>
          </a:xfrm>
        </p:grpSpPr>
        <p:sp>
          <p:nvSpPr>
            <p:cNvPr id="70727" name="Rectangle 141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sp>
          <p:nvSpPr>
            <p:cNvPr id="70728" name="Rectangle 142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itchFamily="34" charset="0"/>
                </a:rPr>
                <a:t>H</a:t>
              </a:r>
              <a:r>
                <a:rPr lang="en-US" altLang="en-US" sz="1800" baseline="-25000">
                  <a:latin typeface="Arial" pitchFamily="34" charset="0"/>
                </a:rPr>
                <a:t>t</a:t>
              </a:r>
            </a:p>
          </p:txBody>
        </p:sp>
        <p:sp>
          <p:nvSpPr>
            <p:cNvPr id="70729" name="Rectangle 143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itchFamily="34" charset="0"/>
                </a:rPr>
                <a:t>H</a:t>
              </a:r>
              <a:r>
                <a:rPr lang="en-US" altLang="en-US" sz="1800" baseline="-25000">
                  <a:latin typeface="Arial" pitchFamily="34" charset="0"/>
                </a:rPr>
                <a:t>n</a:t>
              </a:r>
            </a:p>
          </p:txBody>
        </p:sp>
        <p:sp>
          <p:nvSpPr>
            <p:cNvPr id="70730" name="Rectangle 144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itchFamily="34" charset="0"/>
                </a:rPr>
                <a:t>M</a:t>
              </a:r>
            </a:p>
          </p:txBody>
        </p:sp>
        <p:sp>
          <p:nvSpPr>
            <p:cNvPr id="70731" name="Line 145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32" name="Line 146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56"/>
          <p:cNvGrpSpPr>
            <a:grpSpLocks/>
          </p:cNvGrpSpPr>
          <p:nvPr/>
        </p:nvGrpSpPr>
        <p:grpSpPr bwMode="auto">
          <a:xfrm>
            <a:off x="1016397" y="1665288"/>
            <a:ext cx="1602846" cy="303212"/>
            <a:chOff x="332" y="2224"/>
            <a:chExt cx="932" cy="191"/>
          </a:xfrm>
        </p:grpSpPr>
        <p:sp>
          <p:nvSpPr>
            <p:cNvPr id="70719" name="Rectangle 157"/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sp>
          <p:nvSpPr>
            <p:cNvPr id="70720" name="Rectangle 158"/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itchFamily="34" charset="0"/>
                </a:rPr>
                <a:t>H</a:t>
              </a:r>
              <a:r>
                <a:rPr lang="en-US" altLang="en-US" sz="1800" baseline="-25000">
                  <a:latin typeface="Arial" pitchFamily="34" charset="0"/>
                </a:rPr>
                <a:t>t</a:t>
              </a:r>
            </a:p>
          </p:txBody>
        </p:sp>
        <p:sp>
          <p:nvSpPr>
            <p:cNvPr id="70721" name="Rectangle 159"/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itchFamily="34" charset="0"/>
                </a:rPr>
                <a:t>H</a:t>
              </a:r>
              <a:r>
                <a:rPr lang="en-US" altLang="en-US" sz="1800" baseline="-25000">
                  <a:latin typeface="Arial" pitchFamily="34" charset="0"/>
                </a:rPr>
                <a:t>n</a:t>
              </a:r>
            </a:p>
          </p:txBody>
        </p:sp>
        <p:sp>
          <p:nvSpPr>
            <p:cNvPr id="70722" name="Rectangle 160"/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itchFamily="34" charset="0"/>
                </a:rPr>
                <a:t>H</a:t>
              </a:r>
              <a:r>
                <a:rPr lang="en-US" altLang="en-US" sz="1800" baseline="-25000">
                  <a:latin typeface="Arial" pitchFamily="34" charset="0"/>
                </a:rPr>
                <a:t>l</a:t>
              </a:r>
            </a:p>
          </p:txBody>
        </p:sp>
        <p:sp>
          <p:nvSpPr>
            <p:cNvPr id="70723" name="Rectangle 161"/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itchFamily="34" charset="0"/>
                </a:rPr>
                <a:t>M</a:t>
              </a:r>
            </a:p>
          </p:txBody>
        </p:sp>
        <p:sp>
          <p:nvSpPr>
            <p:cNvPr id="70724" name="Line 162"/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25" name="Line 163"/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26" name="Line 164"/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0694" name="Text Box 166"/>
          <p:cNvSpPr txBox="1">
            <a:spLocks noChangeArrowheads="1"/>
          </p:cNvSpPr>
          <p:nvPr/>
        </p:nvSpPr>
        <p:spPr bwMode="auto">
          <a:xfrm>
            <a:off x="8581761" y="5411788"/>
            <a:ext cx="8515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Arial" pitchFamily="34" charset="0"/>
              </a:rPr>
              <a:t>router</a:t>
            </a:r>
          </a:p>
        </p:txBody>
      </p:sp>
      <p:sp>
        <p:nvSpPr>
          <p:cNvPr id="70695" name="Text Box 167"/>
          <p:cNvSpPr txBox="1">
            <a:spLocks noChangeArrowheads="1"/>
          </p:cNvSpPr>
          <p:nvPr/>
        </p:nvSpPr>
        <p:spPr bwMode="auto">
          <a:xfrm>
            <a:off x="8597239" y="3098801"/>
            <a:ext cx="9028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Arial" pitchFamily="34" charset="0"/>
              </a:rPr>
              <a:t>switch</a:t>
            </a:r>
          </a:p>
        </p:txBody>
      </p:sp>
      <p:sp>
        <p:nvSpPr>
          <p:cNvPr id="70696" name="Rectangle 168"/>
          <p:cNvSpPr>
            <a:spLocks noGrp="1" noChangeArrowheads="1"/>
          </p:cNvSpPr>
          <p:nvPr>
            <p:ph type="title" idx="4294967295"/>
          </p:nvPr>
        </p:nvSpPr>
        <p:spPr>
          <a:xfrm>
            <a:off x="5412186" y="0"/>
            <a:ext cx="412234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itchFamily="34" charset="-128"/>
              </a:rPr>
              <a:t>Encapsulation</a:t>
            </a:r>
          </a:p>
        </p:txBody>
      </p:sp>
      <p:sp>
        <p:nvSpPr>
          <p:cNvPr id="112814" name="Text Box 174"/>
          <p:cNvSpPr txBox="1">
            <a:spLocks noChangeArrowheads="1"/>
          </p:cNvSpPr>
          <p:nvPr/>
        </p:nvSpPr>
        <p:spPr bwMode="auto">
          <a:xfrm>
            <a:off x="761868" y="692150"/>
            <a:ext cx="10166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C0000"/>
                </a:solidFill>
                <a:latin typeface="Arial" pitchFamily="34" charset="0"/>
              </a:rPr>
              <a:t>message</a:t>
            </a:r>
          </a:p>
        </p:txBody>
      </p:sp>
      <p:grpSp>
        <p:nvGrpSpPr>
          <p:cNvPr id="17" name="Group 175"/>
          <p:cNvGrpSpPr>
            <a:grpSpLocks/>
          </p:cNvGrpSpPr>
          <p:nvPr/>
        </p:nvGrpSpPr>
        <p:grpSpPr bwMode="auto">
          <a:xfrm>
            <a:off x="1910689" y="719138"/>
            <a:ext cx="736071" cy="301625"/>
            <a:chOff x="780" y="1553"/>
            <a:chExt cx="428" cy="190"/>
          </a:xfrm>
        </p:grpSpPr>
        <p:sp>
          <p:nvSpPr>
            <p:cNvPr id="70717" name="Rectangle 176"/>
            <p:cNvSpPr>
              <a:spLocks noChangeArrowheads="1"/>
            </p:cNvSpPr>
            <p:nvPr/>
          </p:nvSpPr>
          <p:spPr bwMode="auto">
            <a:xfrm>
              <a:off x="817" y="1569"/>
              <a:ext cx="31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sp>
          <p:nvSpPr>
            <p:cNvPr id="70718" name="Rectangle 177"/>
            <p:cNvSpPr>
              <a:spLocks noChangeArrowheads="1"/>
            </p:cNvSpPr>
            <p:nvPr/>
          </p:nvSpPr>
          <p:spPr bwMode="auto">
            <a:xfrm>
              <a:off x="780" y="1553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itchFamily="34" charset="0"/>
                </a:rPr>
                <a:t>M</a:t>
              </a:r>
            </a:p>
          </p:txBody>
        </p:sp>
      </p:grpSp>
      <p:grpSp>
        <p:nvGrpSpPr>
          <p:cNvPr id="18" name="Group 185"/>
          <p:cNvGrpSpPr>
            <a:grpSpLocks/>
          </p:cNvGrpSpPr>
          <p:nvPr/>
        </p:nvGrpSpPr>
        <p:grpSpPr bwMode="auto">
          <a:xfrm>
            <a:off x="1656160" y="1039814"/>
            <a:ext cx="978561" cy="301625"/>
            <a:chOff x="1851" y="2046"/>
            <a:chExt cx="569" cy="190"/>
          </a:xfrm>
        </p:grpSpPr>
        <p:grpSp>
          <p:nvGrpSpPr>
            <p:cNvPr id="70711" name="Group 179"/>
            <p:cNvGrpSpPr>
              <a:grpSpLocks/>
            </p:cNvGrpSpPr>
            <p:nvPr/>
          </p:nvGrpSpPr>
          <p:grpSpPr bwMode="auto">
            <a:xfrm>
              <a:off x="1851" y="2047"/>
              <a:ext cx="190" cy="184"/>
              <a:chOff x="1962" y="2058"/>
              <a:chExt cx="190" cy="184"/>
            </a:xfrm>
          </p:grpSpPr>
          <p:sp>
            <p:nvSpPr>
              <p:cNvPr id="70715" name="Rectangle 180"/>
              <p:cNvSpPr>
                <a:spLocks noChangeArrowheads="1"/>
              </p:cNvSpPr>
              <p:nvPr/>
            </p:nvSpPr>
            <p:spPr bwMode="auto">
              <a:xfrm>
                <a:off x="1962" y="2075"/>
                <a:ext cx="177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  <p:sp>
            <p:nvSpPr>
              <p:cNvPr id="70716" name="Rectangle 181"/>
              <p:cNvSpPr>
                <a:spLocks noChangeArrowheads="1"/>
              </p:cNvSpPr>
              <p:nvPr/>
            </p:nvSpPr>
            <p:spPr bwMode="auto">
              <a:xfrm>
                <a:off x="1965" y="2058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itchFamily="34" charset="0"/>
                  </a:rPr>
                  <a:t>H</a:t>
                </a:r>
                <a:r>
                  <a:rPr lang="en-US" altLang="en-US" sz="1800" baseline="-25000">
                    <a:latin typeface="Arial" pitchFamily="34" charset="0"/>
                  </a:rPr>
                  <a:t>t</a:t>
                </a:r>
              </a:p>
            </p:txBody>
          </p:sp>
        </p:grpSp>
        <p:grpSp>
          <p:nvGrpSpPr>
            <p:cNvPr id="70712" name="Group 182"/>
            <p:cNvGrpSpPr>
              <a:grpSpLocks/>
            </p:cNvGrpSpPr>
            <p:nvPr/>
          </p:nvGrpSpPr>
          <p:grpSpPr bwMode="auto">
            <a:xfrm>
              <a:off x="1992" y="2046"/>
              <a:ext cx="428" cy="190"/>
              <a:chOff x="780" y="1553"/>
              <a:chExt cx="428" cy="190"/>
            </a:xfrm>
          </p:grpSpPr>
          <p:sp>
            <p:nvSpPr>
              <p:cNvPr id="70713" name="Rectangle 183"/>
              <p:cNvSpPr>
                <a:spLocks noChangeArrowheads="1"/>
              </p:cNvSpPr>
              <p:nvPr/>
            </p:nvSpPr>
            <p:spPr bwMode="auto"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  <p:sp>
            <p:nvSpPr>
              <p:cNvPr id="70714" name="Rectangle 184"/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itchFamily="34" charset="0"/>
                  </a:rPr>
                  <a:t>M</a:t>
                </a:r>
              </a:p>
            </p:txBody>
          </p:sp>
        </p:grpSp>
      </p:grpSp>
      <p:grpSp>
        <p:nvGrpSpPr>
          <p:cNvPr id="21" name="Group 187"/>
          <p:cNvGrpSpPr>
            <a:grpSpLocks/>
          </p:cNvGrpSpPr>
          <p:nvPr/>
        </p:nvGrpSpPr>
        <p:grpSpPr bwMode="auto">
          <a:xfrm>
            <a:off x="1337999" y="1363663"/>
            <a:ext cx="326760" cy="292100"/>
            <a:chOff x="1962" y="2058"/>
            <a:chExt cx="190" cy="184"/>
          </a:xfrm>
        </p:grpSpPr>
        <p:sp>
          <p:nvSpPr>
            <p:cNvPr id="70709" name="Rectangle 188"/>
            <p:cNvSpPr>
              <a:spLocks noChangeArrowheads="1"/>
            </p:cNvSpPr>
            <p:nvPr/>
          </p:nvSpPr>
          <p:spPr bwMode="auto">
            <a:xfrm>
              <a:off x="1962" y="2075"/>
              <a:ext cx="177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sp>
          <p:nvSpPr>
            <p:cNvPr id="70710" name="Rectangle 189"/>
            <p:cNvSpPr>
              <a:spLocks noChangeArrowheads="1"/>
            </p:cNvSpPr>
            <p:nvPr/>
          </p:nvSpPr>
          <p:spPr bwMode="auto">
            <a:xfrm>
              <a:off x="1965" y="2058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itchFamily="34" charset="0"/>
                </a:rPr>
                <a:t>H</a:t>
              </a:r>
              <a:r>
                <a:rPr lang="en-US" altLang="en-US" sz="1800" baseline="-25000">
                  <a:latin typeface="Arial" pitchFamily="34" charset="0"/>
                </a:rPr>
                <a:t>n</a:t>
              </a:r>
            </a:p>
          </p:txBody>
        </p:sp>
      </p:grpSp>
      <p:sp>
        <p:nvSpPr>
          <p:cNvPr id="112647" name="Text Box 7"/>
          <p:cNvSpPr txBox="1">
            <a:spLocks noChangeArrowheads="1"/>
          </p:cNvSpPr>
          <p:nvPr/>
        </p:nvSpPr>
        <p:spPr bwMode="auto">
          <a:xfrm>
            <a:off x="170260" y="1643063"/>
            <a:ext cx="71045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C0000"/>
                </a:solidFill>
                <a:latin typeface="Arial" pitchFamily="34" charset="0"/>
              </a:rPr>
              <a:t>frame</a:t>
            </a:r>
          </a:p>
        </p:txBody>
      </p:sp>
      <p:grpSp>
        <p:nvGrpSpPr>
          <p:cNvPr id="70702" name="Group 187"/>
          <p:cNvGrpSpPr>
            <a:grpSpLocks/>
          </p:cNvGrpSpPr>
          <p:nvPr/>
        </p:nvGrpSpPr>
        <p:grpSpPr bwMode="auto">
          <a:xfrm flipH="1">
            <a:off x="3443023" y="4970464"/>
            <a:ext cx="870215" cy="771525"/>
            <a:chOff x="-44" y="1473"/>
            <a:chExt cx="981" cy="1105"/>
          </a:xfrm>
        </p:grpSpPr>
        <p:pic>
          <p:nvPicPr>
            <p:cNvPr id="70707" name="Picture 188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708" name="Freeform 18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0703" name="Group 190"/>
          <p:cNvGrpSpPr>
            <a:grpSpLocks/>
          </p:cNvGrpSpPr>
          <p:nvPr/>
        </p:nvGrpSpPr>
        <p:grpSpPr bwMode="auto">
          <a:xfrm flipH="1">
            <a:off x="4485217" y="1087439"/>
            <a:ext cx="870215" cy="771525"/>
            <a:chOff x="-44" y="1473"/>
            <a:chExt cx="981" cy="1105"/>
          </a:xfrm>
        </p:grpSpPr>
        <p:pic>
          <p:nvPicPr>
            <p:cNvPr id="70705" name="Picture 19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706" name="Freeform 19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7070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1-</a:t>
            </a:r>
            <a:fld id="{0AE67567-615A-4BE4-8FA9-45E95B0461A4}" type="slidenum">
              <a:rPr lang="en-US" altLang="en-US" sz="1200">
                <a:latin typeface="Tahoma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84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15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0.0037 L -4.72222E-6 0.0458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1128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2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00926 L -3.05556E-6 0.0479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22222E-6 L -3.05556E-6 0.04213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81481E-6 L 3.05556E-6 0.13889 L 0.40295 0.13889 L 0.40295 0.09885 L 0.57152 0.10093 L 0.57152 0.57709 L 0.66371 0.50857 L 0.66371 0.42848 " pathEditMode="relative" rAng="0" ptsTypes="AAAAAAAA">
                                      <p:cBhvr>
                                        <p:cTn id="61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77" y="2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046 L 0.00156 -0.04815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5" grpId="0"/>
      <p:bldP spid="112645" grpId="1"/>
      <p:bldP spid="112644" grpId="0"/>
      <p:bldP spid="112644" grpId="1"/>
      <p:bldP spid="112814" grpId="0"/>
      <p:bldP spid="112647" grpId="0"/>
      <p:bldP spid="112647" grpId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pic>
        <p:nvPicPr>
          <p:cNvPr id="71683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831" y="1115219"/>
            <a:ext cx="49512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itchFamily="34" charset="-128"/>
              </a:rPr>
              <a:t>Chapter 1: roadmap</a:t>
            </a:r>
          </a:p>
        </p:txBody>
      </p:sp>
      <p:sp>
        <p:nvSpPr>
          <p:cNvPr id="7168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27977" y="1406525"/>
            <a:ext cx="8891323" cy="4648200"/>
          </a:xfrm>
        </p:spPr>
        <p:txBody>
          <a:bodyPr>
            <a:normAutofit lnSpcReduction="10000"/>
          </a:bodyPr>
          <a:lstStyle/>
          <a:p>
            <a:pPr lvl="1"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1.1 </a:t>
            </a:r>
            <a:r>
              <a:rPr lang="en-US" altLang="en-US" dirty="0">
                <a:solidFill>
                  <a:srgbClr val="000099"/>
                </a:solidFill>
                <a:ea typeface="Arial" pitchFamily="34" charset="0"/>
              </a:rPr>
              <a:t>what is the computer network and Internet?</a:t>
            </a:r>
            <a:endParaRPr lang="en-US" altLang="en-US" sz="2800" dirty="0">
              <a:solidFill>
                <a:srgbClr val="000099"/>
              </a:solidFill>
              <a:ea typeface="Arial" pitchFamily="34" charset="0"/>
            </a:endParaRP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1.2</a:t>
            </a:r>
            <a:r>
              <a:rPr lang="en-US" altLang="en-US" sz="2800" dirty="0">
                <a:ea typeface="Arial" pitchFamily="34" charset="0"/>
              </a:rPr>
              <a:t> network edge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en-US" sz="2400" dirty="0">
                <a:latin typeface="Gill Sans MT" pitchFamily="34" charset="0"/>
                <a:ea typeface="Arial" pitchFamily="34" charset="0"/>
              </a:rPr>
              <a:t>end systems, access networks, links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1.3 </a:t>
            </a:r>
            <a:r>
              <a:rPr lang="en-US" altLang="en-US" sz="2800" dirty="0">
                <a:ea typeface="Arial" pitchFamily="34" charset="0"/>
              </a:rPr>
              <a:t>network core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en-US" sz="2400" dirty="0">
                <a:latin typeface="Gill Sans MT" pitchFamily="34" charset="0"/>
                <a:ea typeface="Arial" pitchFamily="34" charset="0"/>
              </a:rPr>
              <a:t>packet switching, circuit switching, network structure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1.4 network classification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1.5 </a:t>
            </a:r>
            <a:r>
              <a:rPr lang="en-US" altLang="en-US" sz="2800" dirty="0">
                <a:ea typeface="Arial" pitchFamily="34" charset="0"/>
              </a:rPr>
              <a:t>delay, loss, throughput in networks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1.6</a:t>
            </a:r>
            <a:r>
              <a:rPr lang="en-US" altLang="en-US" sz="2800" dirty="0">
                <a:ea typeface="Arial" pitchFamily="34" charset="0"/>
              </a:rPr>
              <a:t> protocol layers, service models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CC0000"/>
                </a:solidFill>
                <a:ea typeface="Arial" pitchFamily="34" charset="0"/>
              </a:rPr>
              <a:t>1.7 networks under attack: security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1.8</a:t>
            </a:r>
            <a:r>
              <a:rPr lang="en-US" altLang="en-US" sz="2800" dirty="0">
                <a:ea typeface="Arial" pitchFamily="34" charset="0"/>
              </a:rPr>
              <a:t> history</a:t>
            </a:r>
          </a:p>
          <a:p>
            <a:pPr eaLnBrk="1" hangingPunct="1"/>
            <a:endParaRPr lang="en-US" altLang="en-US" dirty="0">
              <a:ea typeface="ＭＳ Ｐゴシック" pitchFamily="34" charset="-128"/>
            </a:endParaRPr>
          </a:p>
        </p:txBody>
      </p:sp>
      <p:sp>
        <p:nvSpPr>
          <p:cNvPr id="7168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1-</a:t>
            </a:r>
            <a:fld id="{1348F64F-D0AC-485C-87FE-655474B68CA4}" type="slidenum">
              <a:rPr lang="en-US" altLang="en-US" sz="1200">
                <a:latin typeface="Tahoma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85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5551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pic>
        <p:nvPicPr>
          <p:cNvPr id="72707" name="Picture 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631" y="892175"/>
            <a:ext cx="44559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61156" y="77788"/>
            <a:ext cx="84201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itchFamily="34" charset="-128"/>
              </a:rPr>
              <a:t>Network security</a:t>
            </a:r>
          </a:p>
        </p:txBody>
      </p:sp>
      <p:sp>
        <p:nvSpPr>
          <p:cNvPr id="7270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77850" y="1365250"/>
            <a:ext cx="8420100" cy="5119688"/>
          </a:xfrm>
        </p:spPr>
        <p:txBody>
          <a:bodyPr>
            <a:normAutofit lnSpcReduction="10000"/>
          </a:bodyPr>
          <a:lstStyle/>
          <a:p>
            <a:pPr marL="287338" indent="-287338" eaLnBrk="1" hangingPunct="1"/>
            <a:r>
              <a:rPr lang="en-US" altLang="en-US">
                <a:solidFill>
                  <a:srgbClr val="CC0000"/>
                </a:solidFill>
                <a:ea typeface="ＭＳ Ｐゴシック" pitchFamily="34" charset="-128"/>
              </a:rPr>
              <a:t>field of network security:</a:t>
            </a:r>
          </a:p>
          <a:p>
            <a:pPr marL="682625" lvl="1" indent="-225425" eaLnBrk="1" hangingPunct="1"/>
            <a:r>
              <a:rPr lang="en-US" altLang="en-US">
                <a:ea typeface="Arial" pitchFamily="34" charset="0"/>
              </a:rPr>
              <a:t>how bad guys can attack computer networks</a:t>
            </a:r>
          </a:p>
          <a:p>
            <a:pPr marL="682625" lvl="1" indent="-225425" eaLnBrk="1" hangingPunct="1"/>
            <a:r>
              <a:rPr lang="en-US" altLang="en-US">
                <a:ea typeface="Arial" pitchFamily="34" charset="0"/>
              </a:rPr>
              <a:t>how we can defend networks against attacks</a:t>
            </a:r>
          </a:p>
          <a:p>
            <a:pPr marL="682625" lvl="1" indent="-225425" eaLnBrk="1" hangingPunct="1"/>
            <a:r>
              <a:rPr lang="en-US" altLang="en-US">
                <a:ea typeface="Arial" pitchFamily="34" charset="0"/>
              </a:rPr>
              <a:t>how to design architectures that are immune to attacks</a:t>
            </a:r>
          </a:p>
          <a:p>
            <a:pPr marL="287338" indent="-287338" eaLnBrk="1" hangingPunct="1"/>
            <a:r>
              <a:rPr lang="en-US" altLang="en-US">
                <a:solidFill>
                  <a:srgbClr val="CC0000"/>
                </a:solidFill>
                <a:ea typeface="ＭＳ Ｐゴシック" pitchFamily="34" charset="-128"/>
              </a:rPr>
              <a:t>Internet not originally designed with (much) security in mind</a:t>
            </a:r>
          </a:p>
          <a:p>
            <a:pPr marL="682625" lvl="1" indent="-225425" eaLnBrk="1" hangingPunct="1"/>
            <a:r>
              <a:rPr lang="en-US" altLang="en-US" i="1">
                <a:ea typeface="Arial" pitchFamily="34" charset="0"/>
              </a:rPr>
              <a:t>original vision:</a:t>
            </a:r>
            <a:r>
              <a:rPr lang="en-US" altLang="en-US">
                <a:ea typeface="Arial" pitchFamily="34" charset="0"/>
              </a:rPr>
              <a:t> </a:t>
            </a:r>
            <a:r>
              <a:rPr lang="ja-JP" altLang="en-US">
                <a:ea typeface="ＭＳ Ｐゴシック" pitchFamily="34" charset="-128"/>
              </a:rPr>
              <a:t>“</a:t>
            </a:r>
            <a:r>
              <a:rPr lang="en-US" altLang="ja-JP">
                <a:ea typeface="ＭＳ Ｐゴシック" pitchFamily="34" charset="-128"/>
              </a:rPr>
              <a:t>a group of mutually trusting users attached to a transparent network</a:t>
            </a:r>
            <a:r>
              <a:rPr lang="ja-JP" altLang="en-US">
                <a:ea typeface="ＭＳ Ｐゴシック" pitchFamily="34" charset="-128"/>
              </a:rPr>
              <a:t>”</a:t>
            </a:r>
            <a:r>
              <a:rPr lang="en-US" altLang="ja-JP">
                <a:ea typeface="ＭＳ Ｐゴシック" pitchFamily="34" charset="-128"/>
              </a:rPr>
              <a:t> </a:t>
            </a:r>
            <a:r>
              <a:rPr lang="en-US" altLang="ja-JP">
                <a:ea typeface="ＭＳ Ｐゴシック" pitchFamily="34" charset="-128"/>
                <a:sym typeface="Wingdings" pitchFamily="2" charset="2"/>
              </a:rPr>
              <a:t></a:t>
            </a:r>
            <a:endParaRPr lang="en-US" altLang="ja-JP">
              <a:ea typeface="ＭＳ Ｐゴシック" pitchFamily="34" charset="-128"/>
            </a:endParaRPr>
          </a:p>
          <a:p>
            <a:pPr marL="682625" lvl="1" indent="-225425" eaLnBrk="1" hangingPunct="1"/>
            <a:r>
              <a:rPr lang="en-US" altLang="en-US">
                <a:ea typeface="Arial" pitchFamily="34" charset="0"/>
              </a:rPr>
              <a:t>Internet protocol designers playing </a:t>
            </a:r>
            <a:r>
              <a:rPr lang="ja-JP" altLang="en-US">
                <a:ea typeface="ＭＳ Ｐゴシック" pitchFamily="34" charset="-128"/>
              </a:rPr>
              <a:t>“</a:t>
            </a:r>
            <a:r>
              <a:rPr lang="en-US" altLang="ja-JP">
                <a:ea typeface="ＭＳ Ｐゴシック" pitchFamily="34" charset="-128"/>
              </a:rPr>
              <a:t>catch-up</a:t>
            </a:r>
            <a:r>
              <a:rPr lang="ja-JP" altLang="en-US">
                <a:ea typeface="ＭＳ Ｐゴシック" pitchFamily="34" charset="-128"/>
              </a:rPr>
              <a:t>”</a:t>
            </a:r>
            <a:endParaRPr lang="en-US" altLang="ja-JP">
              <a:ea typeface="ＭＳ Ｐゴシック" pitchFamily="34" charset="-128"/>
            </a:endParaRPr>
          </a:p>
          <a:p>
            <a:pPr marL="682625" lvl="1" indent="-225425" eaLnBrk="1" hangingPunct="1"/>
            <a:r>
              <a:rPr lang="en-US" altLang="en-US">
                <a:ea typeface="Arial" pitchFamily="34" charset="0"/>
              </a:rPr>
              <a:t>security considerations in all layers!</a:t>
            </a:r>
          </a:p>
          <a:p>
            <a:pPr marL="287338" indent="-287338" eaLnBrk="1" hangingPunct="1"/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7271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1-</a:t>
            </a:r>
            <a:fld id="{B148565F-66E8-414F-A1EE-903D99A4C389}" type="slidenum">
              <a:rPr lang="en-US" altLang="en-US" sz="1200">
                <a:latin typeface="Tahoma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86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9890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pic>
        <p:nvPicPr>
          <p:cNvPr id="73731" name="Picture 8" descr="underline_ba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09" y="1001872"/>
            <a:ext cx="9261079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84018" y="386080"/>
            <a:ext cx="9746059" cy="852170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ea typeface="ＭＳ Ｐゴシック" pitchFamily="34" charset="-128"/>
              </a:rPr>
              <a:t>Bad guys: put malware into hosts via Internet</a:t>
            </a:r>
          </a:p>
        </p:txBody>
      </p:sp>
      <p:sp>
        <p:nvSpPr>
          <p:cNvPr id="73733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22564" y="1406526"/>
            <a:ext cx="8353029" cy="4772025"/>
          </a:xfrm>
        </p:spPr>
        <p:txBody>
          <a:bodyPr>
            <a:normAutofit fontScale="92500" lnSpcReduction="10000"/>
          </a:bodyPr>
          <a:lstStyle/>
          <a:p>
            <a:pPr marL="287338" indent="-287338" eaLnBrk="1" hangingPunct="1">
              <a:spcBef>
                <a:spcPct val="50000"/>
              </a:spcBef>
            </a:pPr>
            <a:r>
              <a:rPr lang="en-US" altLang="en-US" dirty="0">
                <a:solidFill>
                  <a:srgbClr val="0054FD"/>
                </a:solidFill>
                <a:ea typeface="ＭＳ Ｐゴシック" pitchFamily="34" charset="-128"/>
              </a:rPr>
              <a:t>malware</a:t>
            </a:r>
            <a:r>
              <a:rPr lang="en-US" altLang="en-US" dirty="0">
                <a:ea typeface="ＭＳ Ｐゴシック" pitchFamily="34" charset="-128"/>
              </a:rPr>
              <a:t> can get in host from:</a:t>
            </a:r>
            <a:endParaRPr lang="en-US" altLang="en-US" dirty="0">
              <a:solidFill>
                <a:srgbClr val="000099"/>
              </a:solidFill>
              <a:ea typeface="ＭＳ Ｐゴシック" pitchFamily="34" charset="-128"/>
            </a:endParaRPr>
          </a:p>
          <a:p>
            <a:pPr marL="682625" lvl="1" indent="-225425" eaLnBrk="1" hangingPunct="1">
              <a:spcBef>
                <a:spcPct val="50000"/>
              </a:spcBef>
            </a:pPr>
            <a:r>
              <a:rPr lang="en-US" altLang="en-US" i="1" dirty="0">
                <a:solidFill>
                  <a:srgbClr val="000099"/>
                </a:solidFill>
                <a:ea typeface="Arial" pitchFamily="34" charset="0"/>
              </a:rPr>
              <a:t>virus: </a:t>
            </a:r>
            <a:r>
              <a:rPr lang="en-US" altLang="en-US" dirty="0">
                <a:ea typeface="Arial" pitchFamily="34" charset="0"/>
              </a:rPr>
              <a:t>self-replicating infection by receiving/executing  object (e.g., e-mail attachment)</a:t>
            </a:r>
          </a:p>
          <a:p>
            <a:pPr marL="682625" lvl="1" indent="-225425" eaLnBrk="1" hangingPunct="1">
              <a:spcBef>
                <a:spcPct val="50000"/>
              </a:spcBef>
            </a:pPr>
            <a:r>
              <a:rPr lang="en-US" altLang="en-US" i="1" dirty="0">
                <a:solidFill>
                  <a:srgbClr val="000099"/>
                </a:solidFill>
                <a:ea typeface="Arial" pitchFamily="34" charset="0"/>
              </a:rPr>
              <a:t>worm: </a:t>
            </a:r>
            <a:r>
              <a:rPr lang="en-US" altLang="en-US" dirty="0">
                <a:ea typeface="Arial" pitchFamily="34" charset="0"/>
              </a:rPr>
              <a:t>self-replicating infection by passively receiving object that gets itself executed</a:t>
            </a:r>
          </a:p>
          <a:p>
            <a:pPr marL="287338" indent="-287338" eaLnBrk="1" hangingPunct="1">
              <a:spcBef>
                <a:spcPct val="50000"/>
              </a:spcBef>
            </a:pPr>
            <a:r>
              <a:rPr lang="en-US" altLang="en-US" dirty="0">
                <a:solidFill>
                  <a:srgbClr val="0054FD"/>
                </a:solidFill>
                <a:ea typeface="ＭＳ Ｐゴシック" pitchFamily="34" charset="-128"/>
              </a:rPr>
              <a:t>spyware malware </a:t>
            </a:r>
            <a:r>
              <a:rPr lang="en-US" altLang="en-US" dirty="0">
                <a:ea typeface="ＭＳ Ｐゴシック" pitchFamily="34" charset="-128"/>
              </a:rPr>
              <a:t>can record keystrokes, web sites visited, upload info to collection site</a:t>
            </a:r>
          </a:p>
          <a:p>
            <a:pPr marL="287338" indent="-287338" eaLnBrk="1" hangingPunct="1">
              <a:spcBef>
                <a:spcPct val="50000"/>
              </a:spcBef>
            </a:pPr>
            <a:r>
              <a:rPr lang="en-US" altLang="en-US" dirty="0">
                <a:ea typeface="ＭＳ Ｐゴシック" pitchFamily="34" charset="-128"/>
              </a:rPr>
              <a:t>infected host can be enrolled in  </a:t>
            </a:r>
            <a:r>
              <a:rPr lang="en-US" altLang="en-US" dirty="0">
                <a:solidFill>
                  <a:srgbClr val="000099"/>
                </a:solidFill>
                <a:ea typeface="ＭＳ Ｐゴシック" pitchFamily="34" charset="-128"/>
              </a:rPr>
              <a:t>botnet,</a:t>
            </a:r>
            <a:r>
              <a:rPr lang="en-US" altLang="en-US" dirty="0">
                <a:ea typeface="ＭＳ Ｐゴシック" pitchFamily="34" charset="-128"/>
              </a:rPr>
              <a:t> used for spam. DDoS attacks</a:t>
            </a:r>
          </a:p>
        </p:txBody>
      </p:sp>
      <p:sp>
        <p:nvSpPr>
          <p:cNvPr id="7373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1-</a:t>
            </a:r>
            <a:fld id="{188B7EED-5C93-4BD7-8303-9D297ADED05E}" type="slidenum">
              <a:rPr lang="en-US" altLang="en-US" sz="1200">
                <a:latin typeface="Tahoma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87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658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grpSp>
        <p:nvGrpSpPr>
          <p:cNvPr id="74755" name="Group 131"/>
          <p:cNvGrpSpPr>
            <a:grpSpLocks/>
          </p:cNvGrpSpPr>
          <p:nvPr/>
        </p:nvGrpSpPr>
        <p:grpSpPr bwMode="auto">
          <a:xfrm flipH="1">
            <a:off x="6192970" y="3614739"/>
            <a:ext cx="796263" cy="681037"/>
            <a:chOff x="-44" y="1473"/>
            <a:chExt cx="981" cy="1105"/>
          </a:xfrm>
        </p:grpSpPr>
        <p:pic>
          <p:nvPicPr>
            <p:cNvPr id="74856" name="Picture 132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857" name="Freeform 13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" name="Group 186"/>
          <p:cNvGrpSpPr>
            <a:grpSpLocks/>
          </p:cNvGrpSpPr>
          <p:nvPr/>
        </p:nvGrpSpPr>
        <p:grpSpPr bwMode="auto">
          <a:xfrm>
            <a:off x="6779414" y="3857626"/>
            <a:ext cx="839258" cy="1263650"/>
            <a:chOff x="5069" y="1396"/>
            <a:chExt cx="488" cy="796"/>
          </a:xfrm>
        </p:grpSpPr>
        <p:sp>
          <p:nvSpPr>
            <p:cNvPr id="74822" name="Text Box 21"/>
            <p:cNvSpPr txBox="1">
              <a:spLocks noChangeArrowheads="1"/>
            </p:cNvSpPr>
            <p:nvPr/>
          </p:nvSpPr>
          <p:spPr bwMode="auto">
            <a:xfrm>
              <a:off x="5069" y="1940"/>
              <a:ext cx="48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Arial" pitchFamily="34" charset="0"/>
                </a:rPr>
                <a:t>target</a:t>
              </a:r>
            </a:p>
          </p:txBody>
        </p:sp>
        <p:grpSp>
          <p:nvGrpSpPr>
            <p:cNvPr id="74823" name="Group 153"/>
            <p:cNvGrpSpPr>
              <a:grpSpLocks/>
            </p:cNvGrpSpPr>
            <p:nvPr/>
          </p:nvGrpSpPr>
          <p:grpSpPr bwMode="auto">
            <a:xfrm>
              <a:off x="5200" y="1396"/>
              <a:ext cx="258" cy="574"/>
              <a:chOff x="4140" y="429"/>
              <a:chExt cx="1425" cy="2396"/>
            </a:xfrm>
          </p:grpSpPr>
          <p:sp>
            <p:nvSpPr>
              <p:cNvPr id="74824" name="Freeform 15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825" name="Rectangle 155"/>
              <p:cNvSpPr>
                <a:spLocks noChangeArrowheads="1"/>
              </p:cNvSpPr>
              <p:nvPr/>
            </p:nvSpPr>
            <p:spPr bwMode="auto">
              <a:xfrm>
                <a:off x="4206" y="429"/>
                <a:ext cx="1049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  <p:sp>
            <p:nvSpPr>
              <p:cNvPr id="74826" name="Freeform 15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827" name="Freeform 15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828" name="Rectangle 158"/>
              <p:cNvSpPr>
                <a:spLocks noChangeArrowheads="1"/>
              </p:cNvSpPr>
              <p:nvPr/>
            </p:nvSpPr>
            <p:spPr bwMode="auto">
              <a:xfrm>
                <a:off x="4212" y="692"/>
                <a:ext cx="597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  <p:grpSp>
            <p:nvGrpSpPr>
              <p:cNvPr id="74829" name="Group 15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74854" name="AutoShape 160"/>
                <p:cNvSpPr>
                  <a:spLocks noChangeArrowheads="1"/>
                </p:cNvSpPr>
                <p:nvPr/>
              </p:nvSpPr>
              <p:spPr bwMode="auto">
                <a:xfrm>
                  <a:off x="612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itchFamily="34" charset="0"/>
                      <a:ea typeface="ＭＳ Ｐゴシック" pitchFamily="34" charset="-128"/>
                      <a:cs typeface="Arial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itchFamily="34" charset="0"/>
                      <a:ea typeface="Arial" pitchFamily="34" charset="0"/>
                      <a:cs typeface="Arial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itchFamily="66" charset="0"/>
                      <a:ea typeface="Arial" pitchFamily="34" charset="0"/>
                      <a:cs typeface="Arial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itchFamily="34" charset="0"/>
                  </a:endParaRPr>
                </a:p>
              </p:txBody>
            </p:sp>
            <p:sp>
              <p:nvSpPr>
                <p:cNvPr id="74855" name="AutoShape 161"/>
                <p:cNvSpPr>
                  <a:spLocks noChangeArrowheads="1"/>
                </p:cNvSpPr>
                <p:nvPr/>
              </p:nvSpPr>
              <p:spPr bwMode="auto">
                <a:xfrm>
                  <a:off x="626" y="2583"/>
                  <a:ext cx="689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itchFamily="34" charset="0"/>
                      <a:ea typeface="ＭＳ Ｐゴシック" pitchFamily="34" charset="-128"/>
                      <a:cs typeface="Arial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itchFamily="34" charset="0"/>
                      <a:ea typeface="Arial" pitchFamily="34" charset="0"/>
                      <a:cs typeface="Arial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itchFamily="66" charset="0"/>
                      <a:ea typeface="Arial" pitchFamily="34" charset="0"/>
                      <a:cs typeface="Arial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itchFamily="34" charset="0"/>
                  </a:endParaRPr>
                </a:p>
              </p:txBody>
            </p:sp>
          </p:grpSp>
          <p:sp>
            <p:nvSpPr>
              <p:cNvPr id="74830" name="Rectangle 162"/>
              <p:cNvSpPr>
                <a:spLocks noChangeArrowheads="1"/>
              </p:cNvSpPr>
              <p:nvPr/>
            </p:nvSpPr>
            <p:spPr bwMode="auto">
              <a:xfrm>
                <a:off x="4223" y="1018"/>
                <a:ext cx="597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  <p:grpSp>
            <p:nvGrpSpPr>
              <p:cNvPr id="74831" name="Group 16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74852" name="AutoShape 164"/>
                <p:cNvSpPr>
                  <a:spLocks noChangeArrowheads="1"/>
                </p:cNvSpPr>
                <p:nvPr/>
              </p:nvSpPr>
              <p:spPr bwMode="auto">
                <a:xfrm>
                  <a:off x="615" y="2566"/>
                  <a:ext cx="724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itchFamily="34" charset="0"/>
                      <a:ea typeface="ＭＳ Ｐゴシック" pitchFamily="34" charset="-128"/>
                      <a:cs typeface="Arial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itchFamily="34" charset="0"/>
                      <a:ea typeface="Arial" pitchFamily="34" charset="0"/>
                      <a:cs typeface="Arial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itchFamily="66" charset="0"/>
                      <a:ea typeface="Arial" pitchFamily="34" charset="0"/>
                      <a:cs typeface="Arial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itchFamily="34" charset="0"/>
                  </a:endParaRPr>
                </a:p>
              </p:txBody>
            </p:sp>
            <p:sp>
              <p:nvSpPr>
                <p:cNvPr id="74853" name="AutoShape 165"/>
                <p:cNvSpPr>
                  <a:spLocks noChangeArrowheads="1"/>
                </p:cNvSpPr>
                <p:nvPr/>
              </p:nvSpPr>
              <p:spPr bwMode="auto">
                <a:xfrm>
                  <a:off x="628" y="2584"/>
                  <a:ext cx="689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itchFamily="34" charset="0"/>
                      <a:ea typeface="ＭＳ Ｐゴシック" pitchFamily="34" charset="-128"/>
                      <a:cs typeface="Arial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itchFamily="34" charset="0"/>
                      <a:ea typeface="Arial" pitchFamily="34" charset="0"/>
                      <a:cs typeface="Arial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itchFamily="66" charset="0"/>
                      <a:ea typeface="Arial" pitchFamily="34" charset="0"/>
                      <a:cs typeface="Arial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itchFamily="34" charset="0"/>
                  </a:endParaRPr>
                </a:p>
              </p:txBody>
            </p:sp>
          </p:grpSp>
          <p:sp>
            <p:nvSpPr>
              <p:cNvPr id="74832" name="Rectangle 166"/>
              <p:cNvSpPr>
                <a:spLocks noChangeArrowheads="1"/>
              </p:cNvSpPr>
              <p:nvPr/>
            </p:nvSpPr>
            <p:spPr bwMode="auto">
              <a:xfrm>
                <a:off x="4217" y="1360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  <p:sp>
            <p:nvSpPr>
              <p:cNvPr id="74833" name="Rectangle 167"/>
              <p:cNvSpPr>
                <a:spLocks noChangeArrowheads="1"/>
              </p:cNvSpPr>
              <p:nvPr/>
            </p:nvSpPr>
            <p:spPr bwMode="auto">
              <a:xfrm>
                <a:off x="4228" y="1656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  <p:grpSp>
            <p:nvGrpSpPr>
              <p:cNvPr id="74834" name="Group 16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74850" name="AutoShape 169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2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itchFamily="34" charset="0"/>
                      <a:ea typeface="ＭＳ Ｐゴシック" pitchFamily="34" charset="-128"/>
                      <a:cs typeface="Arial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itchFamily="34" charset="0"/>
                      <a:ea typeface="Arial" pitchFamily="34" charset="0"/>
                      <a:cs typeface="Arial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itchFamily="66" charset="0"/>
                      <a:ea typeface="Arial" pitchFamily="34" charset="0"/>
                      <a:cs typeface="Arial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itchFamily="34" charset="0"/>
                  </a:endParaRPr>
                </a:p>
              </p:txBody>
            </p:sp>
            <p:sp>
              <p:nvSpPr>
                <p:cNvPr id="74851" name="AutoShape 170"/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88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itchFamily="34" charset="0"/>
                      <a:ea typeface="ＭＳ Ｐゴシック" pitchFamily="34" charset="-128"/>
                      <a:cs typeface="Arial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itchFamily="34" charset="0"/>
                      <a:ea typeface="Arial" pitchFamily="34" charset="0"/>
                      <a:cs typeface="Arial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itchFamily="66" charset="0"/>
                      <a:ea typeface="Arial" pitchFamily="34" charset="0"/>
                      <a:cs typeface="Arial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itchFamily="34" charset="0"/>
                  </a:endParaRPr>
                </a:p>
              </p:txBody>
            </p:sp>
          </p:grpSp>
          <p:sp>
            <p:nvSpPr>
              <p:cNvPr id="74835" name="Freeform 17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4836" name="Group 17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74848" name="AutoShape 173"/>
                <p:cNvSpPr>
                  <a:spLocks noChangeArrowheads="1"/>
                </p:cNvSpPr>
                <p:nvPr/>
              </p:nvSpPr>
              <p:spPr bwMode="auto">
                <a:xfrm>
                  <a:off x="611" y="2567"/>
                  <a:ext cx="729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itchFamily="34" charset="0"/>
                      <a:ea typeface="ＭＳ Ｐゴシック" pitchFamily="34" charset="-128"/>
                      <a:cs typeface="Arial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itchFamily="34" charset="0"/>
                      <a:ea typeface="Arial" pitchFamily="34" charset="0"/>
                      <a:cs typeface="Arial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itchFamily="66" charset="0"/>
                      <a:ea typeface="Arial" pitchFamily="34" charset="0"/>
                      <a:cs typeface="Arial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itchFamily="34" charset="0"/>
                  </a:endParaRPr>
                </a:p>
              </p:txBody>
            </p:sp>
            <p:sp>
              <p:nvSpPr>
                <p:cNvPr id="74849" name="AutoShape 174"/>
                <p:cNvSpPr>
                  <a:spLocks noChangeArrowheads="1"/>
                </p:cNvSpPr>
                <p:nvPr/>
              </p:nvSpPr>
              <p:spPr bwMode="auto">
                <a:xfrm>
                  <a:off x="625" y="2584"/>
                  <a:ext cx="695" cy="10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itchFamily="34" charset="0"/>
                      <a:ea typeface="ＭＳ Ｐゴシック" pitchFamily="34" charset="-128"/>
                      <a:cs typeface="Arial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itchFamily="34" charset="0"/>
                      <a:ea typeface="Arial" pitchFamily="34" charset="0"/>
                      <a:cs typeface="Arial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itchFamily="66" charset="0"/>
                      <a:ea typeface="Arial" pitchFamily="34" charset="0"/>
                      <a:cs typeface="Arial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itchFamily="34" charset="0"/>
                  </a:endParaRPr>
                </a:p>
              </p:txBody>
            </p:sp>
          </p:grpSp>
          <p:sp>
            <p:nvSpPr>
              <p:cNvPr id="74837" name="Rectangle 175"/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66" cy="228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  <p:sp>
            <p:nvSpPr>
              <p:cNvPr id="74838" name="Freeform 17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839" name="Freeform 17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840" name="Oval 178"/>
              <p:cNvSpPr>
                <a:spLocks noChangeArrowheads="1"/>
              </p:cNvSpPr>
              <p:nvPr/>
            </p:nvSpPr>
            <p:spPr bwMode="auto">
              <a:xfrm>
                <a:off x="5515" y="2612"/>
                <a:ext cx="50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  <p:sp>
            <p:nvSpPr>
              <p:cNvPr id="74841" name="Freeform 17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842" name="AutoShape 180"/>
              <p:cNvSpPr>
                <a:spLocks noChangeArrowheads="1"/>
              </p:cNvSpPr>
              <p:nvPr/>
            </p:nvSpPr>
            <p:spPr bwMode="auto">
              <a:xfrm>
                <a:off x="4140" y="2679"/>
                <a:ext cx="1199" cy="14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  <p:sp>
            <p:nvSpPr>
              <p:cNvPr id="74843" name="AutoShape 181"/>
              <p:cNvSpPr>
                <a:spLocks noChangeArrowheads="1"/>
              </p:cNvSpPr>
              <p:nvPr/>
            </p:nvSpPr>
            <p:spPr bwMode="auto">
              <a:xfrm>
                <a:off x="4206" y="2712"/>
                <a:ext cx="1072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  <p:sp>
            <p:nvSpPr>
              <p:cNvPr id="74844" name="Oval 182"/>
              <p:cNvSpPr>
                <a:spLocks noChangeArrowheads="1"/>
              </p:cNvSpPr>
              <p:nvPr/>
            </p:nvSpPr>
            <p:spPr bwMode="auto">
              <a:xfrm>
                <a:off x="4306" y="2383"/>
                <a:ext cx="160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  <p:sp>
            <p:nvSpPr>
              <p:cNvPr id="74845" name="Oval 183"/>
              <p:cNvSpPr>
                <a:spLocks noChangeArrowheads="1"/>
              </p:cNvSpPr>
              <p:nvPr/>
            </p:nvSpPr>
            <p:spPr bwMode="auto">
              <a:xfrm>
                <a:off x="4488" y="2383"/>
                <a:ext cx="160" cy="14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itchFamily="34" charset="0"/>
                </a:endParaRPr>
              </a:p>
            </p:txBody>
          </p:sp>
          <p:sp>
            <p:nvSpPr>
              <p:cNvPr id="74846" name="Oval 184"/>
              <p:cNvSpPr>
                <a:spLocks noChangeArrowheads="1"/>
              </p:cNvSpPr>
              <p:nvPr/>
            </p:nvSpPr>
            <p:spPr bwMode="auto">
              <a:xfrm>
                <a:off x="4665" y="2383"/>
                <a:ext cx="155" cy="138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  <p:sp>
            <p:nvSpPr>
              <p:cNvPr id="74847" name="Rectangle 185"/>
              <p:cNvSpPr>
                <a:spLocks noChangeArrowheads="1"/>
              </p:cNvSpPr>
              <p:nvPr/>
            </p:nvSpPr>
            <p:spPr bwMode="auto">
              <a:xfrm>
                <a:off x="5062" y="1836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</p:grpSp>
      </p:grpSp>
      <p:sp>
        <p:nvSpPr>
          <p:cNvPr id="7475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9630" y="1212851"/>
            <a:ext cx="8810493" cy="1171575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en-US" altLang="en-US" i="1" dirty="0">
                <a:solidFill>
                  <a:srgbClr val="CC0000"/>
                </a:solidFill>
                <a:ea typeface="ＭＳ Ｐゴシック" pitchFamily="34" charset="-128"/>
              </a:rPr>
              <a:t>Denial of Service (DoS):</a:t>
            </a:r>
            <a:r>
              <a:rPr lang="en-US" altLang="en-US" dirty="0">
                <a:ea typeface="ＭＳ Ｐゴシック" pitchFamily="34" charset="-128"/>
              </a:rPr>
              <a:t> attackers make resources (server, bandwidth) unavailable to legitimate traffic by </a:t>
            </a:r>
            <a:r>
              <a:rPr lang="en-US" altLang="en-US" dirty="0">
                <a:solidFill>
                  <a:srgbClr val="0054FD"/>
                </a:solidFill>
                <a:ea typeface="ＭＳ Ｐゴシック" pitchFamily="34" charset="-128"/>
              </a:rPr>
              <a:t>overwhelming resource </a:t>
            </a:r>
            <a:r>
              <a:rPr lang="en-US" altLang="en-US" dirty="0">
                <a:ea typeface="ＭＳ Ｐゴシック" pitchFamily="34" charset="-128"/>
              </a:rPr>
              <a:t>with bogus (fake) traffic</a:t>
            </a:r>
          </a:p>
        </p:txBody>
      </p:sp>
      <p:sp>
        <p:nvSpPr>
          <p:cNvPr id="281604" name="Rectangle 4"/>
          <p:cNvSpPr>
            <a:spLocks noChangeArrowheads="1"/>
          </p:cNvSpPr>
          <p:nvPr/>
        </p:nvSpPr>
        <p:spPr bwMode="auto">
          <a:xfrm>
            <a:off x="383514" y="2652713"/>
            <a:ext cx="44577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 charset="2"/>
              <a:buNone/>
            </a:pPr>
            <a:r>
              <a:rPr lang="en-US" altLang="en-US" sz="2400">
                <a:solidFill>
                  <a:srgbClr val="000099"/>
                </a:solidFill>
              </a:rPr>
              <a:t>1.</a:t>
            </a:r>
            <a:r>
              <a:rPr lang="en-US" altLang="en-US" sz="2400"/>
              <a:t> select target</a:t>
            </a:r>
          </a:p>
        </p:txBody>
      </p:sp>
      <p:sp>
        <p:nvSpPr>
          <p:cNvPr id="281605" name="Rectangle 5"/>
          <p:cNvSpPr>
            <a:spLocks noChangeArrowheads="1"/>
          </p:cNvSpPr>
          <p:nvPr/>
        </p:nvSpPr>
        <p:spPr bwMode="auto">
          <a:xfrm>
            <a:off x="412751" y="3171825"/>
            <a:ext cx="411202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 charset="2"/>
              <a:buNone/>
            </a:pPr>
            <a:r>
              <a:rPr lang="en-US" altLang="en-US" sz="2400">
                <a:solidFill>
                  <a:srgbClr val="000099"/>
                </a:solidFill>
              </a:rPr>
              <a:t>2.</a:t>
            </a:r>
            <a:r>
              <a:rPr lang="en-US" altLang="en-US" sz="2400"/>
              <a:t> break into hosts around the network (see botnet)</a:t>
            </a:r>
          </a:p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 charset="2"/>
              <a:buAutoNum type="arabicPeriod" startAt="2"/>
            </a:pPr>
            <a:endParaRPr lang="en-US" altLang="en-US" sz="2400"/>
          </a:p>
        </p:txBody>
      </p:sp>
      <p:sp>
        <p:nvSpPr>
          <p:cNvPr id="281606" name="Rectangle 6"/>
          <p:cNvSpPr>
            <a:spLocks noChangeArrowheads="1"/>
          </p:cNvSpPr>
          <p:nvPr/>
        </p:nvSpPr>
        <p:spPr bwMode="auto">
          <a:xfrm>
            <a:off x="404152" y="4040188"/>
            <a:ext cx="44577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 charset="2"/>
              <a:buNone/>
            </a:pPr>
            <a:r>
              <a:rPr lang="en-US" altLang="en-US" sz="2400">
                <a:solidFill>
                  <a:srgbClr val="000099"/>
                </a:solidFill>
              </a:rPr>
              <a:t>3.</a:t>
            </a:r>
            <a:r>
              <a:rPr lang="en-US" altLang="en-US" sz="2400"/>
              <a:t> send packets to target from compromised hosts</a:t>
            </a:r>
          </a:p>
        </p:txBody>
      </p:sp>
      <p:sp>
        <p:nvSpPr>
          <p:cNvPr id="74761" name="Rectangle 2"/>
          <p:cNvSpPr>
            <a:spLocks noChangeArrowheads="1"/>
          </p:cNvSpPr>
          <p:nvPr/>
        </p:nvSpPr>
        <p:spPr bwMode="auto">
          <a:xfrm>
            <a:off x="1280386" y="146050"/>
            <a:ext cx="8493534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dirty="0">
                <a:solidFill>
                  <a:srgbClr val="000099"/>
                </a:solidFill>
              </a:rPr>
              <a:t>Bad guys: </a:t>
            </a:r>
            <a:r>
              <a:rPr lang="en-US" altLang="en-US" sz="3200" dirty="0">
                <a:solidFill>
                  <a:srgbClr val="000099"/>
                </a:solidFill>
              </a:rPr>
              <a:t>attack server, network infrastructure</a:t>
            </a:r>
          </a:p>
        </p:txBody>
      </p:sp>
      <p:grpSp>
        <p:nvGrpSpPr>
          <p:cNvPr id="9" name="Group 152"/>
          <p:cNvGrpSpPr>
            <a:grpSpLocks/>
          </p:cNvGrpSpPr>
          <p:nvPr/>
        </p:nvGrpSpPr>
        <p:grpSpPr bwMode="auto">
          <a:xfrm>
            <a:off x="5467219" y="3152775"/>
            <a:ext cx="2947723" cy="2674938"/>
            <a:chOff x="-262" y="2555"/>
            <a:chExt cx="1714" cy="1685"/>
          </a:xfrm>
        </p:grpSpPr>
        <p:sp>
          <p:nvSpPr>
            <p:cNvPr id="74812" name="Line 63"/>
            <p:cNvSpPr>
              <a:spLocks noChangeShapeType="1"/>
            </p:cNvSpPr>
            <p:nvPr/>
          </p:nvSpPr>
          <p:spPr bwMode="auto">
            <a:xfrm flipV="1">
              <a:off x="160" y="3261"/>
              <a:ext cx="436" cy="16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813" name="Line 64"/>
            <p:cNvSpPr>
              <a:spLocks noChangeShapeType="1"/>
            </p:cNvSpPr>
            <p:nvPr/>
          </p:nvSpPr>
          <p:spPr bwMode="auto">
            <a:xfrm flipV="1">
              <a:off x="413" y="3470"/>
              <a:ext cx="226" cy="324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814" name="Line 65"/>
            <p:cNvSpPr>
              <a:spLocks noChangeShapeType="1"/>
            </p:cNvSpPr>
            <p:nvPr/>
          </p:nvSpPr>
          <p:spPr bwMode="auto">
            <a:xfrm flipH="1" flipV="1">
              <a:off x="857" y="3410"/>
              <a:ext cx="595" cy="45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815" name="Line 66"/>
            <p:cNvSpPr>
              <a:spLocks noChangeShapeType="1"/>
            </p:cNvSpPr>
            <p:nvPr/>
          </p:nvSpPr>
          <p:spPr bwMode="auto">
            <a:xfrm>
              <a:off x="735" y="2555"/>
              <a:ext cx="16" cy="46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816" name="Line 67"/>
            <p:cNvSpPr>
              <a:spLocks noChangeShapeType="1"/>
            </p:cNvSpPr>
            <p:nvPr/>
          </p:nvSpPr>
          <p:spPr bwMode="auto">
            <a:xfrm flipH="1">
              <a:off x="829" y="3011"/>
              <a:ext cx="473" cy="18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817" name="Line 68"/>
            <p:cNvSpPr>
              <a:spLocks noChangeShapeType="1"/>
            </p:cNvSpPr>
            <p:nvPr/>
          </p:nvSpPr>
          <p:spPr bwMode="auto">
            <a:xfrm>
              <a:off x="-262" y="3083"/>
              <a:ext cx="879" cy="11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818" name="Line 69"/>
            <p:cNvSpPr>
              <a:spLocks noChangeShapeType="1"/>
            </p:cNvSpPr>
            <p:nvPr/>
          </p:nvSpPr>
          <p:spPr bwMode="auto">
            <a:xfrm flipV="1">
              <a:off x="-201" y="3362"/>
              <a:ext cx="800" cy="649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819" name="Line 70"/>
            <p:cNvSpPr>
              <a:spLocks noChangeShapeType="1"/>
            </p:cNvSpPr>
            <p:nvPr/>
          </p:nvSpPr>
          <p:spPr bwMode="auto">
            <a:xfrm flipH="1">
              <a:off x="852" y="2623"/>
              <a:ext cx="352" cy="39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820" name="Line 71"/>
            <p:cNvSpPr>
              <a:spLocks noChangeShapeType="1"/>
            </p:cNvSpPr>
            <p:nvPr/>
          </p:nvSpPr>
          <p:spPr bwMode="auto">
            <a:xfrm flipV="1">
              <a:off x="494" y="3582"/>
              <a:ext cx="198" cy="65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821" name="Line 72"/>
            <p:cNvSpPr>
              <a:spLocks noChangeShapeType="1"/>
            </p:cNvSpPr>
            <p:nvPr/>
          </p:nvSpPr>
          <p:spPr bwMode="auto">
            <a:xfrm>
              <a:off x="162" y="2738"/>
              <a:ext cx="416" cy="25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4763" name="Picture 112" descr="underline_b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386" y="887413"/>
            <a:ext cx="8373665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4764" name="Group 113"/>
          <p:cNvGrpSpPr>
            <a:grpSpLocks/>
          </p:cNvGrpSpPr>
          <p:nvPr/>
        </p:nvGrpSpPr>
        <p:grpSpPr bwMode="auto">
          <a:xfrm flipH="1">
            <a:off x="7813014" y="2792414"/>
            <a:ext cx="796263" cy="681037"/>
            <a:chOff x="-44" y="1473"/>
            <a:chExt cx="981" cy="1105"/>
          </a:xfrm>
        </p:grpSpPr>
        <p:pic>
          <p:nvPicPr>
            <p:cNvPr id="74810" name="Picture 114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811" name="Freeform 11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4765" name="Group 116"/>
          <p:cNvGrpSpPr>
            <a:grpSpLocks/>
          </p:cNvGrpSpPr>
          <p:nvPr/>
        </p:nvGrpSpPr>
        <p:grpSpPr bwMode="auto">
          <a:xfrm flipH="1">
            <a:off x="8124296" y="3629025"/>
            <a:ext cx="796264" cy="681038"/>
            <a:chOff x="-44" y="1473"/>
            <a:chExt cx="981" cy="1105"/>
          </a:xfrm>
        </p:grpSpPr>
        <p:pic>
          <p:nvPicPr>
            <p:cNvPr id="74808" name="Picture 117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809" name="Freeform 11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4766" name="Group 119"/>
          <p:cNvGrpSpPr>
            <a:grpSpLocks/>
          </p:cNvGrpSpPr>
          <p:nvPr/>
        </p:nvGrpSpPr>
        <p:grpSpPr bwMode="auto">
          <a:xfrm flipH="1">
            <a:off x="8187929" y="4330700"/>
            <a:ext cx="796263" cy="681038"/>
            <a:chOff x="-44" y="1473"/>
            <a:chExt cx="981" cy="1105"/>
          </a:xfrm>
        </p:grpSpPr>
        <p:pic>
          <p:nvPicPr>
            <p:cNvPr id="74806" name="Picture 120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807" name="Freeform 12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4767" name="Group 122"/>
          <p:cNvGrpSpPr>
            <a:grpSpLocks/>
          </p:cNvGrpSpPr>
          <p:nvPr/>
        </p:nvGrpSpPr>
        <p:grpSpPr bwMode="auto">
          <a:xfrm flipH="1">
            <a:off x="8227484" y="5111750"/>
            <a:ext cx="796264" cy="681038"/>
            <a:chOff x="-44" y="1473"/>
            <a:chExt cx="981" cy="1105"/>
          </a:xfrm>
        </p:grpSpPr>
        <p:pic>
          <p:nvPicPr>
            <p:cNvPr id="74804" name="Picture 123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805" name="Freeform 12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4768" name="Group 125"/>
          <p:cNvGrpSpPr>
            <a:grpSpLocks/>
          </p:cNvGrpSpPr>
          <p:nvPr/>
        </p:nvGrpSpPr>
        <p:grpSpPr bwMode="auto">
          <a:xfrm flipH="1">
            <a:off x="6770820" y="2921000"/>
            <a:ext cx="796263" cy="681038"/>
            <a:chOff x="-44" y="1473"/>
            <a:chExt cx="981" cy="1105"/>
          </a:xfrm>
        </p:grpSpPr>
        <p:pic>
          <p:nvPicPr>
            <p:cNvPr id="74802" name="Picture 126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803" name="Freeform 12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4769" name="Group 128"/>
          <p:cNvGrpSpPr>
            <a:grpSpLocks/>
          </p:cNvGrpSpPr>
          <p:nvPr/>
        </p:nvGrpSpPr>
        <p:grpSpPr bwMode="auto">
          <a:xfrm flipH="1">
            <a:off x="5682192" y="2982914"/>
            <a:ext cx="796264" cy="681037"/>
            <a:chOff x="-44" y="1473"/>
            <a:chExt cx="981" cy="1105"/>
          </a:xfrm>
        </p:grpSpPr>
        <p:pic>
          <p:nvPicPr>
            <p:cNvPr id="74800" name="Picture 129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801" name="Freeform 13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4770" name="Group 134"/>
          <p:cNvGrpSpPr>
            <a:grpSpLocks/>
          </p:cNvGrpSpPr>
          <p:nvPr/>
        </p:nvGrpSpPr>
        <p:grpSpPr bwMode="auto">
          <a:xfrm flipH="1">
            <a:off x="4906566" y="3687764"/>
            <a:ext cx="796263" cy="681037"/>
            <a:chOff x="-44" y="1473"/>
            <a:chExt cx="981" cy="1105"/>
          </a:xfrm>
        </p:grpSpPr>
        <p:pic>
          <p:nvPicPr>
            <p:cNvPr id="74798" name="Picture 135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799" name="Freeform 13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4771" name="Group 137"/>
          <p:cNvGrpSpPr>
            <a:grpSpLocks/>
          </p:cNvGrpSpPr>
          <p:nvPr/>
        </p:nvGrpSpPr>
        <p:grpSpPr bwMode="auto">
          <a:xfrm flipH="1">
            <a:off x="5591043" y="4422775"/>
            <a:ext cx="796263" cy="681038"/>
            <a:chOff x="-44" y="1473"/>
            <a:chExt cx="981" cy="1105"/>
          </a:xfrm>
        </p:grpSpPr>
        <p:pic>
          <p:nvPicPr>
            <p:cNvPr id="74796" name="Picture 138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797" name="Freeform 13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4772" name="Group 140"/>
          <p:cNvGrpSpPr>
            <a:grpSpLocks/>
          </p:cNvGrpSpPr>
          <p:nvPr/>
        </p:nvGrpSpPr>
        <p:grpSpPr bwMode="auto">
          <a:xfrm flipH="1">
            <a:off x="6165454" y="5032375"/>
            <a:ext cx="796263" cy="681038"/>
            <a:chOff x="-44" y="1473"/>
            <a:chExt cx="981" cy="1105"/>
          </a:xfrm>
        </p:grpSpPr>
        <p:pic>
          <p:nvPicPr>
            <p:cNvPr id="74794" name="Picture 141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795" name="Freeform 14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4773" name="Group 143"/>
          <p:cNvGrpSpPr>
            <a:grpSpLocks/>
          </p:cNvGrpSpPr>
          <p:nvPr/>
        </p:nvGrpSpPr>
        <p:grpSpPr bwMode="auto">
          <a:xfrm flipH="1">
            <a:off x="5166255" y="5322889"/>
            <a:ext cx="796264" cy="681037"/>
            <a:chOff x="-44" y="1473"/>
            <a:chExt cx="981" cy="1105"/>
          </a:xfrm>
        </p:grpSpPr>
        <p:pic>
          <p:nvPicPr>
            <p:cNvPr id="74792" name="Picture 144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793" name="Freeform 14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4774" name="Group 146"/>
          <p:cNvGrpSpPr>
            <a:grpSpLocks/>
          </p:cNvGrpSpPr>
          <p:nvPr/>
        </p:nvGrpSpPr>
        <p:grpSpPr bwMode="auto">
          <a:xfrm flipH="1">
            <a:off x="6457818" y="5829300"/>
            <a:ext cx="796263" cy="681038"/>
            <a:chOff x="-44" y="1473"/>
            <a:chExt cx="981" cy="1105"/>
          </a:xfrm>
        </p:grpSpPr>
        <p:pic>
          <p:nvPicPr>
            <p:cNvPr id="74790" name="Picture 147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791" name="Freeform 14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4775" name="Group 149"/>
          <p:cNvGrpSpPr>
            <a:grpSpLocks/>
          </p:cNvGrpSpPr>
          <p:nvPr/>
        </p:nvGrpSpPr>
        <p:grpSpPr bwMode="auto">
          <a:xfrm flipH="1">
            <a:off x="7264401" y="5440364"/>
            <a:ext cx="796264" cy="681037"/>
            <a:chOff x="-44" y="1473"/>
            <a:chExt cx="981" cy="1105"/>
          </a:xfrm>
        </p:grpSpPr>
        <p:pic>
          <p:nvPicPr>
            <p:cNvPr id="74788" name="Picture 150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789" name="Freeform 15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2" name="Group 89"/>
          <p:cNvGrpSpPr>
            <a:grpSpLocks/>
          </p:cNvGrpSpPr>
          <p:nvPr/>
        </p:nvGrpSpPr>
        <p:grpSpPr bwMode="auto">
          <a:xfrm>
            <a:off x="4934083" y="2860676"/>
            <a:ext cx="3819657" cy="3408363"/>
            <a:chOff x="2920" y="1824"/>
            <a:chExt cx="2221" cy="2147"/>
          </a:xfrm>
        </p:grpSpPr>
        <p:pic>
          <p:nvPicPr>
            <p:cNvPr id="74778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7" y="1922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779" name="Picture 5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1" y="1922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780" name="Picture 5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0" y="2376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781" name="Picture 5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0" y="2803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782" name="Picture 5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0" y="3230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783" name="Picture 5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7" y="3692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784" name="Picture 5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4" y="3308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785" name="Picture 6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8" y="2339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786" name="Picture 6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4" y="3395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787" name="Picture 6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2" y="1824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477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1-</a:t>
            </a:r>
            <a:fld id="{8E2DB6B2-1BC3-4CAD-9A7C-8689CC43D15D}" type="slidenum">
              <a:rPr lang="en-US" altLang="en-US" sz="1200">
                <a:latin typeface="Tahoma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88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61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604" grpId="0" build="p" autoUpdateAnimBg="0"/>
      <p:bldP spid="281605" grpId="0" autoUpdateAnimBg="0"/>
      <p:bldP spid="281606" grpId="0" autoUpdateAnimBg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grpSp>
        <p:nvGrpSpPr>
          <p:cNvPr id="75779" name="Group 90"/>
          <p:cNvGrpSpPr>
            <a:grpSpLocks/>
          </p:cNvGrpSpPr>
          <p:nvPr/>
        </p:nvGrpSpPr>
        <p:grpSpPr bwMode="auto">
          <a:xfrm flipH="1">
            <a:off x="4885929" y="3351214"/>
            <a:ext cx="796263" cy="681037"/>
            <a:chOff x="-44" y="1473"/>
            <a:chExt cx="981" cy="1105"/>
          </a:xfrm>
        </p:grpSpPr>
        <p:pic>
          <p:nvPicPr>
            <p:cNvPr id="75856" name="Picture 91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857" name="Freeform 9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7578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8740" y="114300"/>
            <a:ext cx="84201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itchFamily="34" charset="-128"/>
              </a:rPr>
              <a:t>Bad guys can sniff packets</a:t>
            </a:r>
          </a:p>
        </p:txBody>
      </p:sp>
      <p:sp>
        <p:nvSpPr>
          <p:cNvPr id="75781" name="Rectangle 17"/>
          <p:cNvSpPr>
            <a:spLocks noGrp="1" noChangeArrowheads="1"/>
          </p:cNvSpPr>
          <p:nvPr>
            <p:ph type="body" idx="4294967295"/>
          </p:nvPr>
        </p:nvSpPr>
        <p:spPr>
          <a:xfrm>
            <a:off x="534856" y="1355726"/>
            <a:ext cx="8750300" cy="1484313"/>
          </a:xfrm>
          <a:noFill/>
        </p:spPr>
        <p:txBody>
          <a:bodyPr>
            <a:normAutofit fontScale="85000" lnSpcReduction="20000"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en-US" altLang="en-US" sz="3200" i="1">
                <a:solidFill>
                  <a:srgbClr val="CC0000"/>
                </a:solidFill>
                <a:ea typeface="ＭＳ Ｐゴシック" pitchFamily="34" charset="-128"/>
              </a:rPr>
              <a:t>packet </a:t>
            </a:r>
            <a:r>
              <a:rPr lang="ja-JP" altLang="en-US" sz="3200" i="1">
                <a:solidFill>
                  <a:srgbClr val="CC0000"/>
                </a:solidFill>
                <a:ea typeface="ＭＳ Ｐゴシック" pitchFamily="34" charset="-128"/>
              </a:rPr>
              <a:t>“</a:t>
            </a:r>
            <a:r>
              <a:rPr lang="en-US" altLang="ja-JP" sz="3200" i="1">
                <a:solidFill>
                  <a:srgbClr val="CC0000"/>
                </a:solidFill>
                <a:ea typeface="ＭＳ Ｐゴシック" pitchFamily="34" charset="-128"/>
              </a:rPr>
              <a:t>sniffing</a:t>
            </a:r>
            <a:r>
              <a:rPr lang="ja-JP" altLang="en-US" sz="3200" i="1">
                <a:solidFill>
                  <a:srgbClr val="CC0000"/>
                </a:solidFill>
                <a:ea typeface="ＭＳ Ｐゴシック" pitchFamily="34" charset="-128"/>
              </a:rPr>
              <a:t>”</a:t>
            </a:r>
            <a:r>
              <a:rPr lang="en-US" altLang="ja-JP" sz="3200" i="1">
                <a:solidFill>
                  <a:srgbClr val="CC0000"/>
                </a:solidFill>
                <a:ea typeface="ＭＳ Ｐゴシック" pitchFamily="34" charset="-128"/>
              </a:rPr>
              <a:t>:</a:t>
            </a:r>
            <a:r>
              <a:rPr lang="en-US" altLang="ja-JP" i="1">
                <a:solidFill>
                  <a:srgbClr val="FF0000"/>
                </a:solidFill>
                <a:ea typeface="ＭＳ Ｐゴシック" pitchFamily="34" charset="-128"/>
              </a:rPr>
              <a:t> 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>
                <a:ea typeface="Arial" pitchFamily="34" charset="0"/>
              </a:rPr>
              <a:t>broadcast media (shared Ethernet, wireless)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>
                <a:ea typeface="Arial" pitchFamily="34" charset="0"/>
              </a:rPr>
              <a:t>promiscuous network interface reads/records all packets (e.g., including passwords!) passing by</a:t>
            </a:r>
          </a:p>
        </p:txBody>
      </p:sp>
      <p:sp>
        <p:nvSpPr>
          <p:cNvPr id="75782" name="Freeform 43"/>
          <p:cNvSpPr>
            <a:spLocks/>
          </p:cNvSpPr>
          <p:nvPr/>
        </p:nvSpPr>
        <p:spPr bwMode="auto">
          <a:xfrm>
            <a:off x="2172098" y="4086226"/>
            <a:ext cx="4970198" cy="728663"/>
          </a:xfrm>
          <a:custGeom>
            <a:avLst/>
            <a:gdLst>
              <a:gd name="T0" fmla="*/ 2147483647 w 2620"/>
              <a:gd name="T1" fmla="*/ 0 h 459"/>
              <a:gd name="T2" fmla="*/ 0 w 2620"/>
              <a:gd name="T3" fmla="*/ 2147483647 h 459"/>
              <a:gd name="T4" fmla="*/ 2147483647 w 2620"/>
              <a:gd name="T5" fmla="*/ 2147483647 h 459"/>
              <a:gd name="T6" fmla="*/ 2147483647 w 2620"/>
              <a:gd name="T7" fmla="*/ 2147483647 h 459"/>
              <a:gd name="T8" fmla="*/ 0 60000 65536"/>
              <a:gd name="T9" fmla="*/ 0 60000 65536"/>
              <a:gd name="T10" fmla="*/ 0 60000 65536"/>
              <a:gd name="T11" fmla="*/ 0 60000 65536"/>
              <a:gd name="T12" fmla="*/ 0 w 2620"/>
              <a:gd name="T13" fmla="*/ 0 h 459"/>
              <a:gd name="T14" fmla="*/ 2620 w 2620"/>
              <a:gd name="T15" fmla="*/ 459 h 4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0" h="459">
                <a:moveTo>
                  <a:pt x="2" y="0"/>
                </a:moveTo>
                <a:lnTo>
                  <a:pt x="0" y="253"/>
                </a:lnTo>
                <a:lnTo>
                  <a:pt x="2620" y="253"/>
                </a:lnTo>
                <a:lnTo>
                  <a:pt x="2620" y="459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83" name="Freeform 44"/>
          <p:cNvSpPr>
            <a:spLocks/>
          </p:cNvSpPr>
          <p:nvPr/>
        </p:nvSpPr>
        <p:spPr bwMode="auto">
          <a:xfrm>
            <a:off x="5240206" y="3956050"/>
            <a:ext cx="5159" cy="522288"/>
          </a:xfrm>
          <a:custGeom>
            <a:avLst/>
            <a:gdLst>
              <a:gd name="T0" fmla="*/ 0 w 3"/>
              <a:gd name="T1" fmla="*/ 2147483647 h 329"/>
              <a:gd name="T2" fmla="*/ 2147483647 w 3"/>
              <a:gd name="T3" fmla="*/ 0 h 329"/>
              <a:gd name="T4" fmla="*/ 0 60000 65536"/>
              <a:gd name="T5" fmla="*/ 0 60000 65536"/>
              <a:gd name="T6" fmla="*/ 0 w 3"/>
              <a:gd name="T7" fmla="*/ 0 h 329"/>
              <a:gd name="T8" fmla="*/ 3 w 3"/>
              <a:gd name="T9" fmla="*/ 329 h 32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" h="329">
                <a:moveTo>
                  <a:pt x="0" y="329"/>
                </a:moveTo>
                <a:lnTo>
                  <a:pt x="3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84" name="Line 45"/>
          <p:cNvSpPr>
            <a:spLocks noChangeShapeType="1"/>
          </p:cNvSpPr>
          <p:nvPr/>
        </p:nvSpPr>
        <p:spPr bwMode="auto">
          <a:xfrm flipV="1">
            <a:off x="3444743" y="4478338"/>
            <a:ext cx="0" cy="374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85" name="Line 46"/>
          <p:cNvSpPr>
            <a:spLocks noChangeShapeType="1"/>
          </p:cNvSpPr>
          <p:nvPr/>
        </p:nvSpPr>
        <p:spPr bwMode="auto">
          <a:xfrm flipV="1">
            <a:off x="3465381" y="5189538"/>
            <a:ext cx="0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86" name="Text Box 47"/>
          <p:cNvSpPr txBox="1">
            <a:spLocks noChangeArrowheads="1"/>
          </p:cNvSpPr>
          <p:nvPr/>
        </p:nvSpPr>
        <p:spPr bwMode="auto">
          <a:xfrm>
            <a:off x="1598818" y="3375025"/>
            <a:ext cx="3898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itchFamily="34" charset="0"/>
              </a:rPr>
              <a:t>A</a:t>
            </a:r>
          </a:p>
        </p:txBody>
      </p:sp>
      <p:sp>
        <p:nvSpPr>
          <p:cNvPr id="75787" name="Text Box 48"/>
          <p:cNvSpPr txBox="1">
            <a:spLocks noChangeArrowheads="1"/>
          </p:cNvSpPr>
          <p:nvPr/>
        </p:nvSpPr>
        <p:spPr bwMode="auto">
          <a:xfrm>
            <a:off x="7524360" y="4838701"/>
            <a:ext cx="3898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itchFamily="34" charset="0"/>
              </a:rPr>
              <a:t>B</a:t>
            </a:r>
          </a:p>
        </p:txBody>
      </p:sp>
      <p:sp>
        <p:nvSpPr>
          <p:cNvPr id="75788" name="Text Box 49"/>
          <p:cNvSpPr txBox="1">
            <a:spLocks noChangeArrowheads="1"/>
          </p:cNvSpPr>
          <p:nvPr/>
        </p:nvSpPr>
        <p:spPr bwMode="auto">
          <a:xfrm>
            <a:off x="5463833" y="3352800"/>
            <a:ext cx="4074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itchFamily="34" charset="0"/>
              </a:rPr>
              <a:t>C</a:t>
            </a:r>
          </a:p>
        </p:txBody>
      </p:sp>
      <p:grpSp>
        <p:nvGrpSpPr>
          <p:cNvPr id="75789" name="Group 50"/>
          <p:cNvGrpSpPr>
            <a:grpSpLocks/>
          </p:cNvGrpSpPr>
          <p:nvPr/>
        </p:nvGrpSpPr>
        <p:grpSpPr bwMode="auto">
          <a:xfrm>
            <a:off x="4153298" y="4605338"/>
            <a:ext cx="2486819" cy="336550"/>
            <a:chOff x="2418" y="3342"/>
            <a:chExt cx="1446" cy="212"/>
          </a:xfrm>
        </p:grpSpPr>
        <p:sp>
          <p:nvSpPr>
            <p:cNvPr id="75851" name="Rectangle 51"/>
            <p:cNvSpPr>
              <a:spLocks noChangeArrowheads="1"/>
            </p:cNvSpPr>
            <p:nvPr/>
          </p:nvSpPr>
          <p:spPr bwMode="auto">
            <a:xfrm>
              <a:off x="2463" y="3366"/>
              <a:ext cx="1356" cy="17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75852" name="Line 52"/>
            <p:cNvSpPr>
              <a:spLocks noChangeShapeType="1"/>
            </p:cNvSpPr>
            <p:nvPr/>
          </p:nvSpPr>
          <p:spPr bwMode="auto">
            <a:xfrm>
              <a:off x="2784" y="3372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53" name="Line 53"/>
            <p:cNvSpPr>
              <a:spLocks noChangeShapeType="1"/>
            </p:cNvSpPr>
            <p:nvPr/>
          </p:nvSpPr>
          <p:spPr bwMode="auto">
            <a:xfrm>
              <a:off x="3186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54" name="Line 54"/>
            <p:cNvSpPr>
              <a:spLocks noChangeShapeType="1"/>
            </p:cNvSpPr>
            <p:nvPr/>
          </p:nvSpPr>
          <p:spPr bwMode="auto">
            <a:xfrm>
              <a:off x="3321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55" name="Text Box 55"/>
            <p:cNvSpPr txBox="1">
              <a:spLocks noChangeArrowheads="1"/>
            </p:cNvSpPr>
            <p:nvPr/>
          </p:nvSpPr>
          <p:spPr bwMode="auto">
            <a:xfrm>
              <a:off x="2418" y="3342"/>
              <a:ext cx="144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itchFamily="34" charset="0"/>
                </a:rPr>
                <a:t>src:B dest:A     payload</a:t>
              </a:r>
              <a:endParaRPr lang="en-US" altLang="en-US" sz="1600">
                <a:latin typeface="Times New Roman" pitchFamily="18" charset="0"/>
              </a:endParaRPr>
            </a:p>
          </p:txBody>
        </p:sp>
      </p:grpSp>
      <p:sp>
        <p:nvSpPr>
          <p:cNvPr id="75790" name="Freeform 56"/>
          <p:cNvSpPr>
            <a:spLocks/>
          </p:cNvSpPr>
          <p:nvPr/>
        </p:nvSpPr>
        <p:spPr bwMode="auto">
          <a:xfrm>
            <a:off x="4118902" y="4560888"/>
            <a:ext cx="2854854" cy="241300"/>
          </a:xfrm>
          <a:custGeom>
            <a:avLst/>
            <a:gdLst>
              <a:gd name="T0" fmla="*/ 2147483647 w 1660"/>
              <a:gd name="T1" fmla="*/ 2147483647 h 152"/>
              <a:gd name="T2" fmla="*/ 2147483647 w 1660"/>
              <a:gd name="T3" fmla="*/ 0 h 152"/>
              <a:gd name="T4" fmla="*/ 0 w 1660"/>
              <a:gd name="T5" fmla="*/ 2147483647 h 152"/>
              <a:gd name="T6" fmla="*/ 0 60000 65536"/>
              <a:gd name="T7" fmla="*/ 0 60000 65536"/>
              <a:gd name="T8" fmla="*/ 0 60000 65536"/>
              <a:gd name="T9" fmla="*/ 0 w 1660"/>
              <a:gd name="T10" fmla="*/ 0 h 152"/>
              <a:gd name="T11" fmla="*/ 1660 w 1660"/>
              <a:gd name="T12" fmla="*/ 152 h 15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60" h="152">
                <a:moveTo>
                  <a:pt x="1660" y="152"/>
                </a:moveTo>
                <a:lnTo>
                  <a:pt x="1660" y="0"/>
                </a:lnTo>
                <a:lnTo>
                  <a:pt x="0" y="4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91" name="Line 57"/>
          <p:cNvSpPr>
            <a:spLocks noChangeShapeType="1"/>
          </p:cNvSpPr>
          <p:nvPr/>
        </p:nvSpPr>
        <p:spPr bwMode="auto">
          <a:xfrm flipV="1">
            <a:off x="5357152" y="3957638"/>
            <a:ext cx="0" cy="6032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1567" name="Rectangle 59"/>
          <p:cNvSpPr>
            <a:spLocks noChangeArrowheads="1"/>
          </p:cNvSpPr>
          <p:nvPr/>
        </p:nvSpPr>
        <p:spPr bwMode="auto">
          <a:xfrm>
            <a:off x="646642" y="5480050"/>
            <a:ext cx="84201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800100" lvl="1" indent="-342900">
              <a:spcBef>
                <a:spcPct val="20000"/>
              </a:spcBef>
              <a:buClr>
                <a:srgbClr val="000090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wireshark software used for end-of-chapter labs is a (free) packet-sniffer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charset="0"/>
              <a:buNone/>
              <a:defRPr/>
            </a:pPr>
            <a:endParaRPr lang="en-US" dirty="0">
              <a:latin typeface="Gill Sans MT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75793" name="Picture 6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164" y="3419476"/>
            <a:ext cx="510779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94" name="Picture 51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813" y="898525"/>
            <a:ext cx="6475016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5795" name="Group 54"/>
          <p:cNvGrpSpPr>
            <a:grpSpLocks/>
          </p:cNvGrpSpPr>
          <p:nvPr/>
        </p:nvGrpSpPr>
        <p:grpSpPr bwMode="auto">
          <a:xfrm>
            <a:off x="1982921" y="3413125"/>
            <a:ext cx="395552" cy="712788"/>
            <a:chOff x="4140" y="429"/>
            <a:chExt cx="1425" cy="2396"/>
          </a:xfrm>
        </p:grpSpPr>
        <p:sp>
          <p:nvSpPr>
            <p:cNvPr id="75819" name="Freeform 5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20" name="Rectangle 56"/>
            <p:cNvSpPr>
              <a:spLocks noChangeArrowheads="1"/>
            </p:cNvSpPr>
            <p:nvPr/>
          </p:nvSpPr>
          <p:spPr bwMode="auto">
            <a:xfrm>
              <a:off x="4208" y="429"/>
              <a:ext cx="1047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sp>
          <p:nvSpPr>
            <p:cNvPr id="75821" name="Freeform 5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22" name="Freeform 5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23" name="Rectangle 59"/>
            <p:cNvSpPr>
              <a:spLocks noChangeArrowheads="1"/>
            </p:cNvSpPr>
            <p:nvPr/>
          </p:nvSpPr>
          <p:spPr bwMode="auto">
            <a:xfrm>
              <a:off x="4214" y="690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grpSp>
          <p:nvGrpSpPr>
            <p:cNvPr id="75824" name="Group 6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5849" name="AutoShape 61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  <p:sp>
            <p:nvSpPr>
              <p:cNvPr id="75850" name="AutoShape 62"/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</p:grpSp>
        <p:sp>
          <p:nvSpPr>
            <p:cNvPr id="75825" name="Rectangle 63"/>
            <p:cNvSpPr>
              <a:spLocks noChangeArrowheads="1"/>
            </p:cNvSpPr>
            <p:nvPr/>
          </p:nvSpPr>
          <p:spPr bwMode="auto">
            <a:xfrm>
              <a:off x="4227" y="1021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grpSp>
          <p:nvGrpSpPr>
            <p:cNvPr id="75826" name="Group 6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5847" name="AutoShape 65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  <p:sp>
            <p:nvSpPr>
              <p:cNvPr id="75848" name="AutoShape 66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</p:grpSp>
        <p:sp>
          <p:nvSpPr>
            <p:cNvPr id="75827" name="Rectangle 67"/>
            <p:cNvSpPr>
              <a:spLocks noChangeArrowheads="1"/>
            </p:cNvSpPr>
            <p:nvPr/>
          </p:nvSpPr>
          <p:spPr bwMode="auto">
            <a:xfrm>
              <a:off x="4214" y="1358"/>
              <a:ext cx="601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sp>
          <p:nvSpPr>
            <p:cNvPr id="75828" name="Rectangle 68"/>
            <p:cNvSpPr>
              <a:spLocks noChangeArrowheads="1"/>
            </p:cNvSpPr>
            <p:nvPr/>
          </p:nvSpPr>
          <p:spPr bwMode="auto">
            <a:xfrm>
              <a:off x="4227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grpSp>
          <p:nvGrpSpPr>
            <p:cNvPr id="75829" name="Group 6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5845" name="AutoShape 70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  <p:sp>
            <p:nvSpPr>
              <p:cNvPr id="75846" name="AutoShape 71"/>
              <p:cNvSpPr>
                <a:spLocks noChangeArrowheads="1"/>
              </p:cNvSpPr>
              <p:nvPr/>
            </p:nvSpPr>
            <p:spPr bwMode="auto">
              <a:xfrm>
                <a:off x="629" y="2585"/>
                <a:ext cx="695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</p:grpSp>
        <p:sp>
          <p:nvSpPr>
            <p:cNvPr id="75830" name="Freeform 7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5831" name="Group 7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5843" name="AutoShape 74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  <p:sp>
            <p:nvSpPr>
              <p:cNvPr id="75844" name="AutoShape 75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</p:grpSp>
        <p:sp>
          <p:nvSpPr>
            <p:cNvPr id="75832" name="Rectangle 76"/>
            <p:cNvSpPr>
              <a:spLocks noChangeArrowheads="1"/>
            </p:cNvSpPr>
            <p:nvPr/>
          </p:nvSpPr>
          <p:spPr bwMode="auto">
            <a:xfrm>
              <a:off x="5249" y="429"/>
              <a:ext cx="68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sp>
          <p:nvSpPr>
            <p:cNvPr id="75833" name="Freeform 7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34" name="Freeform 7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35" name="Oval 79"/>
            <p:cNvSpPr>
              <a:spLocks noChangeArrowheads="1"/>
            </p:cNvSpPr>
            <p:nvPr/>
          </p:nvSpPr>
          <p:spPr bwMode="auto">
            <a:xfrm>
              <a:off x="5515" y="2612"/>
              <a:ext cx="50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sp>
          <p:nvSpPr>
            <p:cNvPr id="75836" name="Freeform 8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37" name="AutoShape 81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sp>
          <p:nvSpPr>
            <p:cNvPr id="75838" name="AutoShape 82"/>
            <p:cNvSpPr>
              <a:spLocks noChangeArrowheads="1"/>
            </p:cNvSpPr>
            <p:nvPr/>
          </p:nvSpPr>
          <p:spPr bwMode="auto">
            <a:xfrm>
              <a:off x="4208" y="2713"/>
              <a:ext cx="1066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sp>
          <p:nvSpPr>
            <p:cNvPr id="75839" name="Oval 83"/>
            <p:cNvSpPr>
              <a:spLocks noChangeArrowheads="1"/>
            </p:cNvSpPr>
            <p:nvPr/>
          </p:nvSpPr>
          <p:spPr bwMode="auto">
            <a:xfrm>
              <a:off x="4307" y="2382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sp>
          <p:nvSpPr>
            <p:cNvPr id="75840" name="Oval 84"/>
            <p:cNvSpPr>
              <a:spLocks noChangeArrowheads="1"/>
            </p:cNvSpPr>
            <p:nvPr/>
          </p:nvSpPr>
          <p:spPr bwMode="auto">
            <a:xfrm>
              <a:off x="4487" y="2382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itchFamily="34" charset="0"/>
              </a:endParaRPr>
            </a:p>
          </p:txBody>
        </p:sp>
        <p:sp>
          <p:nvSpPr>
            <p:cNvPr id="75841" name="Oval 85"/>
            <p:cNvSpPr>
              <a:spLocks noChangeArrowheads="1"/>
            </p:cNvSpPr>
            <p:nvPr/>
          </p:nvSpPr>
          <p:spPr bwMode="auto">
            <a:xfrm>
              <a:off x="4660" y="2382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sp>
          <p:nvSpPr>
            <p:cNvPr id="75842" name="Rectangle 86"/>
            <p:cNvSpPr>
              <a:spLocks noChangeArrowheads="1"/>
            </p:cNvSpPr>
            <p:nvPr/>
          </p:nvSpPr>
          <p:spPr bwMode="auto">
            <a:xfrm>
              <a:off x="5063" y="1832"/>
              <a:ext cx="87" cy="763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</p:grpSp>
      <p:grpSp>
        <p:nvGrpSpPr>
          <p:cNvPr id="75796" name="Group 87"/>
          <p:cNvGrpSpPr>
            <a:grpSpLocks/>
          </p:cNvGrpSpPr>
          <p:nvPr/>
        </p:nvGrpSpPr>
        <p:grpSpPr bwMode="auto">
          <a:xfrm flipH="1">
            <a:off x="6849931" y="4730750"/>
            <a:ext cx="796263" cy="681038"/>
            <a:chOff x="-44" y="1473"/>
            <a:chExt cx="981" cy="1105"/>
          </a:xfrm>
        </p:grpSpPr>
        <p:pic>
          <p:nvPicPr>
            <p:cNvPr id="75817" name="Picture 88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818" name="Freeform 8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5797" name="Group 102"/>
          <p:cNvGrpSpPr>
            <a:grpSpLocks/>
          </p:cNvGrpSpPr>
          <p:nvPr/>
        </p:nvGrpSpPr>
        <p:grpSpPr bwMode="auto">
          <a:xfrm>
            <a:off x="2976960" y="4849814"/>
            <a:ext cx="954484" cy="365125"/>
            <a:chOff x="2356" y="1300"/>
            <a:chExt cx="555" cy="194"/>
          </a:xfrm>
        </p:grpSpPr>
        <p:sp>
          <p:nvSpPr>
            <p:cNvPr id="75809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75810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75811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grpSp>
          <p:nvGrpSpPr>
            <p:cNvPr id="75812" name="Group 106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75815" name="Freeform 10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816" name="Freeform 10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5813" name="Line 109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14" name="Line 110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579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1-</a:t>
            </a:r>
            <a:fld id="{DC4835C5-6ED5-41CD-BCA3-F0F29258E9F3}" type="slidenum">
              <a:rPr lang="en-US" altLang="en-US" sz="1200">
                <a:latin typeface="Tahoma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89</a:t>
            </a:fld>
            <a:endParaRPr lang="en-US" altLang="en-US" sz="1200">
              <a:latin typeface="Tahoma" pitchFamily="34" charset="0"/>
            </a:endParaRPr>
          </a:p>
        </p:txBody>
      </p:sp>
      <p:grpSp>
        <p:nvGrpSpPr>
          <p:cNvPr id="75799" name="Group 347"/>
          <p:cNvGrpSpPr>
            <a:grpSpLocks/>
          </p:cNvGrpSpPr>
          <p:nvPr/>
        </p:nvGrpSpPr>
        <p:grpSpPr bwMode="auto">
          <a:xfrm>
            <a:off x="2968360" y="4810125"/>
            <a:ext cx="969963" cy="450850"/>
            <a:chOff x="1871277" y="1576300"/>
            <a:chExt cx="1128371" cy="437861"/>
          </a:xfrm>
        </p:grpSpPr>
        <p:sp>
          <p:nvSpPr>
            <p:cNvPr id="73" name="Oval 72"/>
            <p:cNvSpPr>
              <a:spLocks noChangeArrowheads="1"/>
            </p:cNvSpPr>
            <p:nvPr/>
          </p:nvSpPr>
          <p:spPr bwMode="auto">
            <a:xfrm flipV="1">
              <a:off x="1875278" y="1695016"/>
              <a:ext cx="1124370" cy="319145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1871277" y="1739727"/>
              <a:ext cx="1128371" cy="1156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75" name="Oval 7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370" cy="319146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6" name="Freeform 75"/>
            <p:cNvSpPr/>
            <p:nvPr/>
          </p:nvSpPr>
          <p:spPr bwMode="auto">
            <a:xfrm>
              <a:off x="2159372" y="1673432"/>
              <a:ext cx="548180" cy="1603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auto">
            <a:xfrm>
              <a:off x="2103353" y="1633346"/>
              <a:ext cx="662218" cy="111007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2537497" y="1727393"/>
              <a:ext cx="244080" cy="9713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2089349" y="1730476"/>
              <a:ext cx="242079" cy="9713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80" name="Straight Connector 79"/>
            <p:cNvCxnSpPr>
              <a:cxnSpLocks noChangeShapeType="1"/>
              <a:endCxn id="75" idx="2"/>
            </p:cNvCxnSpPr>
            <p:nvPr/>
          </p:nvCxnSpPr>
          <p:spPr bwMode="auto">
            <a:xfrm flipH="1" flipV="1">
              <a:off x="1871277" y="1736643"/>
              <a:ext cx="4001" cy="12334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" name="Straight Connector 80"/>
            <p:cNvCxnSpPr>
              <a:cxnSpLocks noChangeShapeType="1"/>
            </p:cNvCxnSpPr>
            <p:nvPr/>
          </p:nvCxnSpPr>
          <p:spPr bwMode="auto">
            <a:xfrm flipH="1" flipV="1">
              <a:off x="2995647" y="1735102"/>
              <a:ext cx="4001" cy="12334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939582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988433" y="6467476"/>
            <a:ext cx="1190096" cy="2889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2560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83262" y="1516063"/>
            <a:ext cx="5166254" cy="4457700"/>
          </a:xfrm>
        </p:spPr>
        <p:txBody>
          <a:bodyPr/>
          <a:lstStyle/>
          <a:p>
            <a:pPr marL="231775" indent="-231775" eaLnBrk="1" hangingPunct="1"/>
            <a:r>
              <a:rPr lang="en-US" altLang="en-US" sz="2400" i="1" dirty="0">
                <a:solidFill>
                  <a:srgbClr val="CC0000"/>
                </a:solidFill>
                <a:ea typeface="ＭＳ Ｐゴシック" pitchFamily="34" charset="-128"/>
              </a:rPr>
              <a:t>Internet: </a:t>
            </a:r>
            <a:r>
              <a:rPr lang="ja-JP" altLang="en-US" sz="2400">
                <a:solidFill>
                  <a:srgbClr val="CC0000"/>
                </a:solidFill>
                <a:ea typeface="ＭＳ Ｐゴシック" pitchFamily="34" charset="-128"/>
              </a:rPr>
              <a:t>“</a:t>
            </a:r>
            <a:r>
              <a:rPr lang="en-US" altLang="ja-JP" sz="2400" dirty="0">
                <a:solidFill>
                  <a:srgbClr val="CC0000"/>
                </a:solidFill>
                <a:ea typeface="ＭＳ Ｐゴシック" pitchFamily="34" charset="-128"/>
              </a:rPr>
              <a:t>network of networks</a:t>
            </a:r>
            <a:r>
              <a:rPr lang="ja-JP" altLang="en-US" sz="2400">
                <a:solidFill>
                  <a:srgbClr val="CC0000"/>
                </a:solidFill>
                <a:ea typeface="ＭＳ Ｐゴシック" pitchFamily="34" charset="-128"/>
              </a:rPr>
              <a:t>”</a:t>
            </a:r>
            <a:endParaRPr lang="en-US" altLang="ja-JP" sz="2400" dirty="0">
              <a:solidFill>
                <a:srgbClr val="CC0000"/>
              </a:solidFill>
              <a:ea typeface="ＭＳ Ｐゴシック" pitchFamily="34" charset="-128"/>
            </a:endParaRPr>
          </a:p>
          <a:p>
            <a:pPr marL="682625" lvl="1" indent="-225425" eaLnBrk="1" hangingPunct="1"/>
            <a:r>
              <a:rPr lang="en-US" altLang="en-US" sz="2000" dirty="0">
                <a:ea typeface="Arial" pitchFamily="34" charset="0"/>
              </a:rPr>
              <a:t>Interconnected ISPs (Internet Service Providers)</a:t>
            </a:r>
          </a:p>
          <a:p>
            <a:pPr marL="231775" indent="-231775" eaLnBrk="1" hangingPunct="1"/>
            <a:r>
              <a:rPr lang="en-US" altLang="en-US" sz="2400" i="1" dirty="0">
                <a:solidFill>
                  <a:srgbClr val="CC0000"/>
                </a:solidFill>
                <a:ea typeface="ＭＳ Ｐゴシック" pitchFamily="34" charset="-128"/>
              </a:rPr>
              <a:t>Protocols</a:t>
            </a:r>
            <a:r>
              <a:rPr lang="en-US" altLang="en-US" sz="24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en-US" sz="2400" dirty="0">
                <a:ea typeface="ＭＳ Ｐゴシック" pitchFamily="34" charset="-128"/>
              </a:rPr>
              <a:t>control sending, receiving of messages</a:t>
            </a:r>
          </a:p>
          <a:p>
            <a:pPr marL="682625" lvl="1" indent="-225425" eaLnBrk="1" hangingPunct="1"/>
            <a:r>
              <a:rPr lang="en-US" altLang="en-US" sz="2000" dirty="0">
                <a:ea typeface="Arial" pitchFamily="34" charset="0"/>
              </a:rPr>
              <a:t>e.g., TCP, IP, HTTP, Skype,  802.11</a:t>
            </a:r>
            <a:endParaRPr lang="en-US" altLang="en-US" dirty="0">
              <a:ea typeface="Arial" pitchFamily="34" charset="0"/>
            </a:endParaRPr>
          </a:p>
          <a:p>
            <a:pPr marL="231775" indent="-231775" eaLnBrk="1" hangingPunct="1"/>
            <a:r>
              <a:rPr lang="en-US" altLang="en-US" sz="2400" i="1" dirty="0">
                <a:solidFill>
                  <a:srgbClr val="C00000"/>
                </a:solidFill>
                <a:ea typeface="ＭＳ Ｐゴシック" pitchFamily="34" charset="-128"/>
              </a:rPr>
              <a:t>Internet  standards</a:t>
            </a:r>
          </a:p>
          <a:p>
            <a:pPr marL="682625" lvl="1" indent="-225425" eaLnBrk="1" hangingPunct="1"/>
            <a:r>
              <a:rPr lang="en-US" altLang="en-US" sz="2000" dirty="0">
                <a:ea typeface="Arial" pitchFamily="34" charset="0"/>
              </a:rPr>
              <a:t>RFC: Request for comments</a:t>
            </a:r>
          </a:p>
          <a:p>
            <a:pPr marL="682625" lvl="1" indent="-225425" eaLnBrk="1" hangingPunct="1"/>
            <a:r>
              <a:rPr lang="en-US" altLang="en-US" sz="2000" dirty="0">
                <a:ea typeface="Arial" pitchFamily="34" charset="0"/>
              </a:rPr>
              <a:t>IETF: Internet Engineering Task Force</a:t>
            </a:r>
          </a:p>
        </p:txBody>
      </p:sp>
      <p:sp>
        <p:nvSpPr>
          <p:cNvPr id="25603" name="Rectangle 2"/>
          <p:cNvSpPr>
            <a:spLocks noChangeArrowheads="1"/>
          </p:cNvSpPr>
          <p:nvPr/>
        </p:nvSpPr>
        <p:spPr bwMode="auto">
          <a:xfrm>
            <a:off x="230452" y="190501"/>
            <a:ext cx="908050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ja-JP" sz="3600" dirty="0"/>
              <a:t>the Internet</a:t>
            </a:r>
            <a:endParaRPr lang="en-US" altLang="en-US" sz="4400" dirty="0">
              <a:solidFill>
                <a:srgbClr val="000099"/>
              </a:solidFill>
              <a:latin typeface="Gill Sans MT" pitchFamily="34" charset="0"/>
            </a:endParaRPr>
          </a:p>
        </p:txBody>
      </p:sp>
      <p:pic>
        <p:nvPicPr>
          <p:cNvPr id="25604" name="Picture 330" descr="underline_b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17" y="868363"/>
            <a:ext cx="8913681" cy="14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5A5D293B-725B-4A4F-B8D3-BEAE991EB812}" type="slidenum">
              <a:rPr lang="en-US" altLang="en-US" sz="1200">
                <a:latin typeface="Tahoma" pitchFamily="34" charset="0"/>
              </a:rPr>
              <a:pPr/>
              <a:t>9</a:t>
            </a:fld>
            <a:endParaRPr lang="en-US" altLang="en-US" sz="1200">
              <a:latin typeface="Tahoma" pitchFamily="34" charset="0"/>
            </a:endParaRPr>
          </a:p>
        </p:txBody>
      </p:sp>
      <p:grpSp>
        <p:nvGrpSpPr>
          <p:cNvPr id="25606" name="Group 979"/>
          <p:cNvGrpSpPr>
            <a:grpSpLocks/>
          </p:cNvGrpSpPr>
          <p:nvPr/>
        </p:nvGrpSpPr>
        <p:grpSpPr bwMode="auto">
          <a:xfrm>
            <a:off x="5635759" y="1384300"/>
            <a:ext cx="3847173" cy="4747137"/>
            <a:chOff x="5202238" y="1384300"/>
            <a:chExt cx="3551237" cy="4747137"/>
          </a:xfrm>
        </p:grpSpPr>
        <p:sp>
          <p:nvSpPr>
            <p:cNvPr id="25607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08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09" name="Freeform 665"/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610" name="Group 666"/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26217" name="Rectangle 66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218" name="AutoShape 66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25611" name="Freeform 669"/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12" name="Line 670"/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3" name="Line 671"/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4" name="Line 672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5" name="Line 674"/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16" name="Line 675"/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17" name="Line 678"/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18" name="Line 679"/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19" name="Line 680"/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20" name="Line 682"/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21" name="Line 683"/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5622" name="Picture 684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23" name="Line 685"/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4" name="Line 686"/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5625" name="Picture 708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26" name="Line 711"/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27" name="Line 712"/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28" name="Line 713"/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29" name="Line 714"/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0" name="Line 715"/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1" name="Line 716"/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2" name="Line 717"/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3" name="Line 718"/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4" name="Line 719"/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5" name="Line 720"/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6" name="Line 721"/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7" name="Line 722"/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8" name="Line 723"/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9" name="Line 724"/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40" name="Line 725"/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41" name="Line 726"/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42" name="Line 727"/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43" name="Line 728"/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44" name="Oval 407"/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25645" name="Rectangle 410"/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25646" name="Oval 411"/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grpSp>
          <p:nvGrpSpPr>
            <p:cNvPr id="25647" name="Group 732"/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26215" name="Freeform 7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16" name="Freeform 7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648" name="Line 735"/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49" name="Line 736"/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650" name="Group 737"/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2620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620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620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6210" name="Group 74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213" name="Freeform 7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214" name="Freeform 7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211" name="Line 74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12" name="Line 74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651" name="Group 746"/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2619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620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620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6202" name="Group 75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205" name="Freeform 7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206" name="Freeform 7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203" name="Line 75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04" name="Line 75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652" name="Group 764"/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2619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619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619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6194" name="Group 76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197" name="Freeform 7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198" name="Freeform 7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195" name="Line 77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96" name="Line 77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653" name="Line 782"/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654" name="Group 801"/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2618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618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618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6186" name="Group 80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189" name="Freeform 80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190" name="Freeform 80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187" name="Line 80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88" name="Line 80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655" name="Group 810"/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2617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617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617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6178" name="Group 81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181" name="Freeform 81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182" name="Freeform 81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179" name="Line 81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80" name="Line 81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656" name="Group 819"/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2616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616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616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6170" name="Group 82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173" name="Freeform 82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174" name="Freeform 82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171" name="Line 82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72" name="Line 82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657" name="Group 828"/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2615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616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616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6162" name="Group 83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165" name="Freeform 83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166" name="Freeform 83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163" name="Line 83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64" name="Line 83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658" name="Group 846"/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26143" name="Line 270"/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44" name="Line 271"/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45" name="Line 272"/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46" name="Line 273"/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47" name="Line 274"/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48" name="Line 275"/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49" name="Line 276"/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50" name="Line 277"/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51" name="Line 278"/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52" name="Line 279"/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53" name="Line 280"/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54" name="Line 281"/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55" name="Line 282"/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56" name="Line 283"/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57" name="Line 284"/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58" name="Oval 862"/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pic>
          <p:nvPicPr>
            <p:cNvPr id="25659" name="Picture 915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60" name="Line 918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5661" name="Group 919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26141" name="Picture 92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142" name="Freeform 92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5662" name="Group 922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26139" name="Picture 92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140" name="Freeform 92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5663" name="Group 925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26137" name="Picture 92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138" name="Freeform 92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5664" name="Group 928"/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26135" name="Picture 92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136" name="Freeform 930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25665" name="Picture 933" descr="iphone_stylized_small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3010" y="1604047"/>
              <a:ext cx="136841" cy="327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66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163" y="1558925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67" name="Picture 936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5668" name="Group 938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26103" name="Freeform 93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04" name="Rectangle 940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105" name="Freeform 94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06" name="Freeform 94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07" name="Rectangle 943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6108" name="Group 94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6133" name="AutoShape 945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6134" name="AutoShape 946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6109" name="Rectangle 947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6110" name="Group 94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6131" name="AutoShape 94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6132" name="AutoShape 950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6111" name="Rectangle 951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112" name="Rectangle 952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6113" name="Group 95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6129" name="AutoShape 954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6130" name="AutoShape 955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6114" name="Freeform 95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6115" name="Group 95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6127" name="AutoShape 958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6128" name="AutoShape 95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6116" name="Rectangle 960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117" name="Freeform 96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18" name="Freeform 96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19" name="Oval 963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120" name="Freeform 96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21" name="AutoShape 96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122" name="AutoShape 966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123" name="Oval 967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124" name="Oval 968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6125" name="Oval 969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126" name="Rectangle 970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5669" name="Group 971"/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26071" name="Freeform 97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72" name="Rectangle 973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073" name="Freeform 97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74" name="Freeform 97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75" name="Rectangle 976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6076" name="Group 97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6101" name="AutoShape 978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6102" name="AutoShape 979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6077" name="Rectangle 980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6078" name="Group 98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6099" name="AutoShape 982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6100" name="AutoShape 983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6079" name="Rectangle 984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080" name="Rectangle 985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6081" name="Group 98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6097" name="AutoShape 987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6098" name="AutoShape 988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6082" name="Freeform 98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6083" name="Group 99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6095" name="AutoShape 991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6096" name="AutoShape 992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6084" name="Rectangle 993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085" name="Freeform 99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86" name="Freeform 99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87" name="Oval 996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088" name="Freeform 99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89" name="AutoShape 99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090" name="AutoShape 999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091" name="Oval 1000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092" name="Oval 1001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6093" name="Oval 1002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094" name="Rectangle 1003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pic>
          <p:nvPicPr>
            <p:cNvPr id="25670" name="Picture 1005" descr="antenna_stylize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2250" y="2043113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71" name="Picture 1006" descr="laptop_keyboar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5327957" y="2291590"/>
              <a:ext cx="437222" cy="15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72" name="Freeform 1007"/>
            <p:cNvSpPr>
              <a:spLocks/>
            </p:cNvSpPr>
            <p:nvPr/>
          </p:nvSpPr>
          <p:spPr bwMode="auto">
            <a:xfrm>
              <a:off x="5472854" y="2136804"/>
              <a:ext cx="351920" cy="208166"/>
            </a:xfrm>
            <a:custGeom>
              <a:avLst/>
              <a:gdLst>
                <a:gd name="T0" fmla="*/ 118 w 2982"/>
                <a:gd name="T1" fmla="*/ 0 h 2442"/>
                <a:gd name="T2" fmla="*/ 0 w 2982"/>
                <a:gd name="T3" fmla="*/ 85 h 2442"/>
                <a:gd name="T4" fmla="*/ 472 w 2982"/>
                <a:gd name="T5" fmla="*/ 85 h 2442"/>
                <a:gd name="T6" fmla="*/ 472 w 2982"/>
                <a:gd name="T7" fmla="*/ 85 h 2442"/>
                <a:gd name="T8" fmla="*/ 118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5673" name="Picture 1008" descr="screen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187" y="2142157"/>
              <a:ext cx="319785" cy="18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74" name="Freeform 1009"/>
            <p:cNvSpPr>
              <a:spLocks/>
            </p:cNvSpPr>
            <p:nvPr/>
          </p:nvSpPr>
          <p:spPr bwMode="auto">
            <a:xfrm>
              <a:off x="5536928" y="2130663"/>
              <a:ext cx="298168" cy="38736"/>
            </a:xfrm>
            <a:custGeom>
              <a:avLst/>
              <a:gdLst>
                <a:gd name="T0" fmla="*/ 118 w 2528"/>
                <a:gd name="T1" fmla="*/ 0 h 455"/>
                <a:gd name="T2" fmla="*/ 472 w 2528"/>
                <a:gd name="T3" fmla="*/ 85 h 455"/>
                <a:gd name="T4" fmla="*/ 472 w 2528"/>
                <a:gd name="T5" fmla="*/ 85 h 455"/>
                <a:gd name="T6" fmla="*/ 0 w 2528"/>
                <a:gd name="T7" fmla="*/ 85 h 455"/>
                <a:gd name="T8" fmla="*/ 11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75" name="Freeform 1010"/>
            <p:cNvSpPr>
              <a:spLocks/>
            </p:cNvSpPr>
            <p:nvPr/>
          </p:nvSpPr>
          <p:spPr bwMode="auto">
            <a:xfrm>
              <a:off x="5469738" y="2130348"/>
              <a:ext cx="82770" cy="161242"/>
            </a:xfrm>
            <a:custGeom>
              <a:avLst/>
              <a:gdLst>
                <a:gd name="T0" fmla="*/ 118 w 702"/>
                <a:gd name="T1" fmla="*/ 0 h 1893"/>
                <a:gd name="T2" fmla="*/ 0 w 702"/>
                <a:gd name="T3" fmla="*/ 85 h 1893"/>
                <a:gd name="T4" fmla="*/ 118 w 702"/>
                <a:gd name="T5" fmla="*/ 85 h 1893"/>
                <a:gd name="T6" fmla="*/ 118 w 702"/>
                <a:gd name="T7" fmla="*/ 85 h 1893"/>
                <a:gd name="T8" fmla="*/ 118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76" name="Freeform 1011"/>
            <p:cNvSpPr>
              <a:spLocks/>
            </p:cNvSpPr>
            <p:nvPr/>
          </p:nvSpPr>
          <p:spPr bwMode="auto">
            <a:xfrm>
              <a:off x="5743756" y="2159163"/>
              <a:ext cx="89197" cy="186121"/>
            </a:xfrm>
            <a:custGeom>
              <a:avLst/>
              <a:gdLst>
                <a:gd name="T0" fmla="*/ 118 w 756"/>
                <a:gd name="T1" fmla="*/ 0 h 2184"/>
                <a:gd name="T2" fmla="*/ 118 w 756"/>
                <a:gd name="T3" fmla="*/ 85 h 2184"/>
                <a:gd name="T4" fmla="*/ 0 w 756"/>
                <a:gd name="T5" fmla="*/ 85 h 2184"/>
                <a:gd name="T6" fmla="*/ 118 w 756"/>
                <a:gd name="T7" fmla="*/ 85 h 2184"/>
                <a:gd name="T8" fmla="*/ 118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77" name="Freeform 1012"/>
            <p:cNvSpPr>
              <a:spLocks/>
            </p:cNvSpPr>
            <p:nvPr/>
          </p:nvSpPr>
          <p:spPr bwMode="auto">
            <a:xfrm>
              <a:off x="5468764" y="2283402"/>
              <a:ext cx="327186" cy="62828"/>
            </a:xfrm>
            <a:custGeom>
              <a:avLst/>
              <a:gdLst>
                <a:gd name="T0" fmla="*/ 118 w 2773"/>
                <a:gd name="T1" fmla="*/ 0 h 738"/>
                <a:gd name="T2" fmla="*/ 0 w 2773"/>
                <a:gd name="T3" fmla="*/ 85 h 738"/>
                <a:gd name="T4" fmla="*/ 472 w 2773"/>
                <a:gd name="T5" fmla="*/ 85 h 738"/>
                <a:gd name="T6" fmla="*/ 472 w 2773"/>
                <a:gd name="T7" fmla="*/ 85 h 738"/>
                <a:gd name="T8" fmla="*/ 11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78" name="Freeform 1013"/>
            <p:cNvSpPr>
              <a:spLocks/>
            </p:cNvSpPr>
            <p:nvPr/>
          </p:nvSpPr>
          <p:spPr bwMode="auto">
            <a:xfrm>
              <a:off x="5753689" y="2160738"/>
              <a:ext cx="83549" cy="186909"/>
            </a:xfrm>
            <a:custGeom>
              <a:avLst/>
              <a:gdLst>
                <a:gd name="T0" fmla="*/ 393 w 637"/>
                <a:gd name="T1" fmla="*/ 0 h 1659"/>
                <a:gd name="T2" fmla="*/ 393 w 637"/>
                <a:gd name="T3" fmla="*/ 0 h 1659"/>
                <a:gd name="T4" fmla="*/ 131 w 637"/>
                <a:gd name="T5" fmla="*/ 2366 h 1659"/>
                <a:gd name="T6" fmla="*/ 0 w 637"/>
                <a:gd name="T7" fmla="*/ 2366 h 1659"/>
                <a:gd name="T8" fmla="*/ 39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79" name="Freeform 1014"/>
            <p:cNvSpPr>
              <a:spLocks/>
            </p:cNvSpPr>
            <p:nvPr/>
          </p:nvSpPr>
          <p:spPr bwMode="auto">
            <a:xfrm>
              <a:off x="5469154" y="2291747"/>
              <a:ext cx="290962" cy="62040"/>
            </a:xfrm>
            <a:custGeom>
              <a:avLst/>
              <a:gdLst>
                <a:gd name="T0" fmla="*/ 0 w 2216"/>
                <a:gd name="T1" fmla="*/ 0 h 550"/>
                <a:gd name="T2" fmla="*/ 131 w 2216"/>
                <a:gd name="T3" fmla="*/ 113 h 550"/>
                <a:gd name="T4" fmla="*/ 1707 w 2216"/>
                <a:gd name="T5" fmla="*/ 790 h 550"/>
                <a:gd name="T6" fmla="*/ 1707 w 2216"/>
                <a:gd name="T7" fmla="*/ 67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680" name="Group 1015"/>
            <p:cNvGrpSpPr>
              <a:grpSpLocks/>
            </p:cNvGrpSpPr>
            <p:nvPr/>
          </p:nvGrpSpPr>
          <p:grpSpPr bwMode="auto">
            <a:xfrm>
              <a:off x="5464285" y="2358039"/>
              <a:ext cx="98740" cy="36846"/>
              <a:chOff x="1740" y="2642"/>
              <a:chExt cx="752" cy="327"/>
            </a:xfrm>
          </p:grpSpPr>
          <p:sp>
            <p:nvSpPr>
              <p:cNvPr id="26065" name="Freeform 1016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66" name="Freeform 1017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67" name="Freeform 1018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68" name="Freeform 1019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69" name="Freeform 1020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70" name="Freeform 1021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681" name="Freeform 1022"/>
            <p:cNvSpPr>
              <a:spLocks/>
            </p:cNvSpPr>
            <p:nvPr/>
          </p:nvSpPr>
          <p:spPr bwMode="auto">
            <a:xfrm>
              <a:off x="5633331" y="2363550"/>
              <a:ext cx="119579" cy="80936"/>
            </a:xfrm>
            <a:custGeom>
              <a:avLst/>
              <a:gdLst>
                <a:gd name="T0" fmla="*/ 121 w 990"/>
                <a:gd name="T1" fmla="*/ 307 h 792"/>
                <a:gd name="T2" fmla="*/ 242 w 990"/>
                <a:gd name="T3" fmla="*/ 0 h 792"/>
                <a:gd name="T4" fmla="*/ 242 w 990"/>
                <a:gd name="T5" fmla="*/ 102 h 792"/>
                <a:gd name="T6" fmla="*/ 0 w 990"/>
                <a:gd name="T7" fmla="*/ 307 h 792"/>
                <a:gd name="T8" fmla="*/ 121 w 990"/>
                <a:gd name="T9" fmla="*/ 30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82" name="Freeform 1023"/>
            <p:cNvSpPr>
              <a:spLocks/>
            </p:cNvSpPr>
            <p:nvPr/>
          </p:nvSpPr>
          <p:spPr bwMode="auto">
            <a:xfrm>
              <a:off x="5328152" y="2370006"/>
              <a:ext cx="305958" cy="73850"/>
            </a:xfrm>
            <a:custGeom>
              <a:avLst/>
              <a:gdLst>
                <a:gd name="T0" fmla="*/ 121 w 2532"/>
                <a:gd name="T1" fmla="*/ 0 h 723"/>
                <a:gd name="T2" fmla="*/ 121 w 2532"/>
                <a:gd name="T3" fmla="*/ 0 h 723"/>
                <a:gd name="T4" fmla="*/ 725 w 2532"/>
                <a:gd name="T5" fmla="*/ 306 h 723"/>
                <a:gd name="T6" fmla="*/ 725 w 2532"/>
                <a:gd name="T7" fmla="*/ 306 h 723"/>
                <a:gd name="T8" fmla="*/ 0 w 2532"/>
                <a:gd name="T9" fmla="*/ 102 h 723"/>
                <a:gd name="T10" fmla="*/ 12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83" name="Freeform 1024"/>
            <p:cNvSpPr>
              <a:spLocks/>
            </p:cNvSpPr>
            <p:nvPr/>
          </p:nvSpPr>
          <p:spPr bwMode="auto">
            <a:xfrm>
              <a:off x="5328347" y="2356465"/>
              <a:ext cx="3311" cy="14959"/>
            </a:xfrm>
            <a:custGeom>
              <a:avLst/>
              <a:gdLst>
                <a:gd name="T0" fmla="*/ 127 w 26"/>
                <a:gd name="T1" fmla="*/ 102 h 147"/>
                <a:gd name="T2" fmla="*/ 127 w 26"/>
                <a:gd name="T3" fmla="*/ 102 h 147"/>
                <a:gd name="T4" fmla="*/ 0 w 26"/>
                <a:gd name="T5" fmla="*/ 102 h 147"/>
                <a:gd name="T6" fmla="*/ 127 w 26"/>
                <a:gd name="T7" fmla="*/ 0 h 147"/>
                <a:gd name="T8" fmla="*/ 127 w 26"/>
                <a:gd name="T9" fmla="*/ 102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84" name="Freeform 1025"/>
            <p:cNvSpPr>
              <a:spLocks/>
            </p:cNvSpPr>
            <p:nvPr/>
          </p:nvSpPr>
          <p:spPr bwMode="auto">
            <a:xfrm>
              <a:off x="5328542" y="2295526"/>
              <a:ext cx="142170" cy="61883"/>
            </a:xfrm>
            <a:custGeom>
              <a:avLst/>
              <a:gdLst>
                <a:gd name="T0" fmla="*/ 242 w 1176"/>
                <a:gd name="T1" fmla="*/ 0 h 606"/>
                <a:gd name="T2" fmla="*/ 0 w 1176"/>
                <a:gd name="T3" fmla="*/ 204 h 606"/>
                <a:gd name="T4" fmla="*/ 121 w 1176"/>
                <a:gd name="T5" fmla="*/ 204 h 606"/>
                <a:gd name="T6" fmla="*/ 242 w 1176"/>
                <a:gd name="T7" fmla="*/ 102 h 606"/>
                <a:gd name="T8" fmla="*/ 24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85" name="Freeform 1026"/>
            <p:cNvSpPr>
              <a:spLocks/>
            </p:cNvSpPr>
            <p:nvPr/>
          </p:nvSpPr>
          <p:spPr bwMode="auto">
            <a:xfrm>
              <a:off x="5338085" y="2359614"/>
              <a:ext cx="290183" cy="71016"/>
            </a:xfrm>
            <a:custGeom>
              <a:avLst/>
              <a:gdLst>
                <a:gd name="T0" fmla="*/ 115 w 2532"/>
                <a:gd name="T1" fmla="*/ 0 h 723"/>
                <a:gd name="T2" fmla="*/ 115 w 2532"/>
                <a:gd name="T3" fmla="*/ 0 h 723"/>
                <a:gd name="T4" fmla="*/ 229 w 2532"/>
                <a:gd name="T5" fmla="*/ 98 h 723"/>
                <a:gd name="T6" fmla="*/ 229 w 2532"/>
                <a:gd name="T7" fmla="*/ 98 h 723"/>
                <a:gd name="T8" fmla="*/ 0 w 2532"/>
                <a:gd name="T9" fmla="*/ 98 h 723"/>
                <a:gd name="T10" fmla="*/ 115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86" name="Freeform 1027"/>
            <p:cNvSpPr>
              <a:spLocks/>
            </p:cNvSpPr>
            <p:nvPr/>
          </p:nvSpPr>
          <p:spPr bwMode="auto">
            <a:xfrm flipV="1">
              <a:off x="5627878" y="2354575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5 h 723"/>
                <a:gd name="T6" fmla="*/ 0 w 2532"/>
                <a:gd name="T7" fmla="*/ 305 h 723"/>
                <a:gd name="T8" fmla="*/ 0 w 2532"/>
                <a:gd name="T9" fmla="*/ 102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5687" name="Picture 1030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88" name="Freeform 1031"/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5689" name="Picture 1032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90" name="Freeform 1033"/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91" name="Freeform 1034"/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92" name="Freeform 1035"/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93" name="Freeform 1036"/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94" name="Freeform 1037"/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95" name="Freeform 1038"/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696" name="Group 1039"/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26059" name="Freeform 1040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60" name="Freeform 1041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61" name="Freeform 1042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62" name="Freeform 1043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63" name="Freeform 1044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64" name="Freeform 1045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697" name="Freeform 1046"/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98" name="Freeform 1047"/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99" name="Freeform 1048"/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00" name="Freeform 1049"/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01" name="Freeform 1050"/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02" name="Freeform 1051"/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703" name="Group 2"/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26037" name="Picture 1054" descr="laptop_keyboard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038" name="Freeform 1055"/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6039" name="Picture 1056" descr="screen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040" name="Freeform 1057"/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41" name="Freeform 1058"/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42" name="Freeform 1059"/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43" name="Freeform 1060"/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44" name="Freeform 1061"/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45" name="Freeform 1062"/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6046" name="Group 1063"/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26053" name="Freeform 106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054" name="Freeform 106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055" name="Freeform 106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056" name="Freeform 106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057" name="Freeform 106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058" name="Freeform 106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047" name="Freeform 1070"/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48" name="Freeform 1071"/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49" name="Freeform 1072"/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50" name="Freeform 1073"/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51" name="Freeform 1074"/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52" name="Freeform 1075"/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5704" name="Picture 1077" descr="desktop_computer_stylized_medium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56325" y="3300413"/>
              <a:ext cx="342900" cy="33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705" name="Freeform 1078"/>
            <p:cNvSpPr>
              <a:spLocks/>
            </p:cNvSpPr>
            <p:nvPr/>
          </p:nvSpPr>
          <p:spPr bwMode="auto">
            <a:xfrm flipH="1">
              <a:off x="6302568" y="3332533"/>
              <a:ext cx="161685" cy="153507"/>
            </a:xfrm>
            <a:custGeom>
              <a:avLst/>
              <a:gdLst>
                <a:gd name="T0" fmla="*/ 0 w 356"/>
                <a:gd name="T1" fmla="*/ 0 h 368"/>
                <a:gd name="T2" fmla="*/ 136251 w 356"/>
                <a:gd name="T3" fmla="*/ 5840 h 368"/>
                <a:gd name="T4" fmla="*/ 161685 w 356"/>
                <a:gd name="T5" fmla="*/ 122639 h 368"/>
                <a:gd name="T6" fmla="*/ 35425 w 356"/>
                <a:gd name="T7" fmla="*/ 15350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pic>
          <p:nvPicPr>
            <p:cNvPr id="25706" name="Picture 1081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707" name="Freeform 1082"/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5708" name="Picture 1083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709" name="Freeform 1084"/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10" name="Freeform 1085"/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11" name="Freeform 1086"/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12" name="Freeform 1087"/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13" name="Freeform 1088"/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14" name="Freeform 1089"/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715" name="Group 1090"/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26031" name="Freeform 109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32" name="Freeform 109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33" name="Freeform 109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34" name="Freeform 109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35" name="Freeform 109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36" name="Freeform 109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716" name="Freeform 1097"/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17" name="Freeform 1098"/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18" name="Freeform 1099"/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19" name="Freeform 1100"/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20" name="Freeform 1101"/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21" name="Freeform 1102"/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722" name="Group 1103"/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2602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602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602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6026" name="Group 110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6029" name="Freeform 110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030" name="Freeform 110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027" name="Line 111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28" name="Line 111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723" name="Group 1112"/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2601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601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601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6018" name="Group 11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6021" name="Freeform 11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022" name="Freeform 11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019" name="Line 11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20" name="Line 11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724" name="Group 1121"/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2600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600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600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6010" name="Group 112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013" name="Freeform 11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014" name="Freeform 11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011" name="Line 112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12" name="Line 112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725" name="Group 1130"/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2599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600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600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6002" name="Group 113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005" name="Freeform 11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006" name="Freeform 11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003" name="Line 113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04" name="Line 113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726" name="Group 1139"/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2599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599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599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5994" name="Group 114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5997" name="Freeform 11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98" name="Freeform 11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5995" name="Line 1146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96" name="Line 1147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727" name="Group 3"/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25989" name="Picture 555" descr="fridge2.png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990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5728" name="Picture 603" descr="car_icon_small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29" name="Picture 814" descr="light2.png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30" name="Picture 1017" descr="antenna_stylize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31" name="Picture 1017" descr="antenna_stylize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5732" name="Group 347"/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1354" name="Oval 1353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55" name="Rectangle 1354"/>
              <p:cNvSpPr/>
              <p:nvPr/>
            </p:nvSpPr>
            <p:spPr bwMode="auto">
              <a:xfrm>
                <a:off x="1872116" y="1739006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56" name="Oval 1355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57" name="Freeform 1356"/>
              <p:cNvSpPr/>
              <p:nvPr/>
            </p:nvSpPr>
            <p:spPr bwMode="auto">
              <a:xfrm>
                <a:off x="2159736" y="1674540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58" name="Freeform 1357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59" name="Freeform 1358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60" name="Freeform 1359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61" name="Straight Connector 1360"/>
              <p:cNvCxnSpPr>
                <a:cxnSpLocks noChangeShapeType="1"/>
                <a:endCxn id="135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62" name="Straight Connector 1361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3" name="Group 347"/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1345" name="Oval 1344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46" name="Rectangle 1345"/>
              <p:cNvSpPr/>
              <p:nvPr/>
            </p:nvSpPr>
            <p:spPr bwMode="auto">
              <a:xfrm>
                <a:off x="1872532" y="1739555"/>
                <a:ext cx="1126060" cy="1160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47" name="Oval 1346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48" name="Freeform 1347"/>
              <p:cNvSpPr/>
              <p:nvPr/>
            </p:nvSpPr>
            <p:spPr bwMode="auto">
              <a:xfrm>
                <a:off x="2160152" y="1672512"/>
                <a:ext cx="548106" cy="16245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49" name="Freeform 1348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50" name="Freeform 1349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51" name="Freeform 1350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52" name="Straight Connector 1351"/>
              <p:cNvCxnSpPr>
                <a:cxnSpLocks noChangeShapeType="1"/>
                <a:endCxn id="134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53" name="Straight Connector 1352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4" name="Group 347"/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1336" name="Oval 1335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37" name="Rectangle 1336"/>
              <p:cNvSpPr/>
              <p:nvPr/>
            </p:nvSpPr>
            <p:spPr bwMode="auto">
              <a:xfrm>
                <a:off x="1872162" y="1738907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38" name="Oval 1337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39" name="Freeform 1338"/>
              <p:cNvSpPr/>
              <p:nvPr/>
            </p:nvSpPr>
            <p:spPr bwMode="auto">
              <a:xfrm>
                <a:off x="2159782" y="1674441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40" name="Freeform 1339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41" name="Freeform 1340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42" name="Freeform 1341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43" name="Straight Connector 1342"/>
              <p:cNvCxnSpPr>
                <a:cxnSpLocks noChangeShapeType="1"/>
                <a:endCxn id="1338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44" name="Straight Connector 1343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5" name="Group 347"/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1327" name="Oval 132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28" name="Rectangle 1327"/>
              <p:cNvSpPr/>
              <p:nvPr/>
            </p:nvSpPr>
            <p:spPr bwMode="auto">
              <a:xfrm>
                <a:off x="1870189" y="1739404"/>
                <a:ext cx="1129316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29" name="Oval 132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30" name="Freeform 1329"/>
              <p:cNvSpPr/>
              <p:nvPr/>
            </p:nvSpPr>
            <p:spPr bwMode="auto">
              <a:xfrm>
                <a:off x="2160944" y="1672426"/>
                <a:ext cx="547803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31" name="Freeform 133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32" name="Freeform 133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33" name="Freeform 133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34" name="Straight Connector 1333"/>
              <p:cNvCxnSpPr>
                <a:cxnSpLocks noChangeShapeType="1"/>
                <a:endCxn id="132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35" name="Straight Connector 133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6" name="Group 347"/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1318" name="Oval 131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19" name="Rectangle 1318"/>
              <p:cNvSpPr/>
              <p:nvPr/>
            </p:nvSpPr>
            <p:spPr bwMode="auto">
              <a:xfrm>
                <a:off x="1873449" y="1739300"/>
                <a:ext cx="1124357" cy="1165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20" name="Oval 131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21" name="Freeform 1320"/>
              <p:cNvSpPr/>
              <p:nvPr/>
            </p:nvSpPr>
            <p:spPr bwMode="auto">
              <a:xfrm>
                <a:off x="2162315" y="1670752"/>
                <a:ext cx="546626" cy="16108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22" name="Freeform 132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23" name="Freeform 132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24" name="Freeform 132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25" name="Straight Connector 1324"/>
              <p:cNvCxnSpPr>
                <a:cxnSpLocks noChangeShapeType="1"/>
                <a:endCxn id="132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26" name="Straight Connector 132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7" name="Group 1110"/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1309" name="Oval 1308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10" name="Rectangle 1309"/>
              <p:cNvSpPr/>
              <p:nvPr/>
            </p:nvSpPr>
            <p:spPr bwMode="auto">
              <a:xfrm>
                <a:off x="7913888" y="1622848"/>
                <a:ext cx="624093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11" name="Oval 1310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12" name="Freeform 1311"/>
              <p:cNvSpPr/>
              <p:nvPr/>
            </p:nvSpPr>
            <p:spPr bwMode="auto">
              <a:xfrm>
                <a:off x="8072877" y="1581199"/>
                <a:ext cx="303742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13" name="Freeform 1312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14" name="Freeform 1313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15" name="Freeform 1314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16" name="Straight Connector 1315"/>
              <p:cNvCxnSpPr>
                <a:cxnSpLocks noChangeShapeType="1"/>
                <a:endCxn id="1311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17" name="Straight Connector 1316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8" name="Group 1111"/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1300" name="Oval 1299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01" name="Rectangle 1300"/>
              <p:cNvSpPr/>
              <p:nvPr/>
            </p:nvSpPr>
            <p:spPr bwMode="auto">
              <a:xfrm>
                <a:off x="7912896" y="1623342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02" name="Oval 1301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03" name="Freeform 1302"/>
              <p:cNvSpPr/>
              <p:nvPr/>
            </p:nvSpPr>
            <p:spPr bwMode="auto">
              <a:xfrm>
                <a:off x="8071885" y="1581693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04" name="Freeform 1303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05" name="Freeform 1304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06" name="Freeform 1305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07" name="Straight Connector 1306"/>
              <p:cNvCxnSpPr>
                <a:cxnSpLocks noChangeShapeType="1"/>
                <a:endCxn id="1302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08" name="Straight Connector 1307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9" name="Group 1112"/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1291" name="Oval 129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92" name="Rectangle 1291"/>
              <p:cNvSpPr/>
              <p:nvPr/>
            </p:nvSpPr>
            <p:spPr bwMode="auto">
              <a:xfrm>
                <a:off x="7912903" y="162113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93" name="Oval 129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94" name="Freeform 1293"/>
              <p:cNvSpPr/>
              <p:nvPr/>
            </p:nvSpPr>
            <p:spPr bwMode="auto">
              <a:xfrm>
                <a:off x="8071894" y="1579482"/>
                <a:ext cx="306114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95" name="Freeform 129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96" name="Freeform 129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97" name="Freeform 129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98" name="Straight Connector 1297"/>
              <p:cNvCxnSpPr>
                <a:cxnSpLocks noChangeShapeType="1"/>
                <a:endCxn id="129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9" name="Straight Connector 129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40" name="Group 1113"/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1282" name="Oval 1281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83" name="Rectangle 1282"/>
              <p:cNvSpPr/>
              <p:nvPr/>
            </p:nvSpPr>
            <p:spPr bwMode="auto">
              <a:xfrm>
                <a:off x="7912811" y="162287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84" name="Oval 1283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85" name="Freeform 1284"/>
              <p:cNvSpPr/>
              <p:nvPr/>
            </p:nvSpPr>
            <p:spPr bwMode="auto">
              <a:xfrm>
                <a:off x="8071800" y="1581222"/>
                <a:ext cx="306115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86" name="Freeform 1285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87" name="Freeform 1286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88" name="Freeform 1287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89" name="Straight Connector 1288"/>
              <p:cNvCxnSpPr>
                <a:cxnSpLocks noChangeShapeType="1"/>
                <a:endCxn id="1284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0" name="Straight Connector 1289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41" name="Group 1114"/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1273" name="Oval 1272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74" name="Rectangle 1273"/>
              <p:cNvSpPr/>
              <p:nvPr/>
            </p:nvSpPr>
            <p:spPr bwMode="auto">
              <a:xfrm>
                <a:off x="7913821" y="1622879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75" name="Oval 1274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76" name="Freeform 1275"/>
              <p:cNvSpPr/>
              <p:nvPr/>
            </p:nvSpPr>
            <p:spPr bwMode="auto">
              <a:xfrm>
                <a:off x="8072810" y="1581230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77" name="Freeform 1276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78" name="Freeform 1277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79" name="Freeform 1278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80" name="Straight Connector 1279"/>
              <p:cNvCxnSpPr>
                <a:cxnSpLocks noChangeShapeType="1"/>
                <a:endCxn id="1275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81" name="Straight Connector 1280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42" name="Group 1115"/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1264" name="Oval 1263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65" name="Rectangle 1264"/>
              <p:cNvSpPr/>
              <p:nvPr/>
            </p:nvSpPr>
            <p:spPr bwMode="auto">
              <a:xfrm>
                <a:off x="7913688" y="1621637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66" name="Oval 1265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67" name="Freeform 1266"/>
              <p:cNvSpPr/>
              <p:nvPr/>
            </p:nvSpPr>
            <p:spPr bwMode="auto">
              <a:xfrm>
                <a:off x="8072677" y="1579988"/>
                <a:ext cx="306115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68" name="Freeform 1267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69" name="Freeform 1268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70" name="Freeform 1269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71" name="Straight Connector 1270"/>
              <p:cNvCxnSpPr>
                <a:cxnSpLocks noChangeShapeType="1"/>
                <a:endCxn id="1266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" name="Straight Connector 1271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5743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44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45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46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47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48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49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50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51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52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53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54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755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2"/>
              <a:chOff x="4650" y="1129"/>
              <a:chExt cx="246" cy="95"/>
            </a:xfrm>
          </p:grpSpPr>
          <p:sp>
            <p:nvSpPr>
              <p:cNvPr id="2588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588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588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5885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88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9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5886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87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756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2"/>
              <a:chOff x="4650" y="1129"/>
              <a:chExt cx="246" cy="95"/>
            </a:xfrm>
          </p:grpSpPr>
          <p:sp>
            <p:nvSpPr>
              <p:cNvPr id="2587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587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587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5877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80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1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5878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79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757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2"/>
              <a:chOff x="4650" y="1129"/>
              <a:chExt cx="246" cy="95"/>
            </a:xfrm>
          </p:grpSpPr>
          <p:sp>
            <p:nvSpPr>
              <p:cNvPr id="2586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586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586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5869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72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3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5870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71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758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759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2585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585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586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5861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64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5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5862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63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760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2585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585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585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5853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56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7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5854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55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761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2584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584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584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5845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48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9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5846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47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762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44299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600"/>
                <a:t>mobile network</a:t>
              </a:r>
            </a:p>
          </p:txBody>
        </p:sp>
        <p:sp>
          <p:nvSpPr>
            <p:cNvPr id="25763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03164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600"/>
                <a:t>global ISP</a:t>
              </a:r>
            </a:p>
          </p:txBody>
        </p:sp>
        <p:sp>
          <p:nvSpPr>
            <p:cNvPr id="25764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0032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600"/>
                <a:t>regional ISP</a:t>
              </a:r>
            </a:p>
          </p:txBody>
        </p:sp>
        <p:sp>
          <p:nvSpPr>
            <p:cNvPr id="25765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33364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600"/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600"/>
                <a:t>network</a:t>
              </a:r>
            </a:p>
          </p:txBody>
        </p:sp>
        <p:sp>
          <p:nvSpPr>
            <p:cNvPr id="25766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06248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600"/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600"/>
                <a:t>       network</a:t>
              </a:r>
            </a:p>
          </p:txBody>
        </p:sp>
        <p:pic>
          <p:nvPicPr>
            <p:cNvPr id="25767" name="Picture 269" descr="cell_tower_radiation copy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6149" y="1803400"/>
              <a:ext cx="518463" cy="412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5768" name="Group 347"/>
            <p:cNvGrpSpPr>
              <a:grpSpLocks/>
            </p:cNvGrpSpPr>
            <p:nvPr/>
          </p:nvGrpSpPr>
          <p:grpSpPr bwMode="auto">
            <a:xfrm>
              <a:off x="7077272" y="3621727"/>
              <a:ext cx="493804" cy="228319"/>
              <a:chOff x="1871277" y="1576300"/>
              <a:chExt cx="1128371" cy="437861"/>
            </a:xfrm>
          </p:grpSpPr>
          <p:sp>
            <p:nvSpPr>
              <p:cNvPr id="1207" name="Oval 120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08" name="Rectangle 1207"/>
              <p:cNvSpPr/>
              <p:nvPr/>
            </p:nvSpPr>
            <p:spPr bwMode="auto">
              <a:xfrm>
                <a:off x="1870827" y="1739475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09" name="Oval 120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10" name="Freeform 1209"/>
              <p:cNvSpPr/>
              <p:nvPr/>
            </p:nvSpPr>
            <p:spPr bwMode="auto">
              <a:xfrm>
                <a:off x="2157403" y="1672497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11" name="Freeform 121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12" name="Freeform 121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13" name="Freeform 121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14" name="Straight Connector 1213"/>
              <p:cNvCxnSpPr>
                <a:cxnSpLocks noChangeShapeType="1"/>
                <a:endCxn id="120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15" name="Straight Connector 121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69" name="Group 347"/>
            <p:cNvGrpSpPr>
              <a:grpSpLocks/>
            </p:cNvGrpSpPr>
            <p:nvPr/>
          </p:nvGrpSpPr>
          <p:grpSpPr bwMode="auto">
            <a:xfrm>
              <a:off x="7733157" y="3638864"/>
              <a:ext cx="493804" cy="228319"/>
              <a:chOff x="1871277" y="1576300"/>
              <a:chExt cx="1128371" cy="437861"/>
            </a:xfrm>
          </p:grpSpPr>
          <p:sp>
            <p:nvSpPr>
              <p:cNvPr id="1198" name="Oval 119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99" name="Rectangle 1198"/>
              <p:cNvSpPr/>
              <p:nvPr/>
            </p:nvSpPr>
            <p:spPr bwMode="auto">
              <a:xfrm>
                <a:off x="1870262" y="1740098"/>
                <a:ext cx="1128161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00" name="Oval 119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01" name="Freeform 1200"/>
              <p:cNvSpPr/>
              <p:nvPr/>
            </p:nvSpPr>
            <p:spPr bwMode="auto">
              <a:xfrm>
                <a:off x="2156836" y="1673120"/>
                <a:ext cx="551385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02" name="Freeform 120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03" name="Freeform 120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04" name="Freeform 120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05" name="Straight Connector 1204"/>
              <p:cNvCxnSpPr>
                <a:cxnSpLocks noChangeShapeType="1"/>
                <a:endCxn id="120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06" name="Straight Connector 120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70" name="Group 347"/>
            <p:cNvGrpSpPr>
              <a:grpSpLocks/>
            </p:cNvGrpSpPr>
            <p:nvPr/>
          </p:nvGrpSpPr>
          <p:grpSpPr bwMode="auto">
            <a:xfrm>
              <a:off x="7397100" y="3903983"/>
              <a:ext cx="493804" cy="228319"/>
              <a:chOff x="1871277" y="1576300"/>
              <a:chExt cx="1128371" cy="437861"/>
            </a:xfrm>
          </p:grpSpPr>
          <p:sp>
            <p:nvSpPr>
              <p:cNvPr id="1189" name="Oval 1188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90" name="Rectangle 1189"/>
              <p:cNvSpPr/>
              <p:nvPr/>
            </p:nvSpPr>
            <p:spPr bwMode="auto">
              <a:xfrm>
                <a:off x="1872762" y="1740086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91" name="Oval 1190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92" name="Freeform 1191"/>
              <p:cNvSpPr/>
              <p:nvPr/>
            </p:nvSpPr>
            <p:spPr bwMode="auto">
              <a:xfrm>
                <a:off x="2159338" y="1673109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93" name="Freeform 1192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94" name="Freeform 1193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95" name="Freeform 1194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96" name="Straight Connector 1195"/>
              <p:cNvCxnSpPr>
                <a:cxnSpLocks noChangeShapeType="1"/>
                <a:endCxn id="1191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97" name="Straight Connector 1196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71" name="Group 347"/>
            <p:cNvGrpSpPr>
              <a:grpSpLocks/>
            </p:cNvGrpSpPr>
            <p:nvPr/>
          </p:nvGrpSpPr>
          <p:grpSpPr bwMode="auto">
            <a:xfrm>
              <a:off x="7195340" y="2756360"/>
              <a:ext cx="413310" cy="196874"/>
              <a:chOff x="1871277" y="1576300"/>
              <a:chExt cx="1128371" cy="437861"/>
            </a:xfrm>
          </p:grpSpPr>
          <p:sp>
            <p:nvSpPr>
              <p:cNvPr id="1180" name="Oval 117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81" name="Rectangle 1180"/>
              <p:cNvSpPr/>
              <p:nvPr/>
            </p:nvSpPr>
            <p:spPr bwMode="auto">
              <a:xfrm>
                <a:off x="1869120" y="1737689"/>
                <a:ext cx="1131178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82" name="Oval 118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83" name="Freeform 1182"/>
              <p:cNvSpPr/>
              <p:nvPr/>
            </p:nvSpPr>
            <p:spPr bwMode="auto">
              <a:xfrm>
                <a:off x="2159500" y="1670607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84" name="Freeform 118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85" name="Freeform 118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86" name="Freeform 118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87" name="Straight Connector 1186"/>
              <p:cNvCxnSpPr>
                <a:cxnSpLocks noChangeShapeType="1"/>
                <a:endCxn id="118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88" name="Straight Connector 118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72" name="Group 347"/>
            <p:cNvGrpSpPr>
              <a:grpSpLocks/>
            </p:cNvGrpSpPr>
            <p:nvPr/>
          </p:nvGrpSpPr>
          <p:grpSpPr bwMode="auto">
            <a:xfrm>
              <a:off x="7677419" y="2378982"/>
              <a:ext cx="413310" cy="196874"/>
              <a:chOff x="1871277" y="1576300"/>
              <a:chExt cx="1128371" cy="437861"/>
            </a:xfrm>
          </p:grpSpPr>
          <p:sp>
            <p:nvSpPr>
              <p:cNvPr id="1171" name="Oval 1170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72" name="Rectangle 1171"/>
              <p:cNvSpPr/>
              <p:nvPr/>
            </p:nvSpPr>
            <p:spPr bwMode="auto">
              <a:xfrm>
                <a:off x="1870543" y="1740227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73" name="Oval 1172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74" name="Freeform 1173"/>
              <p:cNvSpPr/>
              <p:nvPr/>
            </p:nvSpPr>
            <p:spPr bwMode="auto">
              <a:xfrm>
                <a:off x="2160923" y="1673143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75" name="Freeform 1174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76" name="Freeform 1175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77" name="Freeform 1176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78" name="Straight Connector 1177"/>
              <p:cNvCxnSpPr>
                <a:cxnSpLocks noChangeShapeType="1"/>
                <a:endCxn id="1173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79" name="Straight Connector 1178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73" name="Group 347"/>
            <p:cNvGrpSpPr>
              <a:grpSpLocks/>
            </p:cNvGrpSpPr>
            <p:nvPr/>
          </p:nvGrpSpPr>
          <p:grpSpPr bwMode="auto">
            <a:xfrm>
              <a:off x="7186342" y="2486295"/>
              <a:ext cx="413310" cy="196874"/>
              <a:chOff x="1871277" y="1576300"/>
              <a:chExt cx="1128371" cy="437861"/>
            </a:xfrm>
          </p:grpSpPr>
          <p:sp>
            <p:nvSpPr>
              <p:cNvPr id="1162" name="Oval 116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63" name="Rectangle 1162"/>
              <p:cNvSpPr/>
              <p:nvPr/>
            </p:nvSpPr>
            <p:spPr bwMode="auto">
              <a:xfrm>
                <a:off x="1872017" y="1738112"/>
                <a:ext cx="1126842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64" name="Oval 116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65" name="Freeform 1164"/>
              <p:cNvSpPr/>
              <p:nvPr/>
            </p:nvSpPr>
            <p:spPr bwMode="auto">
              <a:xfrm>
                <a:off x="2158061" y="1671030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66" name="Freeform 116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67" name="Freeform 116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68" name="Freeform 116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69" name="Straight Connector 1168"/>
              <p:cNvCxnSpPr>
                <a:cxnSpLocks noChangeShapeType="1"/>
                <a:endCxn id="116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70" name="Straight Connector 116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74" name="Group 347"/>
            <p:cNvGrpSpPr>
              <a:grpSpLocks/>
            </p:cNvGrpSpPr>
            <p:nvPr/>
          </p:nvGrpSpPr>
          <p:grpSpPr bwMode="auto">
            <a:xfrm>
              <a:off x="7750914" y="2756819"/>
              <a:ext cx="413310" cy="196874"/>
              <a:chOff x="1871277" y="1576300"/>
              <a:chExt cx="1128371" cy="437861"/>
            </a:xfrm>
          </p:grpSpPr>
          <p:sp>
            <p:nvSpPr>
              <p:cNvPr id="1153" name="Oval 1152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54" name="Rectangle 1153"/>
              <p:cNvSpPr/>
              <p:nvPr/>
            </p:nvSpPr>
            <p:spPr bwMode="auto">
              <a:xfrm>
                <a:off x="1869259" y="1740200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55" name="Oval 1154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56" name="Freeform 1155"/>
              <p:cNvSpPr/>
              <p:nvPr/>
            </p:nvSpPr>
            <p:spPr bwMode="auto">
              <a:xfrm>
                <a:off x="2159639" y="1673116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57" name="Freeform 1156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58" name="Freeform 1157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59" name="Freeform 1158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60" name="Straight Connector 1159"/>
              <p:cNvCxnSpPr>
                <a:cxnSpLocks noChangeShapeType="1"/>
                <a:endCxn id="115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61" name="Straight Connector 1160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25775" name="Picture 1005" descr="antenna_stylize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100" y="309515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76" name="Picture 1005" descr="antenna_stylize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951" y="5490536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77" name="Picture 1005" descr="antenna_stylize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711" y="543869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78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052" y="5017186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244523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pic>
        <p:nvPicPr>
          <p:cNvPr id="76803" name="Picture 97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667" y="954089"/>
            <a:ext cx="7997031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6804" name="Group 51"/>
          <p:cNvGrpSpPr>
            <a:grpSpLocks/>
          </p:cNvGrpSpPr>
          <p:nvPr/>
        </p:nvGrpSpPr>
        <p:grpSpPr bwMode="auto">
          <a:xfrm flipH="1">
            <a:off x="5192052" y="2470150"/>
            <a:ext cx="796263" cy="681038"/>
            <a:chOff x="-44" y="1473"/>
            <a:chExt cx="981" cy="1105"/>
          </a:xfrm>
        </p:grpSpPr>
        <p:pic>
          <p:nvPicPr>
            <p:cNvPr id="76879" name="Picture 52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880" name="Freeform 5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7680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97280" y="252414"/>
            <a:ext cx="8299662" cy="947737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itchFamily="34" charset="-128"/>
              </a:rPr>
              <a:t>Bad guys can use fake addresses</a:t>
            </a:r>
          </a:p>
        </p:txBody>
      </p:sp>
      <p:sp>
        <p:nvSpPr>
          <p:cNvPr id="7680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46642" y="1662113"/>
            <a:ext cx="8750300" cy="1484312"/>
          </a:xfrm>
          <a:noFill/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en-US" sz="3200" i="1">
                <a:solidFill>
                  <a:srgbClr val="CC0000"/>
                </a:solidFill>
                <a:ea typeface="ＭＳ Ｐゴシック" pitchFamily="34" charset="-128"/>
              </a:rPr>
              <a:t>IP spoofing:</a:t>
            </a:r>
            <a:r>
              <a:rPr lang="en-US" altLang="en-US" i="1">
                <a:solidFill>
                  <a:srgbClr val="FF3300"/>
                </a:solidFill>
                <a:ea typeface="ＭＳ Ｐゴシック" pitchFamily="34" charset="-128"/>
              </a:rPr>
              <a:t> </a:t>
            </a:r>
            <a:r>
              <a:rPr lang="en-US" altLang="en-US">
                <a:ea typeface="ＭＳ Ｐゴシック" pitchFamily="34" charset="-128"/>
              </a:rPr>
              <a:t>send packet with false source address</a:t>
            </a:r>
          </a:p>
        </p:txBody>
      </p:sp>
      <p:sp>
        <p:nvSpPr>
          <p:cNvPr id="76807" name="Freeform 70"/>
          <p:cNvSpPr>
            <a:spLocks/>
          </p:cNvSpPr>
          <p:nvPr/>
        </p:nvSpPr>
        <p:spPr bwMode="auto">
          <a:xfrm>
            <a:off x="2411148" y="3171826"/>
            <a:ext cx="4970198" cy="728663"/>
          </a:xfrm>
          <a:custGeom>
            <a:avLst/>
            <a:gdLst>
              <a:gd name="T0" fmla="*/ 2147483647 w 2620"/>
              <a:gd name="T1" fmla="*/ 0 h 459"/>
              <a:gd name="T2" fmla="*/ 0 w 2620"/>
              <a:gd name="T3" fmla="*/ 2147483647 h 459"/>
              <a:gd name="T4" fmla="*/ 2147483647 w 2620"/>
              <a:gd name="T5" fmla="*/ 2147483647 h 459"/>
              <a:gd name="T6" fmla="*/ 2147483647 w 2620"/>
              <a:gd name="T7" fmla="*/ 2147483647 h 459"/>
              <a:gd name="T8" fmla="*/ 0 60000 65536"/>
              <a:gd name="T9" fmla="*/ 0 60000 65536"/>
              <a:gd name="T10" fmla="*/ 0 60000 65536"/>
              <a:gd name="T11" fmla="*/ 0 60000 65536"/>
              <a:gd name="T12" fmla="*/ 0 w 2620"/>
              <a:gd name="T13" fmla="*/ 0 h 459"/>
              <a:gd name="T14" fmla="*/ 2620 w 2620"/>
              <a:gd name="T15" fmla="*/ 459 h 4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0" h="459">
                <a:moveTo>
                  <a:pt x="2" y="0"/>
                </a:moveTo>
                <a:lnTo>
                  <a:pt x="0" y="253"/>
                </a:lnTo>
                <a:lnTo>
                  <a:pt x="2620" y="253"/>
                </a:lnTo>
                <a:lnTo>
                  <a:pt x="2620" y="459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08" name="Freeform 71"/>
          <p:cNvSpPr>
            <a:spLocks/>
          </p:cNvSpPr>
          <p:nvPr/>
        </p:nvSpPr>
        <p:spPr bwMode="auto">
          <a:xfrm>
            <a:off x="5479257" y="3041650"/>
            <a:ext cx="5160" cy="522288"/>
          </a:xfrm>
          <a:custGeom>
            <a:avLst/>
            <a:gdLst>
              <a:gd name="T0" fmla="*/ 0 w 3"/>
              <a:gd name="T1" fmla="*/ 2147483647 h 329"/>
              <a:gd name="T2" fmla="*/ 2147483647 w 3"/>
              <a:gd name="T3" fmla="*/ 0 h 329"/>
              <a:gd name="T4" fmla="*/ 0 60000 65536"/>
              <a:gd name="T5" fmla="*/ 0 60000 65536"/>
              <a:gd name="T6" fmla="*/ 0 w 3"/>
              <a:gd name="T7" fmla="*/ 0 h 329"/>
              <a:gd name="T8" fmla="*/ 3 w 3"/>
              <a:gd name="T9" fmla="*/ 329 h 32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" h="329">
                <a:moveTo>
                  <a:pt x="0" y="329"/>
                </a:moveTo>
                <a:lnTo>
                  <a:pt x="3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09" name="Line 72"/>
          <p:cNvSpPr>
            <a:spLocks noChangeShapeType="1"/>
          </p:cNvSpPr>
          <p:nvPr/>
        </p:nvSpPr>
        <p:spPr bwMode="auto">
          <a:xfrm flipV="1">
            <a:off x="3683794" y="3563938"/>
            <a:ext cx="0" cy="374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10" name="Line 73"/>
          <p:cNvSpPr>
            <a:spLocks noChangeShapeType="1"/>
          </p:cNvSpPr>
          <p:nvPr/>
        </p:nvSpPr>
        <p:spPr bwMode="auto">
          <a:xfrm flipV="1">
            <a:off x="3704431" y="4275138"/>
            <a:ext cx="0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11" name="Text Box 74"/>
          <p:cNvSpPr txBox="1">
            <a:spLocks noChangeArrowheads="1"/>
          </p:cNvSpPr>
          <p:nvPr/>
        </p:nvSpPr>
        <p:spPr bwMode="auto">
          <a:xfrm>
            <a:off x="1837868" y="2460625"/>
            <a:ext cx="3898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itchFamily="34" charset="0"/>
              </a:rPr>
              <a:t>A</a:t>
            </a:r>
          </a:p>
        </p:txBody>
      </p:sp>
      <p:sp>
        <p:nvSpPr>
          <p:cNvPr id="76812" name="Text Box 75"/>
          <p:cNvSpPr txBox="1">
            <a:spLocks noChangeArrowheads="1"/>
          </p:cNvSpPr>
          <p:nvPr/>
        </p:nvSpPr>
        <p:spPr bwMode="auto">
          <a:xfrm>
            <a:off x="7692039" y="3879850"/>
            <a:ext cx="3898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itchFamily="34" charset="0"/>
              </a:rPr>
              <a:t>B</a:t>
            </a:r>
          </a:p>
        </p:txBody>
      </p:sp>
      <p:sp>
        <p:nvSpPr>
          <p:cNvPr id="76813" name="Text Box 76"/>
          <p:cNvSpPr txBox="1">
            <a:spLocks noChangeArrowheads="1"/>
          </p:cNvSpPr>
          <p:nvPr/>
        </p:nvSpPr>
        <p:spPr bwMode="auto">
          <a:xfrm>
            <a:off x="5702883" y="2438400"/>
            <a:ext cx="4074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itchFamily="34" charset="0"/>
              </a:rPr>
              <a:t>C</a:t>
            </a:r>
          </a:p>
        </p:txBody>
      </p:sp>
      <p:sp>
        <p:nvSpPr>
          <p:cNvPr id="76814" name="Freeform 77"/>
          <p:cNvSpPr>
            <a:spLocks/>
          </p:cNvSpPr>
          <p:nvPr/>
        </p:nvSpPr>
        <p:spPr bwMode="auto">
          <a:xfrm>
            <a:off x="2421467" y="3019425"/>
            <a:ext cx="3214291" cy="704850"/>
          </a:xfrm>
          <a:custGeom>
            <a:avLst/>
            <a:gdLst>
              <a:gd name="T0" fmla="*/ 2147483647 w 1869"/>
              <a:gd name="T1" fmla="*/ 0 h 444"/>
              <a:gd name="T2" fmla="*/ 2147483647 w 1869"/>
              <a:gd name="T3" fmla="*/ 2147483647 h 444"/>
              <a:gd name="T4" fmla="*/ 0 w 1869"/>
              <a:gd name="T5" fmla="*/ 2147483647 h 444"/>
              <a:gd name="T6" fmla="*/ 0 60000 65536"/>
              <a:gd name="T7" fmla="*/ 0 60000 65536"/>
              <a:gd name="T8" fmla="*/ 0 60000 65536"/>
              <a:gd name="T9" fmla="*/ 0 w 1869"/>
              <a:gd name="T10" fmla="*/ 0 h 444"/>
              <a:gd name="T11" fmla="*/ 1869 w 1869"/>
              <a:gd name="T12" fmla="*/ 444 h 4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69" h="444">
                <a:moveTo>
                  <a:pt x="1869" y="0"/>
                </a:moveTo>
                <a:lnTo>
                  <a:pt x="1869" y="444"/>
                </a:lnTo>
                <a:lnTo>
                  <a:pt x="0" y="444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6815" name="Group 78"/>
          <p:cNvGrpSpPr>
            <a:grpSpLocks/>
          </p:cNvGrpSpPr>
          <p:nvPr/>
        </p:nvGrpSpPr>
        <p:grpSpPr bwMode="auto">
          <a:xfrm>
            <a:off x="2927086" y="3502025"/>
            <a:ext cx="2486819" cy="336550"/>
            <a:chOff x="2418" y="3342"/>
            <a:chExt cx="1446" cy="212"/>
          </a:xfrm>
        </p:grpSpPr>
        <p:sp>
          <p:nvSpPr>
            <p:cNvPr id="76874" name="Rectangle 79"/>
            <p:cNvSpPr>
              <a:spLocks noChangeArrowheads="1"/>
            </p:cNvSpPr>
            <p:nvPr/>
          </p:nvSpPr>
          <p:spPr bwMode="auto">
            <a:xfrm>
              <a:off x="2463" y="3366"/>
              <a:ext cx="1356" cy="17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76875" name="Line 80"/>
            <p:cNvSpPr>
              <a:spLocks noChangeShapeType="1"/>
            </p:cNvSpPr>
            <p:nvPr/>
          </p:nvSpPr>
          <p:spPr bwMode="auto">
            <a:xfrm>
              <a:off x="2784" y="3372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76" name="Line 81"/>
            <p:cNvSpPr>
              <a:spLocks noChangeShapeType="1"/>
            </p:cNvSpPr>
            <p:nvPr/>
          </p:nvSpPr>
          <p:spPr bwMode="auto">
            <a:xfrm>
              <a:off x="3186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77" name="Line 82"/>
            <p:cNvSpPr>
              <a:spLocks noChangeShapeType="1"/>
            </p:cNvSpPr>
            <p:nvPr/>
          </p:nvSpPr>
          <p:spPr bwMode="auto">
            <a:xfrm>
              <a:off x="3321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78" name="Text Box 83"/>
            <p:cNvSpPr txBox="1">
              <a:spLocks noChangeArrowheads="1"/>
            </p:cNvSpPr>
            <p:nvPr/>
          </p:nvSpPr>
          <p:spPr bwMode="auto">
            <a:xfrm>
              <a:off x="2418" y="3342"/>
              <a:ext cx="144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dirty="0" err="1">
                  <a:solidFill>
                    <a:srgbClr val="CC0000"/>
                  </a:solidFill>
                  <a:latin typeface="Arial" pitchFamily="34" charset="0"/>
                </a:rPr>
                <a:t>src:B</a:t>
              </a:r>
              <a:r>
                <a:rPr lang="en-US" altLang="en-US" sz="1600" dirty="0">
                  <a:solidFill>
                    <a:srgbClr val="CC0000"/>
                  </a:solidFill>
                  <a:latin typeface="Arial" pitchFamily="34" charset="0"/>
                </a:rPr>
                <a:t> </a:t>
              </a:r>
              <a:r>
                <a:rPr lang="en-US" altLang="en-US" sz="1600" dirty="0">
                  <a:latin typeface="Arial" pitchFamily="34" charset="0"/>
                </a:rPr>
                <a:t> </a:t>
              </a:r>
              <a:r>
                <a:rPr lang="en-US" altLang="en-US" sz="1600" dirty="0" err="1">
                  <a:latin typeface="Arial" pitchFamily="34" charset="0"/>
                </a:rPr>
                <a:t>dest:A</a:t>
              </a:r>
              <a:r>
                <a:rPr lang="en-US" altLang="en-US" sz="1600" dirty="0">
                  <a:latin typeface="Arial" pitchFamily="34" charset="0"/>
                </a:rPr>
                <a:t>     payload</a:t>
              </a:r>
              <a:endParaRPr lang="en-US" altLang="en-US" sz="1600" dirty="0">
                <a:latin typeface="Times New Roman" pitchFamily="18" charset="0"/>
              </a:endParaRPr>
            </a:p>
          </p:txBody>
        </p:sp>
      </p:grpSp>
      <p:pic>
        <p:nvPicPr>
          <p:cNvPr id="76816" name="Picture 8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767" y="2533651"/>
            <a:ext cx="51077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6817" name="Group 48"/>
          <p:cNvGrpSpPr>
            <a:grpSpLocks/>
          </p:cNvGrpSpPr>
          <p:nvPr/>
        </p:nvGrpSpPr>
        <p:grpSpPr bwMode="auto">
          <a:xfrm flipH="1">
            <a:off x="7123378" y="3886200"/>
            <a:ext cx="796264" cy="681038"/>
            <a:chOff x="-44" y="1473"/>
            <a:chExt cx="981" cy="1105"/>
          </a:xfrm>
        </p:grpSpPr>
        <p:pic>
          <p:nvPicPr>
            <p:cNvPr id="76872" name="Picture 49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873" name="Freeform 5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6818" name="Group 54"/>
          <p:cNvGrpSpPr>
            <a:grpSpLocks/>
          </p:cNvGrpSpPr>
          <p:nvPr/>
        </p:nvGrpSpPr>
        <p:grpSpPr bwMode="auto">
          <a:xfrm>
            <a:off x="2258088" y="2544764"/>
            <a:ext cx="395552" cy="712787"/>
            <a:chOff x="4140" y="429"/>
            <a:chExt cx="1425" cy="2396"/>
          </a:xfrm>
        </p:grpSpPr>
        <p:sp>
          <p:nvSpPr>
            <p:cNvPr id="76840" name="Freeform 5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41" name="Rectangle 56"/>
            <p:cNvSpPr>
              <a:spLocks noChangeArrowheads="1"/>
            </p:cNvSpPr>
            <p:nvPr/>
          </p:nvSpPr>
          <p:spPr bwMode="auto">
            <a:xfrm>
              <a:off x="4208" y="429"/>
              <a:ext cx="1047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sp>
          <p:nvSpPr>
            <p:cNvPr id="76842" name="Freeform 5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43" name="Freeform 5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44" name="Rectangle 59"/>
            <p:cNvSpPr>
              <a:spLocks noChangeArrowheads="1"/>
            </p:cNvSpPr>
            <p:nvPr/>
          </p:nvSpPr>
          <p:spPr bwMode="auto">
            <a:xfrm>
              <a:off x="4214" y="690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grpSp>
          <p:nvGrpSpPr>
            <p:cNvPr id="76845" name="Group 6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6870" name="AutoShape 61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  <p:sp>
            <p:nvSpPr>
              <p:cNvPr id="76871" name="AutoShape 62"/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</p:grpSp>
        <p:sp>
          <p:nvSpPr>
            <p:cNvPr id="76846" name="Rectangle 63"/>
            <p:cNvSpPr>
              <a:spLocks noChangeArrowheads="1"/>
            </p:cNvSpPr>
            <p:nvPr/>
          </p:nvSpPr>
          <p:spPr bwMode="auto">
            <a:xfrm>
              <a:off x="4227" y="1021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grpSp>
          <p:nvGrpSpPr>
            <p:cNvPr id="76847" name="Group 6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6868" name="AutoShape 65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  <p:sp>
            <p:nvSpPr>
              <p:cNvPr id="76869" name="AutoShape 66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</p:grpSp>
        <p:sp>
          <p:nvSpPr>
            <p:cNvPr id="76848" name="Rectangle 67"/>
            <p:cNvSpPr>
              <a:spLocks noChangeArrowheads="1"/>
            </p:cNvSpPr>
            <p:nvPr/>
          </p:nvSpPr>
          <p:spPr bwMode="auto">
            <a:xfrm>
              <a:off x="4214" y="1358"/>
              <a:ext cx="601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sp>
          <p:nvSpPr>
            <p:cNvPr id="76849" name="Rectangle 68"/>
            <p:cNvSpPr>
              <a:spLocks noChangeArrowheads="1"/>
            </p:cNvSpPr>
            <p:nvPr/>
          </p:nvSpPr>
          <p:spPr bwMode="auto">
            <a:xfrm>
              <a:off x="4227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grpSp>
          <p:nvGrpSpPr>
            <p:cNvPr id="76850" name="Group 6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6866" name="AutoShape 70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  <p:sp>
            <p:nvSpPr>
              <p:cNvPr id="76867" name="AutoShape 71"/>
              <p:cNvSpPr>
                <a:spLocks noChangeArrowheads="1"/>
              </p:cNvSpPr>
              <p:nvPr/>
            </p:nvSpPr>
            <p:spPr bwMode="auto">
              <a:xfrm>
                <a:off x="629" y="2585"/>
                <a:ext cx="695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</p:grpSp>
        <p:sp>
          <p:nvSpPr>
            <p:cNvPr id="76851" name="Freeform 7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6852" name="Group 7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6864" name="AutoShape 74"/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  <p:sp>
            <p:nvSpPr>
              <p:cNvPr id="76865" name="AutoShape 75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</p:grpSp>
        <p:sp>
          <p:nvSpPr>
            <p:cNvPr id="76853" name="Rectangle 76"/>
            <p:cNvSpPr>
              <a:spLocks noChangeArrowheads="1"/>
            </p:cNvSpPr>
            <p:nvPr/>
          </p:nvSpPr>
          <p:spPr bwMode="auto">
            <a:xfrm>
              <a:off x="5249" y="429"/>
              <a:ext cx="68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sp>
          <p:nvSpPr>
            <p:cNvPr id="76854" name="Freeform 7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55" name="Freeform 7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56" name="Oval 79"/>
            <p:cNvSpPr>
              <a:spLocks noChangeArrowheads="1"/>
            </p:cNvSpPr>
            <p:nvPr/>
          </p:nvSpPr>
          <p:spPr bwMode="auto">
            <a:xfrm>
              <a:off x="5515" y="2612"/>
              <a:ext cx="50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sp>
          <p:nvSpPr>
            <p:cNvPr id="76857" name="Freeform 8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58" name="AutoShape 81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sp>
          <p:nvSpPr>
            <p:cNvPr id="76859" name="AutoShape 82"/>
            <p:cNvSpPr>
              <a:spLocks noChangeArrowheads="1"/>
            </p:cNvSpPr>
            <p:nvPr/>
          </p:nvSpPr>
          <p:spPr bwMode="auto">
            <a:xfrm>
              <a:off x="4208" y="2713"/>
              <a:ext cx="1066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sp>
          <p:nvSpPr>
            <p:cNvPr id="76860" name="Oval 83"/>
            <p:cNvSpPr>
              <a:spLocks noChangeArrowheads="1"/>
            </p:cNvSpPr>
            <p:nvPr/>
          </p:nvSpPr>
          <p:spPr bwMode="auto">
            <a:xfrm>
              <a:off x="4307" y="2382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sp>
          <p:nvSpPr>
            <p:cNvPr id="76861" name="Oval 84"/>
            <p:cNvSpPr>
              <a:spLocks noChangeArrowheads="1"/>
            </p:cNvSpPr>
            <p:nvPr/>
          </p:nvSpPr>
          <p:spPr bwMode="auto">
            <a:xfrm>
              <a:off x="4487" y="2382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itchFamily="34" charset="0"/>
              </a:endParaRPr>
            </a:p>
          </p:txBody>
        </p:sp>
        <p:sp>
          <p:nvSpPr>
            <p:cNvPr id="76862" name="Oval 85"/>
            <p:cNvSpPr>
              <a:spLocks noChangeArrowheads="1"/>
            </p:cNvSpPr>
            <p:nvPr/>
          </p:nvSpPr>
          <p:spPr bwMode="auto">
            <a:xfrm>
              <a:off x="4660" y="2382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sp>
          <p:nvSpPr>
            <p:cNvPr id="76863" name="Rectangle 86"/>
            <p:cNvSpPr>
              <a:spLocks noChangeArrowheads="1"/>
            </p:cNvSpPr>
            <p:nvPr/>
          </p:nvSpPr>
          <p:spPr bwMode="auto">
            <a:xfrm>
              <a:off x="5063" y="1832"/>
              <a:ext cx="87" cy="763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</p:grpSp>
      <p:grpSp>
        <p:nvGrpSpPr>
          <p:cNvPr id="76819" name="Group 87"/>
          <p:cNvGrpSpPr>
            <a:grpSpLocks/>
          </p:cNvGrpSpPr>
          <p:nvPr/>
        </p:nvGrpSpPr>
        <p:grpSpPr bwMode="auto">
          <a:xfrm>
            <a:off x="3262445" y="3946525"/>
            <a:ext cx="954484" cy="365125"/>
            <a:chOff x="2356" y="1300"/>
            <a:chExt cx="555" cy="194"/>
          </a:xfrm>
        </p:grpSpPr>
        <p:sp>
          <p:nvSpPr>
            <p:cNvPr id="76832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76833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76834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grpSp>
          <p:nvGrpSpPr>
            <p:cNvPr id="76835" name="Group 91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76838" name="Freeform 9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839" name="Freeform 9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6836" name="Line 94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7" name="Line 95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68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1-</a:t>
            </a:r>
            <a:fld id="{1F07B4B8-EBD4-4420-BB9F-9DEAD94748E9}" type="slidenum">
              <a:rPr lang="en-US" altLang="en-US" sz="1200">
                <a:latin typeface="Tahoma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90</a:t>
            </a:fld>
            <a:endParaRPr lang="en-US" altLang="en-US" sz="1200">
              <a:latin typeface="Tahoma" pitchFamily="34" charset="0"/>
            </a:endParaRPr>
          </a:p>
        </p:txBody>
      </p:sp>
      <p:sp>
        <p:nvSpPr>
          <p:cNvPr id="76821" name="Text Box 50"/>
          <p:cNvSpPr txBox="1">
            <a:spLocks noChangeArrowheads="1"/>
          </p:cNvSpPr>
          <p:nvPr/>
        </p:nvSpPr>
        <p:spPr bwMode="auto">
          <a:xfrm>
            <a:off x="1024996" y="5562601"/>
            <a:ext cx="66950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/>
              <a:t>… lots more on security (throughout, Chapter 8)</a:t>
            </a:r>
          </a:p>
        </p:txBody>
      </p:sp>
      <p:grpSp>
        <p:nvGrpSpPr>
          <p:cNvPr id="76822" name="Group 347"/>
          <p:cNvGrpSpPr>
            <a:grpSpLocks/>
          </p:cNvGrpSpPr>
          <p:nvPr/>
        </p:nvGrpSpPr>
        <p:grpSpPr bwMode="auto">
          <a:xfrm>
            <a:off x="3262445" y="3917950"/>
            <a:ext cx="968242" cy="452438"/>
            <a:chOff x="1871277" y="1576300"/>
            <a:chExt cx="1128371" cy="437861"/>
          </a:xfrm>
        </p:grpSpPr>
        <p:sp>
          <p:nvSpPr>
            <p:cNvPr id="72" name="Oval 71"/>
            <p:cNvSpPr>
              <a:spLocks noChangeArrowheads="1"/>
            </p:cNvSpPr>
            <p:nvPr/>
          </p:nvSpPr>
          <p:spPr bwMode="auto">
            <a:xfrm flipV="1">
              <a:off x="1875285" y="1694600"/>
              <a:ext cx="1124363" cy="319561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1871277" y="1739153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363" cy="319561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5" name="Freeform 74"/>
            <p:cNvSpPr/>
            <p:nvPr/>
          </p:nvSpPr>
          <p:spPr bwMode="auto">
            <a:xfrm>
              <a:off x="2159884" y="1673091"/>
              <a:ext cx="549154" cy="16131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auto">
            <a:xfrm>
              <a:off x="2101761" y="1633146"/>
              <a:ext cx="663395" cy="110617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auto">
            <a:xfrm>
              <a:off x="2536676" y="1728399"/>
              <a:ext cx="244514" cy="9679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2089736" y="1729935"/>
              <a:ext cx="240505" cy="96791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79" name="Straight Connector 78"/>
            <p:cNvCxnSpPr>
              <a:cxnSpLocks noChangeShapeType="1"/>
              <a:endCxn id="74" idx="2"/>
            </p:cNvCxnSpPr>
            <p:nvPr/>
          </p:nvCxnSpPr>
          <p:spPr bwMode="auto">
            <a:xfrm flipH="1" flipV="1">
              <a:off x="1871277" y="1737618"/>
              <a:ext cx="4008" cy="12290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" name="Straight Connector 79"/>
            <p:cNvCxnSpPr>
              <a:cxnSpLocks noChangeShapeType="1"/>
            </p:cNvCxnSpPr>
            <p:nvPr/>
          </p:nvCxnSpPr>
          <p:spPr bwMode="auto">
            <a:xfrm flipH="1" flipV="1">
              <a:off x="2995640" y="1734545"/>
              <a:ext cx="4008" cy="12290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204006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pic>
        <p:nvPicPr>
          <p:cNvPr id="77827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831" y="1028700"/>
            <a:ext cx="49512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itchFamily="34" charset="-128"/>
              </a:rPr>
              <a:t>Chapter 1: roadmap</a:t>
            </a:r>
          </a:p>
        </p:txBody>
      </p:sp>
      <p:sp>
        <p:nvSpPr>
          <p:cNvPr id="7782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27977" y="1406525"/>
            <a:ext cx="8891323" cy="4648200"/>
          </a:xfrm>
        </p:spPr>
        <p:txBody>
          <a:bodyPr>
            <a:normAutofit lnSpcReduction="10000"/>
          </a:bodyPr>
          <a:lstStyle/>
          <a:p>
            <a:pPr lvl="1">
              <a:buNone/>
            </a:pPr>
            <a:r>
              <a:rPr lang="en-US" altLang="en-US" dirty="0">
                <a:solidFill>
                  <a:srgbClr val="000099"/>
                </a:solidFill>
                <a:ea typeface="Arial" pitchFamily="34" charset="0"/>
              </a:rPr>
              <a:t>1.1 what is the computer network and Internet</a:t>
            </a: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?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1.2</a:t>
            </a:r>
            <a:r>
              <a:rPr lang="en-US" altLang="en-US" sz="2800" dirty="0">
                <a:ea typeface="Arial" pitchFamily="34" charset="0"/>
              </a:rPr>
              <a:t> network edge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en-US" sz="2400" dirty="0">
                <a:latin typeface="Gill Sans MT" pitchFamily="34" charset="0"/>
                <a:ea typeface="Arial" pitchFamily="34" charset="0"/>
              </a:rPr>
              <a:t>end systems, access networks, links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1.3 </a:t>
            </a:r>
            <a:r>
              <a:rPr lang="en-US" altLang="en-US" sz="2800" dirty="0">
                <a:ea typeface="Arial" pitchFamily="34" charset="0"/>
              </a:rPr>
              <a:t>network core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en-US" sz="2400" dirty="0">
                <a:latin typeface="Gill Sans MT" pitchFamily="34" charset="0"/>
                <a:ea typeface="Arial" pitchFamily="34" charset="0"/>
              </a:rPr>
              <a:t>packet switching, circuit switching, network structure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1.4 network classification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1.5 </a:t>
            </a:r>
            <a:r>
              <a:rPr lang="en-US" altLang="en-US" sz="2800" dirty="0">
                <a:ea typeface="Arial" pitchFamily="34" charset="0"/>
              </a:rPr>
              <a:t>delay, loss, throughput in networks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1.6</a:t>
            </a:r>
            <a:r>
              <a:rPr lang="en-US" altLang="en-US" sz="2800" dirty="0">
                <a:ea typeface="Arial" pitchFamily="34" charset="0"/>
              </a:rPr>
              <a:t> protocol layers, service models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1.7</a:t>
            </a:r>
            <a:r>
              <a:rPr lang="en-US" altLang="en-US" sz="2800" dirty="0">
                <a:ea typeface="Arial" pitchFamily="34" charset="0"/>
              </a:rPr>
              <a:t> networks under attack: security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CC0000"/>
                </a:solidFill>
                <a:ea typeface="Arial" pitchFamily="34" charset="0"/>
              </a:rPr>
              <a:t>1.8 Internet history </a:t>
            </a:r>
          </a:p>
          <a:p>
            <a:pPr eaLnBrk="1" hangingPunct="1"/>
            <a:endParaRPr lang="en-US" altLang="en-US" dirty="0">
              <a:solidFill>
                <a:srgbClr val="CC0000"/>
              </a:solidFill>
              <a:ea typeface="ＭＳ Ｐゴシック" pitchFamily="34" charset="-128"/>
            </a:endParaRPr>
          </a:p>
        </p:txBody>
      </p:sp>
      <p:sp>
        <p:nvSpPr>
          <p:cNvPr id="7783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1-</a:t>
            </a:r>
            <a:fld id="{C67BF516-2539-4A2D-B059-649BF05C3FB3}" type="slidenum">
              <a:rPr lang="en-US" altLang="en-US" sz="1200">
                <a:latin typeface="Tahoma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91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4057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7885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09310" y="252413"/>
            <a:ext cx="8420100" cy="6477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>
                <a:ea typeface="ＭＳ Ｐゴシック" pitchFamily="34" charset="-128"/>
              </a:rPr>
              <a:t>Internet history</a:t>
            </a: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5565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87917" y="1725613"/>
            <a:ext cx="3962400" cy="4419600"/>
          </a:xfrm>
        </p:spPr>
        <p:txBody>
          <a:bodyPr/>
          <a:lstStyle/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99"/>
                </a:solidFill>
              </a:rPr>
              <a:t>1961:</a:t>
            </a:r>
            <a:r>
              <a:rPr lang="en-US" sz="2400" dirty="0"/>
              <a:t> Kleinrock - queueing theory shows effectiveness of </a:t>
            </a:r>
            <a:r>
              <a:rPr lang="en-US" sz="2400" dirty="0">
                <a:solidFill>
                  <a:srgbClr val="FF0000"/>
                </a:solidFill>
              </a:rPr>
              <a:t>packet-switching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99"/>
                </a:solidFill>
              </a:rPr>
              <a:t>1964:</a:t>
            </a:r>
            <a:r>
              <a:rPr lang="en-US" sz="2400" dirty="0"/>
              <a:t> Baran - packet-switching in military nets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99"/>
                </a:solidFill>
              </a:rPr>
              <a:t>1967:</a:t>
            </a:r>
            <a:r>
              <a:rPr lang="en-US" sz="2400" dirty="0"/>
              <a:t> ARPAnet conceived by Advanced Research Projects Agency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99"/>
                </a:solidFill>
              </a:rPr>
              <a:t>1969:</a:t>
            </a:r>
            <a:r>
              <a:rPr lang="en-US" sz="2400" dirty="0"/>
              <a:t> first ARPAnet node operational</a:t>
            </a:r>
          </a:p>
          <a:p>
            <a:pPr eaLnBrk="1" hangingPunct="1">
              <a:buSzPct val="75000"/>
              <a:buFont typeface="Wingdings" charset="2"/>
              <a:buChar char="§"/>
              <a:defRPr/>
            </a:pPr>
            <a:endParaRPr lang="en-US" sz="2400" dirty="0"/>
          </a:p>
        </p:txBody>
      </p:sp>
      <p:sp>
        <p:nvSpPr>
          <p:cNvPr id="78854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610762" y="1722439"/>
            <a:ext cx="5185171" cy="2871787"/>
          </a:xfrm>
        </p:spPr>
        <p:txBody>
          <a:bodyPr>
            <a:normAutofit fontScale="92500" lnSpcReduction="10000"/>
          </a:bodyPr>
          <a:lstStyle/>
          <a:p>
            <a:pPr marL="287338" indent="-287338" eaLnBrk="1" hangingPunct="1"/>
            <a:r>
              <a:rPr lang="en-US" altLang="en-US" sz="2400" dirty="0">
                <a:solidFill>
                  <a:srgbClr val="000099"/>
                </a:solidFill>
                <a:ea typeface="ＭＳ Ｐゴシック" pitchFamily="34" charset="-128"/>
              </a:rPr>
              <a:t>1972:</a:t>
            </a:r>
            <a:r>
              <a:rPr lang="en-US" altLang="en-US" sz="2400" dirty="0">
                <a:ea typeface="ＭＳ Ｐゴシック" pitchFamily="34" charset="-128"/>
              </a:rPr>
              <a:t> </a:t>
            </a:r>
          </a:p>
          <a:p>
            <a:pPr marL="628650" lvl="1" indent="-233363" eaLnBrk="1" hangingPunct="1"/>
            <a:r>
              <a:rPr lang="en-US" altLang="en-US" dirty="0" err="1">
                <a:ea typeface="Arial" pitchFamily="34" charset="0"/>
              </a:rPr>
              <a:t>ARPAnet</a:t>
            </a:r>
            <a:r>
              <a:rPr lang="en-US" altLang="en-US" dirty="0">
                <a:ea typeface="Arial" pitchFamily="34" charset="0"/>
              </a:rPr>
              <a:t> public demo</a:t>
            </a:r>
          </a:p>
          <a:p>
            <a:pPr marL="628650" lvl="1" indent="-233363" eaLnBrk="1" hangingPunct="1"/>
            <a:r>
              <a:rPr lang="en-US" altLang="en-US" dirty="0">
                <a:ea typeface="Arial" pitchFamily="34" charset="0"/>
              </a:rPr>
              <a:t>NCP (Network Control Protocol) first host-host protocol </a:t>
            </a:r>
          </a:p>
          <a:p>
            <a:pPr marL="628650" lvl="1" indent="-233363" eaLnBrk="1" hangingPunct="1"/>
            <a:r>
              <a:rPr lang="en-US" altLang="en-US" dirty="0">
                <a:ea typeface="Arial" pitchFamily="34" charset="0"/>
              </a:rPr>
              <a:t>first e-mail program</a:t>
            </a:r>
          </a:p>
          <a:p>
            <a:pPr marL="628650" lvl="1" indent="-233363" eaLnBrk="1" hangingPunct="1"/>
            <a:r>
              <a:rPr lang="en-US" altLang="en-US" dirty="0" err="1">
                <a:ea typeface="Arial" pitchFamily="34" charset="0"/>
              </a:rPr>
              <a:t>ARPAnet</a:t>
            </a:r>
            <a:r>
              <a:rPr lang="en-US" altLang="en-US" dirty="0">
                <a:ea typeface="Arial" pitchFamily="34" charset="0"/>
              </a:rPr>
              <a:t> has 15 nodes</a:t>
            </a:r>
          </a:p>
        </p:txBody>
      </p:sp>
      <p:sp>
        <p:nvSpPr>
          <p:cNvPr id="78855" name="Rectangle 5"/>
          <p:cNvSpPr>
            <a:spLocks noChangeArrowheads="1"/>
          </p:cNvSpPr>
          <p:nvPr/>
        </p:nvSpPr>
        <p:spPr bwMode="auto">
          <a:xfrm>
            <a:off x="567531" y="1028700"/>
            <a:ext cx="84201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solidFill>
                  <a:srgbClr val="CC0000"/>
                </a:solidFill>
                <a:latin typeface="Comic Sans MS" pitchFamily="66" charset="0"/>
              </a:rPr>
              <a:t>1961-1972: Early packet-switching principles</a:t>
            </a:r>
            <a:endParaRPr lang="en-US" altLang="en-US" u="sng">
              <a:solidFill>
                <a:srgbClr val="CC0000"/>
              </a:solidFill>
              <a:latin typeface="Comic Sans MS" pitchFamily="66" charset="0"/>
            </a:endParaRPr>
          </a:p>
        </p:txBody>
      </p:sp>
      <p:pic>
        <p:nvPicPr>
          <p:cNvPr id="78856" name="Picture 1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977" y="771525"/>
            <a:ext cx="3960680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1-</a:t>
            </a:r>
            <a:fld id="{65EDC581-4B33-4D0D-8FBC-EE3F52C53657}" type="slidenum">
              <a:rPr lang="en-US" altLang="en-US" sz="1200">
                <a:latin typeface="Tahoma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92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8425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23321" y="1795463"/>
            <a:ext cx="4882489" cy="4457700"/>
          </a:xfrm>
        </p:spPr>
        <p:txBody>
          <a:bodyPr/>
          <a:lstStyle/>
          <a:p>
            <a:pPr eaLnBrk="1" hangingPunct="1"/>
            <a:r>
              <a:rPr lang="en-US" altLang="en-US" sz="2400" dirty="0">
                <a:solidFill>
                  <a:srgbClr val="000099"/>
                </a:solidFill>
                <a:ea typeface="ＭＳ Ｐゴシック" pitchFamily="34" charset="-128"/>
              </a:rPr>
              <a:t>1970:</a:t>
            </a:r>
            <a:r>
              <a:rPr lang="en-US" altLang="en-US" sz="2400" dirty="0">
                <a:ea typeface="ＭＳ Ｐゴシック" pitchFamily="34" charset="-128"/>
              </a:rPr>
              <a:t> </a:t>
            </a:r>
            <a:r>
              <a:rPr lang="en-US" altLang="en-US" sz="2400" dirty="0" err="1">
                <a:ea typeface="ＭＳ Ｐゴシック" pitchFamily="34" charset="-128"/>
              </a:rPr>
              <a:t>ALOHAnet</a:t>
            </a:r>
            <a:r>
              <a:rPr lang="en-US" altLang="en-US" sz="2400" dirty="0">
                <a:ea typeface="ＭＳ Ｐゴシック" pitchFamily="34" charset="-128"/>
              </a:rPr>
              <a:t> satellite network in Hawaii</a:t>
            </a:r>
          </a:p>
          <a:p>
            <a:pPr eaLnBrk="1" hangingPunct="1"/>
            <a:r>
              <a:rPr lang="en-US" altLang="en-US" sz="2400" dirty="0">
                <a:solidFill>
                  <a:srgbClr val="000099"/>
                </a:solidFill>
                <a:ea typeface="ＭＳ Ｐゴシック" pitchFamily="34" charset="-128"/>
              </a:rPr>
              <a:t>1974:</a:t>
            </a:r>
            <a:r>
              <a:rPr lang="en-US" altLang="en-US" sz="2400" dirty="0">
                <a:ea typeface="ＭＳ Ｐゴシック" pitchFamily="34" charset="-128"/>
              </a:rPr>
              <a:t> Cerf and Kahn - architecture for interconnecting networks</a:t>
            </a:r>
          </a:p>
          <a:p>
            <a:pPr eaLnBrk="1" hangingPunct="1"/>
            <a:r>
              <a:rPr lang="en-US" altLang="en-US" sz="2400" dirty="0">
                <a:solidFill>
                  <a:srgbClr val="000099"/>
                </a:solidFill>
                <a:ea typeface="ＭＳ Ｐゴシック" pitchFamily="34" charset="-128"/>
              </a:rPr>
              <a:t>1976:</a:t>
            </a:r>
            <a:r>
              <a:rPr lang="en-US" altLang="en-US" sz="2400" dirty="0">
                <a:ea typeface="ＭＳ Ｐゴシック" pitchFamily="34" charset="-128"/>
              </a:rPr>
              <a:t> Ethernet at Xerox PARC</a:t>
            </a:r>
          </a:p>
          <a:p>
            <a:pPr eaLnBrk="1" hangingPunct="1"/>
            <a:r>
              <a:rPr lang="en-US" altLang="en-US" sz="2400" dirty="0">
                <a:solidFill>
                  <a:srgbClr val="000099"/>
                </a:solidFill>
                <a:ea typeface="ＭＳ Ｐゴシック" pitchFamily="34" charset="-128"/>
              </a:rPr>
              <a:t>late70</a:t>
            </a:r>
            <a:r>
              <a:rPr lang="ja-JP" altLang="en-US" sz="2400" dirty="0">
                <a:solidFill>
                  <a:srgbClr val="000099"/>
                </a:solidFill>
                <a:ea typeface="ＭＳ Ｐゴシック" pitchFamily="34" charset="-128"/>
              </a:rPr>
              <a:t>’</a:t>
            </a:r>
            <a:r>
              <a:rPr lang="en-US" altLang="ja-JP" sz="2400" dirty="0">
                <a:solidFill>
                  <a:srgbClr val="000099"/>
                </a:solidFill>
                <a:ea typeface="ＭＳ Ｐゴシック" pitchFamily="34" charset="-128"/>
              </a:rPr>
              <a:t>s:</a:t>
            </a:r>
            <a:r>
              <a:rPr lang="en-US" altLang="ja-JP" sz="2400" dirty="0">
                <a:ea typeface="ＭＳ Ｐゴシック" pitchFamily="34" charset="-128"/>
              </a:rPr>
              <a:t> proprietary architectures: </a:t>
            </a:r>
            <a:r>
              <a:rPr lang="en-US" altLang="ja-JP" sz="2400" dirty="0" err="1">
                <a:ea typeface="ＭＳ Ｐゴシック" pitchFamily="34" charset="-128"/>
              </a:rPr>
              <a:t>DECnet</a:t>
            </a:r>
            <a:r>
              <a:rPr lang="en-US" altLang="ja-JP" sz="2400" dirty="0">
                <a:ea typeface="ＭＳ Ｐゴシック" pitchFamily="34" charset="-128"/>
              </a:rPr>
              <a:t>, SNA, XNA</a:t>
            </a:r>
          </a:p>
          <a:p>
            <a:pPr eaLnBrk="1" hangingPunct="1"/>
            <a:r>
              <a:rPr lang="en-US" altLang="en-US" sz="2400" dirty="0">
                <a:solidFill>
                  <a:srgbClr val="000099"/>
                </a:solidFill>
                <a:ea typeface="ＭＳ Ｐゴシック" pitchFamily="34" charset="-128"/>
              </a:rPr>
              <a:t>late 70</a:t>
            </a:r>
            <a:r>
              <a:rPr lang="ja-JP" altLang="en-US" sz="2400" dirty="0">
                <a:solidFill>
                  <a:srgbClr val="000099"/>
                </a:solidFill>
                <a:ea typeface="ＭＳ Ｐゴシック" pitchFamily="34" charset="-128"/>
              </a:rPr>
              <a:t>’</a:t>
            </a:r>
            <a:r>
              <a:rPr lang="en-US" altLang="ja-JP" sz="2400" dirty="0">
                <a:solidFill>
                  <a:srgbClr val="000099"/>
                </a:solidFill>
                <a:ea typeface="ＭＳ Ｐゴシック" pitchFamily="34" charset="-128"/>
              </a:rPr>
              <a:t>s:</a:t>
            </a:r>
            <a:r>
              <a:rPr lang="en-US" altLang="ja-JP" sz="2400" dirty="0">
                <a:ea typeface="ＭＳ Ｐゴシック" pitchFamily="34" charset="-128"/>
              </a:rPr>
              <a:t> switching fixed length packets (ATM precursor)</a:t>
            </a:r>
          </a:p>
          <a:p>
            <a:pPr eaLnBrk="1" hangingPunct="1"/>
            <a:r>
              <a:rPr lang="en-US" altLang="en-US" sz="2400" dirty="0">
                <a:solidFill>
                  <a:srgbClr val="000099"/>
                </a:solidFill>
                <a:ea typeface="ＭＳ Ｐゴシック" pitchFamily="34" charset="-128"/>
              </a:rPr>
              <a:t>1979:</a:t>
            </a:r>
            <a:r>
              <a:rPr lang="en-US" altLang="en-US" sz="2400" dirty="0">
                <a:ea typeface="ＭＳ Ｐゴシック" pitchFamily="34" charset="-128"/>
              </a:rPr>
              <a:t> </a:t>
            </a:r>
            <a:r>
              <a:rPr lang="en-US" altLang="en-US" sz="2400" dirty="0" err="1">
                <a:ea typeface="ＭＳ Ｐゴシック" pitchFamily="34" charset="-128"/>
              </a:rPr>
              <a:t>ARPAnet</a:t>
            </a:r>
            <a:r>
              <a:rPr lang="en-US" altLang="en-US" sz="2400" dirty="0">
                <a:ea typeface="ＭＳ Ｐゴシック" pitchFamily="34" charset="-128"/>
              </a:rPr>
              <a:t> has 200 nodes</a:t>
            </a:r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415625" y="2155825"/>
            <a:ext cx="4251325" cy="3487738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2400" dirty="0">
                <a:solidFill>
                  <a:srgbClr val="000090"/>
                </a:solidFill>
                <a:ea typeface="ＭＳ Ｐゴシック" pitchFamily="34" charset="-128"/>
              </a:rPr>
              <a:t>Cerf and Kahn</a:t>
            </a:r>
            <a:r>
              <a:rPr lang="ja-JP" altLang="en-US" sz="2400" dirty="0">
                <a:solidFill>
                  <a:srgbClr val="000090"/>
                </a:solidFill>
                <a:ea typeface="ＭＳ Ｐゴシック" pitchFamily="34" charset="-128"/>
              </a:rPr>
              <a:t>’</a:t>
            </a:r>
            <a:r>
              <a:rPr lang="en-US" altLang="ja-JP" sz="2400" dirty="0">
                <a:solidFill>
                  <a:srgbClr val="000090"/>
                </a:solidFill>
                <a:ea typeface="ＭＳ Ｐゴシック" pitchFamily="34" charset="-128"/>
              </a:rPr>
              <a:t>s internetworking principles: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ea typeface="Arial" pitchFamily="34" charset="0"/>
              </a:rPr>
              <a:t>minimalism, autonomy - no internal changes required to interconnect networks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ea typeface="Arial" pitchFamily="34" charset="0"/>
              </a:rPr>
              <a:t>best effort service model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ea typeface="Arial" pitchFamily="34" charset="0"/>
              </a:rPr>
              <a:t>stateless routers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ea typeface="Arial" pitchFamily="34" charset="0"/>
              </a:rPr>
              <a:t>decentralized control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2400" dirty="0">
                <a:solidFill>
                  <a:srgbClr val="000090"/>
                </a:solidFill>
                <a:ea typeface="ＭＳ Ｐゴシック" pitchFamily="34" charset="-128"/>
              </a:rPr>
              <a:t>define today</a:t>
            </a:r>
            <a:r>
              <a:rPr lang="ja-JP" altLang="en-US" sz="2400" dirty="0">
                <a:solidFill>
                  <a:srgbClr val="000090"/>
                </a:solidFill>
                <a:ea typeface="ＭＳ Ｐゴシック" pitchFamily="34" charset="-128"/>
              </a:rPr>
              <a:t>’</a:t>
            </a:r>
            <a:r>
              <a:rPr lang="en-US" altLang="ja-JP" sz="2400" dirty="0">
                <a:solidFill>
                  <a:srgbClr val="000090"/>
                </a:solidFill>
                <a:ea typeface="ＭＳ Ｐゴシック" pitchFamily="34" charset="-128"/>
              </a:rPr>
              <a:t>s Internet architecture</a:t>
            </a:r>
            <a:endParaRPr lang="en-US" altLang="en-US" sz="2400" dirty="0">
              <a:solidFill>
                <a:srgbClr val="000090"/>
              </a:solidFill>
              <a:ea typeface="ＭＳ Ｐゴシック" pitchFamily="34" charset="-128"/>
            </a:endParaRPr>
          </a:p>
        </p:txBody>
      </p:sp>
      <p:sp>
        <p:nvSpPr>
          <p:cNvPr id="79877" name="Rectangle 5"/>
          <p:cNvSpPr>
            <a:spLocks noChangeArrowheads="1"/>
          </p:cNvSpPr>
          <p:nvPr/>
        </p:nvSpPr>
        <p:spPr bwMode="auto">
          <a:xfrm>
            <a:off x="567532" y="1028700"/>
            <a:ext cx="8636794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 dirty="0">
                <a:solidFill>
                  <a:srgbClr val="CC0000"/>
                </a:solidFill>
                <a:latin typeface="Comic Sans MS" pitchFamily="66" charset="0"/>
              </a:rPr>
              <a:t>1972-1980: Internetworking, new and proprietary nets</a:t>
            </a:r>
            <a:endParaRPr lang="en-US" altLang="en-US" sz="4000" u="sng" dirty="0">
              <a:solidFill>
                <a:srgbClr val="CC0000"/>
              </a:solidFill>
              <a:latin typeface="Comic Sans MS" pitchFamily="66" charset="0"/>
            </a:endParaRPr>
          </a:p>
        </p:txBody>
      </p:sp>
      <p:sp>
        <p:nvSpPr>
          <p:cNvPr id="79878" name="Rectangle 6"/>
          <p:cNvSpPr>
            <a:spLocks noChangeArrowheads="1"/>
          </p:cNvSpPr>
          <p:nvPr/>
        </p:nvSpPr>
        <p:spPr bwMode="auto">
          <a:xfrm>
            <a:off x="5384668" y="1982788"/>
            <a:ext cx="4201451" cy="3619500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79879" name="Rectangle 2"/>
          <p:cNvSpPr>
            <a:spLocks noChangeArrowheads="1"/>
          </p:cNvSpPr>
          <p:nvPr/>
        </p:nvSpPr>
        <p:spPr bwMode="auto">
          <a:xfrm>
            <a:off x="409310" y="252413"/>
            <a:ext cx="84201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dirty="0">
                <a:solidFill>
                  <a:srgbClr val="000099"/>
                </a:solidFill>
              </a:rPr>
              <a:t>Internet history</a:t>
            </a:r>
            <a:endParaRPr lang="en-US" altLang="en-US" sz="4400" dirty="0">
              <a:solidFill>
                <a:srgbClr val="000099"/>
              </a:solidFill>
            </a:endParaRPr>
          </a:p>
        </p:txBody>
      </p:sp>
      <p:pic>
        <p:nvPicPr>
          <p:cNvPr id="79880" name="Picture 1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786" y="771525"/>
            <a:ext cx="3960680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8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1-</a:t>
            </a:r>
            <a:fld id="{0EEAA4BB-6353-474F-9892-B23CB7D5D089}" type="slidenum">
              <a:rPr lang="en-US" altLang="en-US" sz="1200">
                <a:latin typeface="Tahoma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93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6993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77850" y="1801813"/>
            <a:ext cx="4127500" cy="4457700"/>
          </a:xfrm>
        </p:spPr>
        <p:txBody>
          <a:bodyPr/>
          <a:lstStyle/>
          <a:p>
            <a:pPr marL="287338" indent="-287338" eaLnBrk="1" hangingPunct="1"/>
            <a:r>
              <a:rPr lang="en-US" altLang="en-US" sz="2400">
                <a:solidFill>
                  <a:srgbClr val="000099"/>
                </a:solidFill>
                <a:ea typeface="ＭＳ Ｐゴシック" pitchFamily="34" charset="-128"/>
              </a:rPr>
              <a:t>1983:</a:t>
            </a:r>
            <a:r>
              <a:rPr lang="en-US" altLang="en-US" sz="2400">
                <a:ea typeface="ＭＳ Ｐゴシック" pitchFamily="34" charset="-128"/>
              </a:rPr>
              <a:t> deployment of TCP/IP</a:t>
            </a:r>
          </a:p>
          <a:p>
            <a:pPr marL="287338" indent="-287338" eaLnBrk="1" hangingPunct="1"/>
            <a:r>
              <a:rPr lang="en-US" altLang="en-US" sz="2400">
                <a:solidFill>
                  <a:srgbClr val="000099"/>
                </a:solidFill>
                <a:ea typeface="ＭＳ Ｐゴシック" pitchFamily="34" charset="-128"/>
              </a:rPr>
              <a:t>1982:</a:t>
            </a:r>
            <a:r>
              <a:rPr lang="en-US" altLang="en-US" sz="2400">
                <a:ea typeface="ＭＳ Ｐゴシック" pitchFamily="34" charset="-128"/>
              </a:rPr>
              <a:t> smtp e-mail protocol defined </a:t>
            </a:r>
          </a:p>
          <a:p>
            <a:pPr marL="287338" indent="-287338" eaLnBrk="1" hangingPunct="1"/>
            <a:r>
              <a:rPr lang="en-US" altLang="en-US" sz="2400">
                <a:solidFill>
                  <a:srgbClr val="000099"/>
                </a:solidFill>
                <a:ea typeface="ＭＳ Ｐゴシック" pitchFamily="34" charset="-128"/>
              </a:rPr>
              <a:t>1983:</a:t>
            </a:r>
            <a:r>
              <a:rPr lang="en-US" altLang="en-US" sz="2400">
                <a:ea typeface="ＭＳ Ｐゴシック" pitchFamily="34" charset="-128"/>
              </a:rPr>
              <a:t> DNS defined for name-to-IP-address translation</a:t>
            </a:r>
          </a:p>
          <a:p>
            <a:pPr marL="287338" indent="-287338" eaLnBrk="1" hangingPunct="1"/>
            <a:r>
              <a:rPr lang="en-US" altLang="en-US" sz="2400">
                <a:solidFill>
                  <a:srgbClr val="000099"/>
                </a:solidFill>
                <a:ea typeface="ＭＳ Ｐゴシック" pitchFamily="34" charset="-128"/>
              </a:rPr>
              <a:t>1985:</a:t>
            </a:r>
            <a:r>
              <a:rPr lang="en-US" altLang="en-US" sz="2400">
                <a:ea typeface="ＭＳ Ｐゴシック" pitchFamily="34" charset="-128"/>
              </a:rPr>
              <a:t> ftp protocol defined</a:t>
            </a:r>
          </a:p>
          <a:p>
            <a:pPr marL="287338" indent="-287338" eaLnBrk="1" hangingPunct="1"/>
            <a:r>
              <a:rPr lang="en-US" altLang="en-US" sz="2400">
                <a:solidFill>
                  <a:srgbClr val="000099"/>
                </a:solidFill>
                <a:ea typeface="ＭＳ Ｐゴシック" pitchFamily="34" charset="-128"/>
              </a:rPr>
              <a:t>1988:</a:t>
            </a:r>
            <a:r>
              <a:rPr lang="en-US" altLang="en-US" sz="2400">
                <a:ea typeface="ＭＳ Ｐゴシック" pitchFamily="34" charset="-128"/>
              </a:rPr>
              <a:t> TCP congestion control</a:t>
            </a:r>
          </a:p>
        </p:txBody>
      </p:sp>
      <p:sp>
        <p:nvSpPr>
          <p:cNvPr id="159747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870450" y="1811339"/>
            <a:ext cx="4127500" cy="4448175"/>
          </a:xfrm>
        </p:spPr>
        <p:txBody>
          <a:bodyPr/>
          <a:lstStyle/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/>
              <a:t>new national networks: CSnet, BITnet, NSFnet, Minitel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/>
              <a:t>100,000 hosts connected to confederation of networks</a:t>
            </a:r>
          </a:p>
          <a:p>
            <a:pPr eaLnBrk="1" hangingPunct="1">
              <a:buSzPct val="75000"/>
              <a:buFont typeface="Wingdings" charset="2"/>
              <a:buChar char="§"/>
              <a:defRPr/>
            </a:pPr>
            <a:endParaRPr lang="en-US" sz="2400" dirty="0"/>
          </a:p>
        </p:txBody>
      </p:sp>
      <p:sp>
        <p:nvSpPr>
          <p:cNvPr id="80901" name="Rectangle 5"/>
          <p:cNvSpPr>
            <a:spLocks noChangeArrowheads="1"/>
          </p:cNvSpPr>
          <p:nvPr/>
        </p:nvSpPr>
        <p:spPr bwMode="auto">
          <a:xfrm>
            <a:off x="567531" y="1028700"/>
            <a:ext cx="86264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 dirty="0">
                <a:solidFill>
                  <a:srgbClr val="CC0000"/>
                </a:solidFill>
                <a:latin typeface="Comic Sans MS" pitchFamily="66" charset="0"/>
              </a:rPr>
              <a:t>1980-1990: new protocols, a proliferation of networks</a:t>
            </a:r>
            <a:endParaRPr lang="en-US" altLang="en-US" sz="4000" u="sng" dirty="0">
              <a:solidFill>
                <a:srgbClr val="CC0000"/>
              </a:solidFill>
              <a:latin typeface="Comic Sans MS" pitchFamily="66" charset="0"/>
            </a:endParaRPr>
          </a:p>
        </p:txBody>
      </p:sp>
      <p:sp>
        <p:nvSpPr>
          <p:cNvPr id="80902" name="Rectangle 2"/>
          <p:cNvSpPr>
            <a:spLocks noChangeArrowheads="1"/>
          </p:cNvSpPr>
          <p:nvPr/>
        </p:nvSpPr>
        <p:spPr bwMode="auto">
          <a:xfrm>
            <a:off x="409310" y="252413"/>
            <a:ext cx="84201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dirty="0">
                <a:solidFill>
                  <a:srgbClr val="000099"/>
                </a:solidFill>
              </a:rPr>
              <a:t>Internet history</a:t>
            </a:r>
            <a:endParaRPr lang="en-US" altLang="en-US" sz="4400" dirty="0">
              <a:solidFill>
                <a:srgbClr val="000099"/>
              </a:solidFill>
            </a:endParaRPr>
          </a:p>
        </p:txBody>
      </p:sp>
      <p:pic>
        <p:nvPicPr>
          <p:cNvPr id="80903" name="Picture 1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010" y="813594"/>
            <a:ext cx="3960680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1-</a:t>
            </a:r>
            <a:fld id="{F79FC3A0-898C-4A05-BEB6-1CDFF6F69BF7}" type="slidenum">
              <a:rPr lang="en-US" altLang="en-US" sz="1200">
                <a:latin typeface="Tahoma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94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7472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4025" y="1790700"/>
            <a:ext cx="4842933" cy="4457700"/>
          </a:xfrm>
        </p:spPr>
        <p:txBody>
          <a:bodyPr>
            <a:normAutofit fontScale="92500" lnSpcReduction="20000"/>
          </a:bodyPr>
          <a:lstStyle/>
          <a:p>
            <a:pPr marL="287338" indent="-287338" eaLnBrk="1" hangingPunct="1"/>
            <a:r>
              <a:rPr lang="en-US" altLang="en-US" sz="2400">
                <a:solidFill>
                  <a:srgbClr val="000099"/>
                </a:solidFill>
                <a:ea typeface="ＭＳ Ｐゴシック" pitchFamily="34" charset="-128"/>
              </a:rPr>
              <a:t>early 1990</a:t>
            </a:r>
            <a:r>
              <a:rPr lang="ja-JP" altLang="en-US" sz="2400">
                <a:solidFill>
                  <a:srgbClr val="000099"/>
                </a:solidFill>
                <a:ea typeface="ＭＳ Ｐゴシック" pitchFamily="34" charset="-128"/>
              </a:rPr>
              <a:t>’</a:t>
            </a:r>
            <a:r>
              <a:rPr lang="en-US" altLang="ja-JP" sz="2400">
                <a:solidFill>
                  <a:srgbClr val="000099"/>
                </a:solidFill>
                <a:ea typeface="ＭＳ Ｐゴシック" pitchFamily="34" charset="-128"/>
              </a:rPr>
              <a:t>s:</a:t>
            </a:r>
            <a:r>
              <a:rPr lang="en-US" altLang="ja-JP" sz="2400">
                <a:solidFill>
                  <a:schemeClr val="accent2"/>
                </a:solidFill>
                <a:ea typeface="ＭＳ Ｐゴシック" pitchFamily="34" charset="-128"/>
              </a:rPr>
              <a:t> </a:t>
            </a:r>
            <a:r>
              <a:rPr lang="en-US" altLang="ja-JP" sz="2400">
                <a:ea typeface="ＭＳ Ｐゴシック" pitchFamily="34" charset="-128"/>
              </a:rPr>
              <a:t>ARPAnet decommissioned</a:t>
            </a:r>
          </a:p>
          <a:p>
            <a:pPr marL="287338" indent="-287338" eaLnBrk="1" hangingPunct="1"/>
            <a:r>
              <a:rPr lang="en-US" altLang="en-US" sz="2400">
                <a:solidFill>
                  <a:srgbClr val="000099"/>
                </a:solidFill>
                <a:ea typeface="ＭＳ Ｐゴシック" pitchFamily="34" charset="-128"/>
              </a:rPr>
              <a:t>1991:</a:t>
            </a:r>
            <a:r>
              <a:rPr lang="en-US" altLang="en-US" sz="2400">
                <a:solidFill>
                  <a:schemeClr val="accent2"/>
                </a:solidFill>
                <a:ea typeface="ＭＳ Ｐゴシック" pitchFamily="34" charset="-128"/>
              </a:rPr>
              <a:t> </a:t>
            </a:r>
            <a:r>
              <a:rPr lang="en-US" altLang="en-US" sz="2400">
                <a:ea typeface="ＭＳ Ｐゴシック" pitchFamily="34" charset="-128"/>
              </a:rPr>
              <a:t>NSF lifts restrictions on commercial use of NSFnet (decommissioned, 1995)</a:t>
            </a:r>
          </a:p>
          <a:p>
            <a:pPr marL="287338" indent="-287338" eaLnBrk="1" hangingPunct="1"/>
            <a:r>
              <a:rPr lang="en-US" altLang="en-US" sz="2400">
                <a:solidFill>
                  <a:srgbClr val="000099"/>
                </a:solidFill>
                <a:ea typeface="ＭＳ Ｐゴシック" pitchFamily="34" charset="-128"/>
              </a:rPr>
              <a:t>early 1990s:</a:t>
            </a:r>
            <a:r>
              <a:rPr lang="en-US" altLang="en-US" sz="2400">
                <a:ea typeface="ＭＳ Ｐゴシック" pitchFamily="34" charset="-128"/>
              </a:rPr>
              <a:t> Web</a:t>
            </a:r>
          </a:p>
          <a:p>
            <a:pPr marL="569913" lvl="1" indent="-225425" eaLnBrk="1" hangingPunct="1"/>
            <a:r>
              <a:rPr lang="en-US" altLang="en-US">
                <a:ea typeface="Arial" pitchFamily="34" charset="0"/>
              </a:rPr>
              <a:t>hypertext [Bush 1945, Nelson 1960</a:t>
            </a:r>
            <a:r>
              <a:rPr lang="ja-JP" altLang="en-US">
                <a:ea typeface="ＭＳ Ｐゴシック" pitchFamily="34" charset="-128"/>
              </a:rPr>
              <a:t>’</a:t>
            </a:r>
            <a:r>
              <a:rPr lang="en-US" altLang="ja-JP">
                <a:ea typeface="ＭＳ Ｐゴシック" pitchFamily="34" charset="-128"/>
              </a:rPr>
              <a:t>s]</a:t>
            </a:r>
          </a:p>
          <a:p>
            <a:pPr marL="569913" lvl="1" indent="-225425" eaLnBrk="1" hangingPunct="1"/>
            <a:r>
              <a:rPr lang="en-US" altLang="en-US">
                <a:ea typeface="Arial" pitchFamily="34" charset="0"/>
              </a:rPr>
              <a:t>HTML, HTTP: Berners-Lee</a:t>
            </a:r>
          </a:p>
          <a:p>
            <a:pPr marL="569913" lvl="1" indent="-225425" eaLnBrk="1" hangingPunct="1"/>
            <a:r>
              <a:rPr lang="en-US" altLang="en-US">
                <a:ea typeface="Arial" pitchFamily="34" charset="0"/>
              </a:rPr>
              <a:t>1994: Mosaic, later Netscape</a:t>
            </a:r>
          </a:p>
          <a:p>
            <a:pPr marL="569913" lvl="1" indent="-225425" eaLnBrk="1" hangingPunct="1"/>
            <a:r>
              <a:rPr lang="en-US" altLang="en-US">
                <a:ea typeface="Arial" pitchFamily="34" charset="0"/>
              </a:rPr>
              <a:t>late 1990</a:t>
            </a:r>
            <a:r>
              <a:rPr lang="ja-JP" altLang="en-US">
                <a:ea typeface="ＭＳ Ｐゴシック" pitchFamily="34" charset="-128"/>
              </a:rPr>
              <a:t>’</a:t>
            </a:r>
            <a:r>
              <a:rPr lang="en-US" altLang="ja-JP">
                <a:ea typeface="ＭＳ Ｐゴシック" pitchFamily="34" charset="-128"/>
              </a:rPr>
              <a:t>s: commercialization</a:t>
            </a:r>
            <a:r>
              <a:rPr lang="en-US" altLang="ja-JP" sz="2000">
                <a:ea typeface="ＭＳ Ｐゴシック" pitchFamily="34" charset="-128"/>
              </a:rPr>
              <a:t> of the Web</a:t>
            </a:r>
          </a:p>
          <a:p>
            <a:pPr marL="287338" indent="-287338" eaLnBrk="1" hangingPunct="1"/>
            <a:endParaRPr lang="en-US" altLang="en-US" sz="2400">
              <a:ea typeface="ＭＳ Ｐゴシック" pitchFamily="34" charset="-128"/>
            </a:endParaRPr>
          </a:p>
          <a:p>
            <a:pPr marL="287338" indent="-287338" eaLnBrk="1" hangingPunct="1"/>
            <a:endParaRPr lang="en-US" altLang="en-US" sz="2400">
              <a:ea typeface="ＭＳ Ｐゴシック" pitchFamily="34" charset="-128"/>
            </a:endParaRPr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296959" y="1800226"/>
            <a:ext cx="4296040" cy="444817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en-US" sz="2400">
                <a:solidFill>
                  <a:srgbClr val="000099"/>
                </a:solidFill>
                <a:ea typeface="ＭＳ Ｐゴシック" pitchFamily="34" charset="-128"/>
              </a:rPr>
              <a:t>late 1990</a:t>
            </a:r>
            <a:r>
              <a:rPr lang="ja-JP" altLang="en-US" sz="2400">
                <a:solidFill>
                  <a:srgbClr val="000099"/>
                </a:solidFill>
                <a:ea typeface="ＭＳ Ｐゴシック" pitchFamily="34" charset="-128"/>
              </a:rPr>
              <a:t>’</a:t>
            </a:r>
            <a:r>
              <a:rPr lang="en-US" altLang="ja-JP" sz="2400">
                <a:solidFill>
                  <a:srgbClr val="000099"/>
                </a:solidFill>
                <a:ea typeface="ＭＳ Ｐゴシック" pitchFamily="34" charset="-128"/>
              </a:rPr>
              <a:t>s – 2000</a:t>
            </a:r>
            <a:r>
              <a:rPr lang="ja-JP" altLang="en-US" sz="2400">
                <a:solidFill>
                  <a:srgbClr val="000099"/>
                </a:solidFill>
                <a:ea typeface="ＭＳ Ｐゴシック" pitchFamily="34" charset="-128"/>
              </a:rPr>
              <a:t>’</a:t>
            </a:r>
            <a:r>
              <a:rPr lang="en-US" altLang="ja-JP" sz="2400">
                <a:solidFill>
                  <a:srgbClr val="000099"/>
                </a:solidFill>
                <a:ea typeface="ＭＳ Ｐゴシック" pitchFamily="34" charset="-128"/>
              </a:rPr>
              <a:t>s:</a:t>
            </a:r>
          </a:p>
          <a:p>
            <a:pPr eaLnBrk="1" hangingPunct="1"/>
            <a:r>
              <a:rPr lang="en-US" altLang="en-US" sz="2400">
                <a:ea typeface="ＭＳ Ｐゴシック" pitchFamily="34" charset="-128"/>
              </a:rPr>
              <a:t>more killer apps: instant messaging, P2P file sharing</a:t>
            </a:r>
          </a:p>
          <a:p>
            <a:pPr eaLnBrk="1" hangingPunct="1"/>
            <a:r>
              <a:rPr lang="en-US" altLang="en-US" sz="2400">
                <a:ea typeface="ＭＳ Ｐゴシック" pitchFamily="34" charset="-128"/>
              </a:rPr>
              <a:t>network security to forefront</a:t>
            </a:r>
          </a:p>
          <a:p>
            <a:pPr eaLnBrk="1" hangingPunct="1"/>
            <a:r>
              <a:rPr lang="en-US" altLang="en-US" sz="2400">
                <a:ea typeface="ＭＳ Ｐゴシック" pitchFamily="34" charset="-128"/>
              </a:rPr>
              <a:t>est. 50 million host, 100 million+ users</a:t>
            </a:r>
          </a:p>
          <a:p>
            <a:pPr eaLnBrk="1" hangingPunct="1"/>
            <a:r>
              <a:rPr lang="en-US" altLang="en-US" sz="2400">
                <a:ea typeface="ＭＳ Ｐゴシック" pitchFamily="34" charset="-128"/>
              </a:rPr>
              <a:t>backbone links running at Gbps</a:t>
            </a:r>
          </a:p>
          <a:p>
            <a:pPr eaLnBrk="1" hangingPunct="1"/>
            <a:endParaRPr lang="en-US" altLang="en-US" sz="2000">
              <a:ea typeface="ＭＳ Ｐゴシック" pitchFamily="34" charset="-128"/>
            </a:endParaRPr>
          </a:p>
        </p:txBody>
      </p:sp>
      <p:sp>
        <p:nvSpPr>
          <p:cNvPr id="81925" name="Rectangle 5"/>
          <p:cNvSpPr>
            <a:spLocks noChangeArrowheads="1"/>
          </p:cNvSpPr>
          <p:nvPr/>
        </p:nvSpPr>
        <p:spPr bwMode="auto">
          <a:xfrm>
            <a:off x="567531" y="1028700"/>
            <a:ext cx="86264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solidFill>
                  <a:srgbClr val="CC0000"/>
                </a:solidFill>
              </a:rPr>
              <a:t>1990, 2000</a:t>
            </a:r>
            <a:r>
              <a:rPr lang="ja-JP" altLang="en-US" i="1">
                <a:solidFill>
                  <a:srgbClr val="CC0000"/>
                </a:solidFill>
              </a:rPr>
              <a:t>’</a:t>
            </a:r>
            <a:r>
              <a:rPr lang="en-US" altLang="ja-JP" i="1">
                <a:solidFill>
                  <a:srgbClr val="CC0000"/>
                </a:solidFill>
              </a:rPr>
              <a:t>s: commercialization, the Web, new apps</a:t>
            </a:r>
            <a:endParaRPr lang="en-US" altLang="en-US" u="sng">
              <a:solidFill>
                <a:srgbClr val="CC0000"/>
              </a:solidFill>
            </a:endParaRPr>
          </a:p>
        </p:txBody>
      </p:sp>
      <p:sp>
        <p:nvSpPr>
          <p:cNvPr id="81926" name="Rectangle 2"/>
          <p:cNvSpPr>
            <a:spLocks noChangeArrowheads="1"/>
          </p:cNvSpPr>
          <p:nvPr/>
        </p:nvSpPr>
        <p:spPr bwMode="auto">
          <a:xfrm>
            <a:off x="409310" y="252413"/>
            <a:ext cx="84201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dirty="0">
                <a:solidFill>
                  <a:srgbClr val="000099"/>
                </a:solidFill>
              </a:rPr>
              <a:t>Internet history</a:t>
            </a:r>
            <a:endParaRPr lang="en-US" altLang="en-US" sz="4400" dirty="0">
              <a:solidFill>
                <a:srgbClr val="000099"/>
              </a:solidFill>
            </a:endParaRPr>
          </a:p>
        </p:txBody>
      </p:sp>
      <p:pic>
        <p:nvPicPr>
          <p:cNvPr id="81927" name="Picture 1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266" y="855663"/>
            <a:ext cx="3960680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1-</a:t>
            </a:r>
            <a:fld id="{53D60539-F35D-485D-AC61-EE12898DDC44}" type="slidenum">
              <a:rPr lang="en-US" altLang="en-US" sz="1200">
                <a:latin typeface="Tahoma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95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6052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136" y="1209675"/>
            <a:ext cx="8127735" cy="44577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en-US" altLang="en-US" i="1" dirty="0">
                <a:solidFill>
                  <a:srgbClr val="C00000"/>
                </a:solidFill>
                <a:ea typeface="ＭＳ Ｐゴシック" pitchFamily="34" charset="-128"/>
              </a:rPr>
              <a:t>2005-present</a:t>
            </a:r>
          </a:p>
          <a:p>
            <a:pPr eaLnBrk="1" hangingPunct="1"/>
            <a:r>
              <a:rPr lang="en-US" altLang="en-US" sz="2400" dirty="0">
                <a:ea typeface="ＭＳ Ｐゴシック" pitchFamily="34" charset="-128"/>
              </a:rPr>
              <a:t>~5B devices attached to Internet </a:t>
            </a:r>
            <a:r>
              <a:rPr lang="en-US" altLang="en-US" sz="1800" dirty="0">
                <a:ea typeface="ＭＳ Ｐゴシック" pitchFamily="34" charset="-128"/>
              </a:rPr>
              <a:t>(2016)</a:t>
            </a:r>
          </a:p>
          <a:p>
            <a:pPr marL="682625" lvl="1" indent="-225425" eaLnBrk="1" hangingPunct="1"/>
            <a:r>
              <a:rPr lang="en-US" altLang="en-US" sz="2000" dirty="0">
                <a:ea typeface="ＭＳ Ｐゴシック" pitchFamily="34" charset="-128"/>
              </a:rPr>
              <a:t>smartphones and tablets</a:t>
            </a:r>
          </a:p>
          <a:p>
            <a:pPr eaLnBrk="1" hangingPunct="1"/>
            <a:r>
              <a:rPr lang="en-US" altLang="en-US" sz="2400" dirty="0">
                <a:ea typeface="ＭＳ Ｐゴシック" pitchFamily="34" charset="-128"/>
              </a:rPr>
              <a:t>aggressive deployment of broadband access</a:t>
            </a:r>
          </a:p>
          <a:p>
            <a:pPr eaLnBrk="1" hangingPunct="1"/>
            <a:r>
              <a:rPr lang="en-US" altLang="en-US" sz="2400" dirty="0">
                <a:ea typeface="ＭＳ Ｐゴシック" pitchFamily="34" charset="-128"/>
              </a:rPr>
              <a:t>increasing ubiquity of high-speed wireless access</a:t>
            </a:r>
          </a:p>
          <a:p>
            <a:pPr eaLnBrk="1" hangingPunct="1"/>
            <a:r>
              <a:rPr lang="en-US" altLang="en-US" sz="2400" dirty="0">
                <a:ea typeface="ＭＳ Ｐゴシック" pitchFamily="34" charset="-128"/>
              </a:rPr>
              <a:t>emergence of online social networks: </a:t>
            </a:r>
          </a:p>
          <a:p>
            <a:pPr marL="682625" lvl="1" indent="-225425" eaLnBrk="1" hangingPunct="1"/>
            <a:r>
              <a:rPr lang="en-US" altLang="en-US" sz="2000" dirty="0">
                <a:ea typeface="ＭＳ Ｐゴシック" pitchFamily="34" charset="-128"/>
              </a:rPr>
              <a:t>Facebook: ~ billion users</a:t>
            </a:r>
            <a:endParaRPr lang="en-US" altLang="en-US" dirty="0">
              <a:ea typeface="ＭＳ Ｐゴシック" pitchFamily="34" charset="-128"/>
            </a:endParaRPr>
          </a:p>
          <a:p>
            <a:pPr eaLnBrk="1" hangingPunct="1"/>
            <a:r>
              <a:rPr lang="en-US" altLang="en-US" sz="2400" dirty="0">
                <a:ea typeface="ＭＳ Ｐゴシック" pitchFamily="34" charset="-128"/>
              </a:rPr>
              <a:t>service providers (Google, Microsoft) create their own networks</a:t>
            </a:r>
          </a:p>
          <a:p>
            <a:pPr marL="682625" lvl="1" indent="-225425" eaLnBrk="1" hangingPunct="1"/>
            <a:r>
              <a:rPr lang="en-US" altLang="en-US" dirty="0">
                <a:ea typeface="ＭＳ Ｐゴシック" pitchFamily="34" charset="-128"/>
              </a:rPr>
              <a:t>bypass  Internet, providing </a:t>
            </a:r>
            <a:r>
              <a:rPr lang="ja-JP" altLang="en-US">
                <a:ea typeface="ＭＳ Ｐゴシック" pitchFamily="34" charset="-128"/>
              </a:rPr>
              <a:t>“</a:t>
            </a:r>
            <a:r>
              <a:rPr lang="en-US" altLang="ja-JP" dirty="0">
                <a:ea typeface="ＭＳ Ｐゴシック" pitchFamily="34" charset="-128"/>
              </a:rPr>
              <a:t>instantaneous</a:t>
            </a:r>
            <a:r>
              <a:rPr lang="ja-JP" altLang="en-US">
                <a:ea typeface="ＭＳ Ｐゴシック" pitchFamily="34" charset="-128"/>
              </a:rPr>
              <a:t>”</a:t>
            </a:r>
            <a:r>
              <a:rPr lang="en-US" altLang="ja-JP" dirty="0">
                <a:ea typeface="ＭＳ Ｐゴシック" pitchFamily="34" charset="-128"/>
              </a:rPr>
              <a:t> access to search, video content, email, etc.</a:t>
            </a:r>
          </a:p>
          <a:p>
            <a:pPr eaLnBrk="1" hangingPunct="1"/>
            <a:r>
              <a:rPr lang="en-US" altLang="en-US" sz="2400" dirty="0">
                <a:ea typeface="ＭＳ Ｐゴシック" pitchFamily="34" charset="-128"/>
              </a:rPr>
              <a:t>e-commerce, universities, enterprises running their services in </a:t>
            </a:r>
            <a:r>
              <a:rPr lang="ja-JP" altLang="en-US" sz="2400">
                <a:solidFill>
                  <a:srgbClr val="0054FD"/>
                </a:solidFill>
                <a:ea typeface="ＭＳ Ｐゴシック" pitchFamily="34" charset="-128"/>
              </a:rPr>
              <a:t>“</a:t>
            </a:r>
            <a:r>
              <a:rPr lang="en-US" altLang="ja-JP" sz="2400" dirty="0">
                <a:solidFill>
                  <a:srgbClr val="0054FD"/>
                </a:solidFill>
                <a:ea typeface="ＭＳ Ｐゴシック" pitchFamily="34" charset="-128"/>
              </a:rPr>
              <a:t>cloud</a:t>
            </a:r>
            <a:r>
              <a:rPr lang="ja-JP" altLang="en-US" sz="2400">
                <a:solidFill>
                  <a:srgbClr val="0054FD"/>
                </a:solidFill>
                <a:ea typeface="ＭＳ Ｐゴシック" pitchFamily="34" charset="-128"/>
              </a:rPr>
              <a:t>”</a:t>
            </a:r>
            <a:r>
              <a:rPr lang="en-US" altLang="ja-JP" sz="2400" dirty="0">
                <a:solidFill>
                  <a:srgbClr val="0054FD"/>
                </a:solidFill>
                <a:ea typeface="ＭＳ Ｐゴシック" pitchFamily="34" charset="-128"/>
              </a:rPr>
              <a:t> </a:t>
            </a:r>
            <a:r>
              <a:rPr lang="en-US" altLang="ja-JP" sz="2400" dirty="0">
                <a:ea typeface="ＭＳ Ｐゴシック" pitchFamily="34" charset="-128"/>
              </a:rPr>
              <a:t>(e.g., Amazon EC2)</a:t>
            </a:r>
            <a:endParaRPr lang="en-US" altLang="en-US" sz="2400" dirty="0">
              <a:ea typeface="ＭＳ Ｐゴシック" pitchFamily="34" charset="-128"/>
            </a:endParaRPr>
          </a:p>
        </p:txBody>
      </p:sp>
      <p:sp>
        <p:nvSpPr>
          <p:cNvPr id="82948" name="Rectangle 2"/>
          <p:cNvSpPr>
            <a:spLocks noChangeArrowheads="1"/>
          </p:cNvSpPr>
          <p:nvPr/>
        </p:nvSpPr>
        <p:spPr bwMode="auto">
          <a:xfrm>
            <a:off x="409310" y="252413"/>
            <a:ext cx="84201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dirty="0">
                <a:solidFill>
                  <a:srgbClr val="000099"/>
                </a:solidFill>
              </a:rPr>
              <a:t>Internet history</a:t>
            </a:r>
            <a:endParaRPr lang="en-US" altLang="en-US" sz="4400" dirty="0">
              <a:solidFill>
                <a:srgbClr val="000099"/>
              </a:solidFill>
            </a:endParaRPr>
          </a:p>
        </p:txBody>
      </p:sp>
      <p:pic>
        <p:nvPicPr>
          <p:cNvPr id="82949" name="Picture 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626" y="813594"/>
            <a:ext cx="3960680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5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1-</a:t>
            </a:r>
            <a:fld id="{C92369CD-4164-487E-B009-8D298092E32F}" type="slidenum">
              <a:rPr lang="en-US" altLang="en-US" sz="1200">
                <a:latin typeface="Tahoma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96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94439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pic>
        <p:nvPicPr>
          <p:cNvPr id="83971" name="Picture 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187" y="858681"/>
            <a:ext cx="5941880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0075" y="160339"/>
            <a:ext cx="8420100" cy="903287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itchFamily="34" charset="-128"/>
              </a:rPr>
              <a:t>Introduction: summary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65812" y="1443039"/>
            <a:ext cx="4750065" cy="5189537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i="1" dirty="0">
                <a:solidFill>
                  <a:srgbClr val="CC0000"/>
                </a:solidFill>
                <a:ea typeface="ＭＳ Ｐゴシック" pitchFamily="34" charset="-128"/>
              </a:rPr>
              <a:t>covered a </a:t>
            </a:r>
            <a:r>
              <a:rPr lang="ja-JP" altLang="en-US" i="1">
                <a:solidFill>
                  <a:srgbClr val="CC0000"/>
                </a:solidFill>
                <a:ea typeface="ＭＳ Ｐゴシック" pitchFamily="34" charset="-128"/>
              </a:rPr>
              <a:t>“</a:t>
            </a:r>
            <a:r>
              <a:rPr lang="en-US" altLang="ja-JP" i="1" dirty="0">
                <a:solidFill>
                  <a:srgbClr val="CC0000"/>
                </a:solidFill>
                <a:ea typeface="ＭＳ Ｐゴシック" pitchFamily="34" charset="-128"/>
              </a:rPr>
              <a:t>ton</a:t>
            </a:r>
            <a:r>
              <a:rPr lang="ja-JP" altLang="en-US" i="1">
                <a:solidFill>
                  <a:srgbClr val="CC0000"/>
                </a:solidFill>
                <a:ea typeface="ＭＳ Ｐゴシック" pitchFamily="34" charset="-128"/>
              </a:rPr>
              <a:t>”</a:t>
            </a:r>
            <a:r>
              <a:rPr lang="en-US" altLang="ja-JP" i="1" dirty="0">
                <a:solidFill>
                  <a:srgbClr val="CC0000"/>
                </a:solidFill>
                <a:ea typeface="ＭＳ Ｐゴシック" pitchFamily="34" charset="-128"/>
              </a:rPr>
              <a:t> of material!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>
                <a:ea typeface="ＭＳ Ｐゴシック" pitchFamily="34" charset="-128"/>
              </a:rPr>
              <a:t>Internet overview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>
                <a:ea typeface="ＭＳ Ｐゴシック" pitchFamily="34" charset="-128"/>
              </a:rPr>
              <a:t>what</a:t>
            </a:r>
            <a:r>
              <a:rPr lang="ja-JP" altLang="en-US" sz="2400">
                <a:ea typeface="ＭＳ Ｐゴシック" pitchFamily="34" charset="-128"/>
              </a:rPr>
              <a:t>’</a:t>
            </a:r>
            <a:r>
              <a:rPr lang="en-US" altLang="ja-JP" sz="2400" dirty="0">
                <a:ea typeface="ＭＳ Ｐゴシック" pitchFamily="34" charset="-128"/>
              </a:rPr>
              <a:t>s a protocol?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>
                <a:ea typeface="ＭＳ Ｐゴシック" pitchFamily="34" charset="-128"/>
              </a:rPr>
              <a:t>network edge, core, access network</a:t>
            </a:r>
          </a:p>
          <a:p>
            <a:pPr marL="682625" lvl="1" indent="-225425" eaLnBrk="1" hangingPunct="1">
              <a:lnSpc>
                <a:spcPct val="80000"/>
              </a:lnSpc>
            </a:pPr>
            <a:r>
              <a:rPr lang="en-US" altLang="en-US" dirty="0">
                <a:ea typeface="Arial" pitchFamily="34" charset="0"/>
              </a:rPr>
              <a:t>packet-switching versus circuit-switching</a:t>
            </a:r>
          </a:p>
          <a:p>
            <a:pPr marL="682625" lvl="1" indent="-225425" eaLnBrk="1" hangingPunct="1">
              <a:lnSpc>
                <a:spcPct val="80000"/>
              </a:lnSpc>
            </a:pPr>
            <a:r>
              <a:rPr lang="en-US" altLang="en-US" dirty="0">
                <a:ea typeface="Arial" pitchFamily="34" charset="0"/>
              </a:rPr>
              <a:t>Internet structure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>
                <a:ea typeface="ＭＳ Ｐゴシック" pitchFamily="34" charset="-128"/>
              </a:rPr>
              <a:t>performance: loss, delay, throughput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>
                <a:ea typeface="ＭＳ Ｐゴシック" pitchFamily="34" charset="-128"/>
              </a:rPr>
              <a:t>layering, service models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>
                <a:ea typeface="ＭＳ Ｐゴシック" pitchFamily="34" charset="-128"/>
              </a:rPr>
              <a:t>security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>
                <a:ea typeface="ＭＳ Ｐゴシック" pitchFamily="34" charset="-128"/>
              </a:rPr>
              <a:t>history</a:t>
            </a:r>
          </a:p>
        </p:txBody>
      </p:sp>
      <p:sp>
        <p:nvSpPr>
          <p:cNvPr id="83974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575565" y="1428750"/>
            <a:ext cx="4034631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i="1" dirty="0">
                <a:solidFill>
                  <a:srgbClr val="CC0000"/>
                </a:solidFill>
                <a:ea typeface="ＭＳ Ｐゴシック" pitchFamily="34" charset="-128"/>
              </a:rPr>
              <a:t>you now have:</a:t>
            </a:r>
            <a:r>
              <a:rPr lang="en-US" altLang="en-US" sz="2400" dirty="0">
                <a:ea typeface="ＭＳ Ｐゴシック" pitchFamily="34" charset="-128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ea typeface="ＭＳ Ｐゴシック" pitchFamily="34" charset="-128"/>
              </a:rPr>
              <a:t>context, overview, </a:t>
            </a:r>
            <a:r>
              <a:rPr lang="ja-JP" altLang="en-US" sz="2400">
                <a:ea typeface="ＭＳ Ｐゴシック" pitchFamily="34" charset="-128"/>
              </a:rPr>
              <a:t>“</a:t>
            </a:r>
            <a:r>
              <a:rPr lang="en-US" altLang="ja-JP" sz="2400" dirty="0">
                <a:ea typeface="ＭＳ Ｐゴシック" pitchFamily="34" charset="-128"/>
              </a:rPr>
              <a:t>feel</a:t>
            </a:r>
            <a:r>
              <a:rPr lang="ja-JP" altLang="en-US" sz="2400">
                <a:ea typeface="ＭＳ Ｐゴシック" pitchFamily="34" charset="-128"/>
              </a:rPr>
              <a:t>”</a:t>
            </a:r>
            <a:r>
              <a:rPr lang="en-US" altLang="ja-JP" sz="2400" dirty="0">
                <a:ea typeface="ＭＳ Ｐゴシック" pitchFamily="34" charset="-128"/>
              </a:rPr>
              <a:t> of networking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ea typeface="ＭＳ Ｐゴシック" pitchFamily="34" charset="-128"/>
              </a:rPr>
              <a:t>more depth, detail </a:t>
            </a:r>
            <a:r>
              <a:rPr lang="en-US" altLang="en-US" sz="2400" i="1" dirty="0">
                <a:ea typeface="ＭＳ Ｐゴシック" pitchFamily="34" charset="-128"/>
              </a:rPr>
              <a:t>to follow!</a:t>
            </a:r>
            <a:endParaRPr lang="en-US" altLang="en-US" sz="2400" dirty="0">
              <a:ea typeface="ＭＳ Ｐゴシック" pitchFamily="34" charset="-128"/>
            </a:endParaRPr>
          </a:p>
        </p:txBody>
      </p:sp>
      <p:sp>
        <p:nvSpPr>
          <p:cNvPr id="8397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1-</a:t>
            </a:r>
            <a:fld id="{F5CEE9EF-9E26-4F48-A08E-E18BF49DCF7D}" type="slidenum">
              <a:rPr lang="en-US" altLang="en-US" sz="1200">
                <a:latin typeface="Tahoma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97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24088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84995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Tahoma" pitchFamily="34" charset="0"/>
              </a:rPr>
              <a:t>1-</a:t>
            </a:r>
            <a:fld id="{6E44469C-34AD-459E-9E2E-907A561EA577}" type="slidenum">
              <a:rPr lang="en-US" altLang="en-US" sz="1200">
                <a:solidFill>
                  <a:srgbClr val="000000"/>
                </a:solidFill>
                <a:latin typeface="Tahoma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98</a:t>
            </a:fld>
            <a:endParaRPr lang="en-US" altLang="en-US" sz="12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84996" name="Rectangle 3"/>
          <p:cNvSpPr>
            <a:spLocks noChangeArrowheads="1"/>
          </p:cNvSpPr>
          <p:nvPr/>
        </p:nvSpPr>
        <p:spPr bwMode="auto">
          <a:xfrm>
            <a:off x="2328598" y="1477964"/>
            <a:ext cx="4861852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400">
                <a:solidFill>
                  <a:srgbClr val="000099"/>
                </a:solidFill>
              </a:rPr>
              <a:t>Chapter 1</a:t>
            </a:r>
            <a:br>
              <a:rPr lang="en-US" altLang="en-US" sz="4800">
                <a:solidFill>
                  <a:srgbClr val="000099"/>
                </a:solidFill>
              </a:rPr>
            </a:br>
            <a:r>
              <a:rPr lang="en-US" altLang="en-US" sz="4400">
                <a:solidFill>
                  <a:srgbClr val="000099"/>
                </a:solidFill>
              </a:rPr>
              <a:t>Additional Slides</a:t>
            </a:r>
          </a:p>
        </p:txBody>
      </p:sp>
    </p:spTree>
    <p:extLst>
      <p:ext uri="{BB962C8B-B14F-4D97-AF65-F5344CB8AC3E}">
        <p14:creationId xmlns:p14="http://schemas.microsoft.com/office/powerpoint/2010/main" val="255394510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>
            <a:grpSpLocks/>
          </p:cNvGrpSpPr>
          <p:nvPr/>
        </p:nvGrpSpPr>
        <p:grpSpPr bwMode="auto">
          <a:xfrm>
            <a:off x="1375834" y="798513"/>
            <a:ext cx="6113860" cy="4216400"/>
            <a:chOff x="824874" y="353539"/>
            <a:chExt cx="5643193" cy="4216279"/>
          </a:xfrm>
        </p:grpSpPr>
        <p:sp>
          <p:nvSpPr>
            <p:cNvPr id="62" name="Freeform 61"/>
            <p:cNvSpPr/>
            <p:nvPr/>
          </p:nvSpPr>
          <p:spPr>
            <a:xfrm>
              <a:off x="824874" y="366239"/>
              <a:ext cx="431772" cy="4203579"/>
            </a:xfrm>
            <a:custGeom>
              <a:avLst/>
              <a:gdLst>
                <a:gd name="connsiteX0" fmla="*/ 0 w 432078"/>
                <a:gd name="connsiteY0" fmla="*/ 4203185 h 4255561"/>
                <a:gd name="connsiteX1" fmla="*/ 418984 w 432078"/>
                <a:gd name="connsiteY1" fmla="*/ 3430637 h 4255561"/>
                <a:gd name="connsiteX2" fmla="*/ 432078 w 432078"/>
                <a:gd name="connsiteY2" fmla="*/ 0 h 4255561"/>
                <a:gd name="connsiteX3" fmla="*/ 117839 w 432078"/>
                <a:gd name="connsiteY3" fmla="*/ 4255561 h 4255561"/>
                <a:gd name="connsiteX0" fmla="*/ 26187 w 458265"/>
                <a:gd name="connsiteY0" fmla="*/ 4203185 h 4216279"/>
                <a:gd name="connsiteX1" fmla="*/ 445171 w 458265"/>
                <a:gd name="connsiteY1" fmla="*/ 3430637 h 4216279"/>
                <a:gd name="connsiteX2" fmla="*/ 458265 w 458265"/>
                <a:gd name="connsiteY2" fmla="*/ 0 h 4216279"/>
                <a:gd name="connsiteX3" fmla="*/ 0 w 458265"/>
                <a:gd name="connsiteY3" fmla="*/ 4216279 h 4216279"/>
                <a:gd name="connsiteX0" fmla="*/ 0 w 432078"/>
                <a:gd name="connsiteY0" fmla="*/ 4203185 h 4203185"/>
                <a:gd name="connsiteX1" fmla="*/ 418984 w 432078"/>
                <a:gd name="connsiteY1" fmla="*/ 3430637 h 4203185"/>
                <a:gd name="connsiteX2" fmla="*/ 432078 w 432078"/>
                <a:gd name="connsiteY2" fmla="*/ 0 h 4203185"/>
                <a:gd name="connsiteX3" fmla="*/ 13093 w 432078"/>
                <a:gd name="connsiteY3" fmla="*/ 4203185 h 4203185"/>
                <a:gd name="connsiteX0" fmla="*/ 0 w 432078"/>
                <a:gd name="connsiteY0" fmla="*/ 4203185 h 4203185"/>
                <a:gd name="connsiteX1" fmla="*/ 418984 w 432078"/>
                <a:gd name="connsiteY1" fmla="*/ 3430637 h 4203185"/>
                <a:gd name="connsiteX2" fmla="*/ 432078 w 432078"/>
                <a:gd name="connsiteY2" fmla="*/ 0 h 4203185"/>
                <a:gd name="connsiteX3" fmla="*/ 13093 w 432078"/>
                <a:gd name="connsiteY3" fmla="*/ 4203185 h 4203185"/>
                <a:gd name="connsiteX4" fmla="*/ 0 w 432078"/>
                <a:gd name="connsiteY4" fmla="*/ 4203185 h 420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078" h="4203185">
                  <a:moveTo>
                    <a:pt x="0" y="4203185"/>
                  </a:moveTo>
                  <a:lnTo>
                    <a:pt x="418984" y="3430637"/>
                  </a:lnTo>
                  <a:cubicBezTo>
                    <a:pt x="423349" y="2287091"/>
                    <a:pt x="427713" y="1143546"/>
                    <a:pt x="432078" y="0"/>
                  </a:cubicBezTo>
                  <a:lnTo>
                    <a:pt x="13093" y="4203185"/>
                  </a:lnTo>
                  <a:lnTo>
                    <a:pt x="0" y="420318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85000"/>
                  </a:schemeClr>
                </a:gs>
                <a:gs pos="100000">
                  <a:srgbClr val="000000"/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en-US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1243947" y="353539"/>
              <a:ext cx="5224120" cy="3430489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pic>
        <p:nvPicPr>
          <p:cNvPr id="86019" name="Picture 12" descr="segm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815" y="5173663"/>
            <a:ext cx="4289160" cy="10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6020" name="Group 48"/>
          <p:cNvGrpSpPr>
            <a:grpSpLocks/>
          </p:cNvGrpSpPr>
          <p:nvPr/>
        </p:nvGrpSpPr>
        <p:grpSpPr bwMode="auto">
          <a:xfrm>
            <a:off x="-113506" y="3981450"/>
            <a:ext cx="1692275" cy="1511300"/>
            <a:chOff x="-44" y="1473"/>
            <a:chExt cx="981" cy="1105"/>
          </a:xfrm>
        </p:grpSpPr>
        <p:pic>
          <p:nvPicPr>
            <p:cNvPr id="86053" name="Picture 49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6054" name="Freeform 5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pic>
        <p:nvPicPr>
          <p:cNvPr id="86021" name="Picture 120" descr="access_point_stylized_smal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385" y="4221163"/>
            <a:ext cx="1504817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2" name="Picture 10" descr="etherne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294" y="4567238"/>
            <a:ext cx="1334558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3" name="Picture 11" descr="ethernet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165" y="4570413"/>
            <a:ext cx="1334558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4" name="Picture 20" descr="etherne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936" y="4589463"/>
            <a:ext cx="1334558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7" name="Group 66"/>
          <p:cNvGrpSpPr>
            <a:grpSpLocks/>
          </p:cNvGrpSpPr>
          <p:nvPr/>
        </p:nvGrpSpPr>
        <p:grpSpPr bwMode="auto">
          <a:xfrm>
            <a:off x="4935803" y="1162051"/>
            <a:ext cx="2458981" cy="3171825"/>
            <a:chOff x="4556452" y="1162095"/>
            <a:chExt cx="2268792" cy="3172030"/>
          </a:xfrm>
        </p:grpSpPr>
        <p:cxnSp>
          <p:nvCxnSpPr>
            <p:cNvPr id="86040" name="Straight Connector 46"/>
            <p:cNvCxnSpPr>
              <a:cxnSpLocks noChangeShapeType="1"/>
            </p:cNvCxnSpPr>
            <p:nvPr/>
          </p:nvCxnSpPr>
          <p:spPr bwMode="auto">
            <a:xfrm>
              <a:off x="5630098" y="2252175"/>
              <a:ext cx="0" cy="2081950"/>
            </a:xfrm>
            <a:prstGeom prst="line">
              <a:avLst/>
            </a:prstGeom>
            <a:noFill/>
            <a:ln w="25400">
              <a:solidFill>
                <a:srgbClr val="00009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6041" name="Group 31"/>
            <p:cNvGrpSpPr>
              <a:grpSpLocks/>
            </p:cNvGrpSpPr>
            <p:nvPr/>
          </p:nvGrpSpPr>
          <p:grpSpPr bwMode="auto">
            <a:xfrm>
              <a:off x="4635010" y="2856756"/>
              <a:ext cx="2190234" cy="1220926"/>
              <a:chOff x="3862510" y="4375664"/>
              <a:chExt cx="2190234" cy="1220926"/>
            </a:xfrm>
          </p:grpSpPr>
          <p:sp>
            <p:nvSpPr>
              <p:cNvPr id="26" name="Rectangle 25"/>
              <p:cNvSpPr>
                <a:spLocks noChangeArrowheads="1"/>
              </p:cNvSpPr>
              <p:nvPr/>
            </p:nvSpPr>
            <p:spPr bwMode="auto">
              <a:xfrm>
                <a:off x="3871225" y="4425779"/>
                <a:ext cx="2164362" cy="11526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9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srgbClr val="000090">
                    <a:alpha val="42999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86049" name="TextBox 26"/>
              <p:cNvSpPr txBox="1">
                <a:spLocks noChangeArrowheads="1"/>
              </p:cNvSpPr>
              <p:nvPr/>
            </p:nvSpPr>
            <p:spPr bwMode="auto">
              <a:xfrm>
                <a:off x="3986489" y="4375664"/>
                <a:ext cx="1856820" cy="12209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 algn="ctr">
                  <a:lnSpc>
                    <a:spcPts val="22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latin typeface="Arial" pitchFamily="34" charset="0"/>
                  </a:rPr>
                  <a:t>Transport</a:t>
                </a:r>
                <a:r>
                  <a:rPr lang="en-US" altLang="en-US" sz="1400">
                    <a:latin typeface="Arial" pitchFamily="34" charset="0"/>
                  </a:rPr>
                  <a:t> (TCP/UDP)</a:t>
                </a:r>
              </a:p>
              <a:p>
                <a:pPr algn="ctr">
                  <a:lnSpc>
                    <a:spcPts val="22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latin typeface="Arial" pitchFamily="34" charset="0"/>
                  </a:rPr>
                  <a:t>Network</a:t>
                </a:r>
                <a:r>
                  <a:rPr lang="en-US" altLang="en-US" sz="1400">
                    <a:latin typeface="Arial" pitchFamily="34" charset="0"/>
                  </a:rPr>
                  <a:t> (IP)</a:t>
                </a:r>
              </a:p>
              <a:p>
                <a:pPr algn="ctr">
                  <a:lnSpc>
                    <a:spcPts val="22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latin typeface="Arial" pitchFamily="34" charset="0"/>
                  </a:rPr>
                  <a:t>Link</a:t>
                </a:r>
                <a:r>
                  <a:rPr lang="en-US" altLang="en-US" sz="1400">
                    <a:latin typeface="Arial" pitchFamily="34" charset="0"/>
                  </a:rPr>
                  <a:t> (Ethernet)</a:t>
                </a:r>
              </a:p>
              <a:p>
                <a:pPr algn="ctr">
                  <a:lnSpc>
                    <a:spcPts val="22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latin typeface="Arial" pitchFamily="34" charset="0"/>
                  </a:rPr>
                  <a:t>Physical</a:t>
                </a:r>
              </a:p>
            </p:txBody>
          </p:sp>
          <p:cxnSp>
            <p:nvCxnSpPr>
              <p:cNvPr id="86050" name="Straight Connector 28"/>
              <p:cNvCxnSpPr>
                <a:cxnSpLocks noChangeShapeType="1"/>
              </p:cNvCxnSpPr>
              <p:nvPr/>
            </p:nvCxnSpPr>
            <p:spPr bwMode="auto">
              <a:xfrm>
                <a:off x="3862510" y="4740040"/>
                <a:ext cx="2173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6051" name="Straight Connector 29"/>
              <p:cNvCxnSpPr>
                <a:cxnSpLocks noChangeShapeType="1"/>
              </p:cNvCxnSpPr>
              <p:nvPr/>
            </p:nvCxnSpPr>
            <p:spPr bwMode="auto">
              <a:xfrm>
                <a:off x="3870887" y="5023380"/>
                <a:ext cx="2173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6052" name="Straight Connector 30"/>
              <p:cNvCxnSpPr>
                <a:cxnSpLocks noChangeShapeType="1"/>
              </p:cNvCxnSpPr>
              <p:nvPr/>
            </p:nvCxnSpPr>
            <p:spPr bwMode="auto">
              <a:xfrm>
                <a:off x="3879264" y="5306720"/>
                <a:ext cx="2173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86042" name="Group 35"/>
            <p:cNvGrpSpPr>
              <a:grpSpLocks/>
            </p:cNvGrpSpPr>
            <p:nvPr/>
          </p:nvGrpSpPr>
          <p:grpSpPr bwMode="auto">
            <a:xfrm>
              <a:off x="4844315" y="1162095"/>
              <a:ext cx="1492500" cy="1020829"/>
              <a:chOff x="4163466" y="5836665"/>
              <a:chExt cx="1492500" cy="1020829"/>
            </a:xfrm>
          </p:grpSpPr>
          <p:sp>
            <p:nvSpPr>
              <p:cNvPr id="34" name="Rectangle 33"/>
              <p:cNvSpPr>
                <a:spLocks noChangeArrowheads="1"/>
              </p:cNvSpPr>
              <p:nvPr/>
            </p:nvSpPr>
            <p:spPr bwMode="auto">
              <a:xfrm>
                <a:off x="4191372" y="5836665"/>
                <a:ext cx="1464594" cy="102082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9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srgbClr val="000090">
                    <a:alpha val="42999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86047" name="TextBox 34"/>
              <p:cNvSpPr txBox="1">
                <a:spLocks noChangeArrowheads="1"/>
              </p:cNvSpPr>
              <p:nvPr/>
            </p:nvSpPr>
            <p:spPr bwMode="auto">
              <a:xfrm>
                <a:off x="4163466" y="5913072"/>
                <a:ext cx="1464407" cy="892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latin typeface="Arial" pitchFamily="34" charset="0"/>
                  </a:rPr>
                  <a:t>application</a:t>
                </a: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latin typeface="Arial" pitchFamily="34" charset="0"/>
                  </a:rPr>
                  <a:t>(www browser, </a:t>
                </a: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latin typeface="Arial" pitchFamily="34" charset="0"/>
                  </a:rPr>
                  <a:t>email client</a:t>
                </a:r>
                <a:r>
                  <a:rPr lang="en-US" altLang="en-US" sz="2000">
                    <a:latin typeface="Arial" pitchFamily="34" charset="0"/>
                  </a:rPr>
                  <a:t>)</a:t>
                </a:r>
              </a:p>
            </p:txBody>
          </p:sp>
        </p:grpSp>
        <p:cxnSp>
          <p:nvCxnSpPr>
            <p:cNvPr id="86043" name="Straight Connector 37"/>
            <p:cNvCxnSpPr>
              <a:cxnSpLocks noChangeShapeType="1"/>
            </p:cNvCxnSpPr>
            <p:nvPr/>
          </p:nvCxnSpPr>
          <p:spPr bwMode="auto">
            <a:xfrm flipV="1">
              <a:off x="4556452" y="2631900"/>
              <a:ext cx="2108014" cy="130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6044" name="TextBox 38"/>
            <p:cNvSpPr txBox="1">
              <a:spLocks noChangeArrowheads="1"/>
            </p:cNvSpPr>
            <p:nvPr/>
          </p:nvSpPr>
          <p:spPr bwMode="auto">
            <a:xfrm>
              <a:off x="5839591" y="2252173"/>
              <a:ext cx="960180" cy="307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itchFamily="34" charset="0"/>
                </a:rPr>
                <a:t>application</a:t>
              </a:r>
            </a:p>
          </p:txBody>
        </p:sp>
        <p:sp>
          <p:nvSpPr>
            <p:cNvPr id="86045" name="TextBox 39"/>
            <p:cNvSpPr txBox="1">
              <a:spLocks noChangeArrowheads="1"/>
            </p:cNvSpPr>
            <p:nvPr/>
          </p:nvSpPr>
          <p:spPr bwMode="auto">
            <a:xfrm>
              <a:off x="6122724" y="2627171"/>
              <a:ext cx="409984" cy="307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itchFamily="34" charset="0"/>
                </a:rPr>
                <a:t>OS</a:t>
              </a:r>
            </a:p>
          </p:txBody>
        </p:sp>
      </p:grpSp>
      <p:grpSp>
        <p:nvGrpSpPr>
          <p:cNvPr id="66" name="Group 65"/>
          <p:cNvGrpSpPr>
            <a:grpSpLocks/>
          </p:cNvGrpSpPr>
          <p:nvPr/>
        </p:nvGrpSpPr>
        <p:grpSpPr bwMode="auto">
          <a:xfrm>
            <a:off x="1924447" y="877889"/>
            <a:ext cx="3040592" cy="3195637"/>
            <a:chOff x="1775964" y="877299"/>
            <a:chExt cx="2806675" cy="3196287"/>
          </a:xfrm>
        </p:grpSpPr>
        <p:grpSp>
          <p:nvGrpSpPr>
            <p:cNvPr id="86027" name="Group 44"/>
            <p:cNvGrpSpPr>
              <a:grpSpLocks/>
            </p:cNvGrpSpPr>
            <p:nvPr/>
          </p:nvGrpSpPr>
          <p:grpSpPr bwMode="auto">
            <a:xfrm>
              <a:off x="1846152" y="877299"/>
              <a:ext cx="1597376" cy="3168757"/>
              <a:chOff x="1636659" y="183316"/>
              <a:chExt cx="1597376" cy="3168757"/>
            </a:xfrm>
          </p:grpSpPr>
          <p:grpSp>
            <p:nvGrpSpPr>
              <p:cNvPr id="86032" name="Group 22"/>
              <p:cNvGrpSpPr>
                <a:grpSpLocks/>
              </p:cNvGrpSpPr>
              <p:nvPr/>
            </p:nvGrpSpPr>
            <p:grpSpPr bwMode="auto">
              <a:xfrm>
                <a:off x="1780781" y="2206785"/>
                <a:ext cx="1295389" cy="1041028"/>
                <a:chOff x="3116291" y="4275642"/>
                <a:chExt cx="1295389" cy="1041028"/>
              </a:xfrm>
            </p:grpSpPr>
            <p:sp>
              <p:nvSpPr>
                <p:cNvPr id="14" name="Rectangle 13"/>
                <p:cNvSpPr>
                  <a:spLocks noChangeArrowheads="1"/>
                </p:cNvSpPr>
                <p:nvPr/>
              </p:nvSpPr>
              <p:spPr bwMode="auto">
                <a:xfrm>
                  <a:off x="3116291" y="4300464"/>
                  <a:ext cx="1295389" cy="101620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0090"/>
                  </a:solidFill>
                  <a:round/>
                  <a:headEnd/>
                  <a:tailEnd/>
                </a:ln>
                <a:effectLst>
                  <a:outerShdw blurRad="50800" dist="38100" dir="2700000" algn="tl" rotWithShape="0">
                    <a:srgbClr val="000090">
                      <a:alpha val="42999"/>
                    </a:srgbClr>
                  </a:outerShdw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86039" name="TextBox 14"/>
                <p:cNvSpPr txBox="1">
                  <a:spLocks noChangeArrowheads="1"/>
                </p:cNvSpPr>
                <p:nvPr/>
              </p:nvSpPr>
              <p:spPr bwMode="auto">
                <a:xfrm>
                  <a:off x="3287844" y="4275642"/>
                  <a:ext cx="959130" cy="10158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itchFamily="34" charset="0"/>
                      <a:ea typeface="ＭＳ Ｐゴシック" pitchFamily="34" charset="-128"/>
                      <a:cs typeface="Arial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itchFamily="34" charset="0"/>
                      <a:ea typeface="Arial" pitchFamily="34" charset="0"/>
                      <a:cs typeface="Arial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itchFamily="66" charset="0"/>
                      <a:ea typeface="Arial" pitchFamily="34" charset="0"/>
                      <a:cs typeface="Arial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000">
                      <a:latin typeface="Arial" pitchFamily="34" charset="0"/>
                    </a:rPr>
                    <a:t>packet</a:t>
                  </a:r>
                </a:p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000">
                      <a:latin typeface="Arial" pitchFamily="34" charset="0"/>
                    </a:rPr>
                    <a:t>capture</a:t>
                  </a:r>
                </a:p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000">
                      <a:latin typeface="Arial" pitchFamily="34" charset="0"/>
                    </a:rPr>
                    <a:t>(pcap)</a:t>
                  </a:r>
                </a:p>
              </p:txBody>
            </p:sp>
          </p:grpSp>
          <p:grpSp>
            <p:nvGrpSpPr>
              <p:cNvPr id="86033" name="Group 23"/>
              <p:cNvGrpSpPr>
                <a:grpSpLocks/>
              </p:cNvGrpSpPr>
              <p:nvPr/>
            </p:nvGrpSpPr>
            <p:grpSpPr bwMode="auto">
              <a:xfrm>
                <a:off x="1768081" y="863478"/>
                <a:ext cx="1301739" cy="708030"/>
                <a:chOff x="859811" y="5161570"/>
                <a:chExt cx="1301739" cy="708030"/>
              </a:xfrm>
            </p:grpSpPr>
            <p:sp>
              <p:nvSpPr>
                <p:cNvPr id="22" name="Rectangle 21"/>
                <p:cNvSpPr>
                  <a:spLocks noChangeArrowheads="1"/>
                </p:cNvSpPr>
                <p:nvPr/>
              </p:nvSpPr>
              <p:spPr bwMode="auto">
                <a:xfrm>
                  <a:off x="859811" y="5200691"/>
                  <a:ext cx="1301739" cy="66847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0090"/>
                  </a:solidFill>
                  <a:round/>
                  <a:headEnd/>
                  <a:tailEnd/>
                </a:ln>
                <a:effectLst>
                  <a:outerShdw blurRad="50800" dist="38100" dir="2700000" algn="tl" rotWithShape="0">
                    <a:srgbClr val="000090">
                      <a:alpha val="42999"/>
                    </a:srgbClr>
                  </a:outerShdw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86037" name="TextBox 16"/>
                <p:cNvSpPr txBox="1">
                  <a:spLocks noChangeArrowheads="1"/>
                </p:cNvSpPr>
                <p:nvPr/>
              </p:nvSpPr>
              <p:spPr bwMode="auto">
                <a:xfrm>
                  <a:off x="984659" y="5161570"/>
                  <a:ext cx="1065666" cy="7080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itchFamily="34" charset="0"/>
                      <a:ea typeface="ＭＳ Ｐゴシック" pitchFamily="34" charset="-128"/>
                      <a:cs typeface="Arial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itchFamily="34" charset="0"/>
                      <a:ea typeface="Arial" pitchFamily="34" charset="0"/>
                      <a:cs typeface="Arial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itchFamily="66" charset="0"/>
                      <a:ea typeface="Arial" pitchFamily="34" charset="0"/>
                      <a:cs typeface="Arial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000">
                      <a:latin typeface="Arial" pitchFamily="34" charset="0"/>
                    </a:rPr>
                    <a:t>packet</a:t>
                  </a:r>
                </a:p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000">
                      <a:latin typeface="Arial" pitchFamily="34" charset="0"/>
                    </a:rPr>
                    <a:t>analyzer</a:t>
                  </a:r>
                </a:p>
              </p:txBody>
            </p:sp>
          </p:grpSp>
          <p:sp>
            <p:nvSpPr>
              <p:cNvPr id="86034" name="Rectangle 42"/>
              <p:cNvSpPr>
                <a:spLocks noChangeArrowheads="1"/>
              </p:cNvSpPr>
              <p:nvPr/>
            </p:nvSpPr>
            <p:spPr bwMode="auto">
              <a:xfrm>
                <a:off x="1636659" y="183316"/>
                <a:ext cx="1597376" cy="3168757"/>
              </a:xfrm>
              <a:prstGeom prst="rect">
                <a:avLst/>
              </a:prstGeom>
              <a:noFill/>
              <a:ln w="22225">
                <a:solidFill>
                  <a:srgbClr val="00009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  <p:pic>
            <p:nvPicPr>
              <p:cNvPr id="86035" name="Picture 4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9241" y="230951"/>
                <a:ext cx="1089265" cy="3685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86028" name="Straight Connector 47"/>
            <p:cNvCxnSpPr>
              <a:cxnSpLocks noChangeShapeType="1"/>
            </p:cNvCxnSpPr>
            <p:nvPr/>
          </p:nvCxnSpPr>
          <p:spPr bwMode="auto">
            <a:xfrm>
              <a:off x="2640118" y="2330738"/>
              <a:ext cx="0" cy="558315"/>
            </a:xfrm>
            <a:prstGeom prst="line">
              <a:avLst/>
            </a:prstGeom>
            <a:noFill/>
            <a:ln w="25400">
              <a:solidFill>
                <a:srgbClr val="00009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029" name="Straight Connector 50"/>
            <p:cNvCxnSpPr>
              <a:cxnSpLocks noChangeShapeType="1"/>
            </p:cNvCxnSpPr>
            <p:nvPr/>
          </p:nvCxnSpPr>
          <p:spPr bwMode="auto">
            <a:xfrm>
              <a:off x="3116195" y="3653236"/>
              <a:ext cx="1427164" cy="0"/>
            </a:xfrm>
            <a:prstGeom prst="line">
              <a:avLst/>
            </a:prstGeom>
            <a:noFill/>
            <a:ln w="25400">
              <a:solidFill>
                <a:srgbClr val="00009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6030" name="TextBox 56"/>
            <p:cNvSpPr txBox="1">
              <a:spLocks noChangeArrowheads="1"/>
            </p:cNvSpPr>
            <p:nvPr/>
          </p:nvSpPr>
          <p:spPr bwMode="auto">
            <a:xfrm>
              <a:off x="3504274" y="3242589"/>
              <a:ext cx="1078365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latin typeface="Arial" pitchFamily="34" charset="0"/>
                </a:rPr>
                <a:t>copy of all Ethernet frames sent/received</a:t>
              </a:r>
            </a:p>
          </p:txBody>
        </p:sp>
        <p:cxnSp>
          <p:nvCxnSpPr>
            <p:cNvPr id="86031" name="Straight Connector 64"/>
            <p:cNvCxnSpPr>
              <a:cxnSpLocks noChangeShapeType="1"/>
            </p:cNvCxnSpPr>
            <p:nvPr/>
          </p:nvCxnSpPr>
          <p:spPr bwMode="auto">
            <a:xfrm flipV="1">
              <a:off x="1775964" y="2640266"/>
              <a:ext cx="2108014" cy="130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78294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10040</TotalTime>
  <Words>6342</Words>
  <Application>Microsoft Macintosh PowerPoint</Application>
  <PresentationFormat>A4 Paper (210x297 mm)</PresentationFormat>
  <Paragraphs>1736</Paragraphs>
  <Slides>99</Slides>
  <Notes>79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11" baseType="lpstr">
      <vt:lpstr>Arial</vt:lpstr>
      <vt:lpstr>Calibri</vt:lpstr>
      <vt:lpstr>Comic Sans MS</vt:lpstr>
      <vt:lpstr>Courier New</vt:lpstr>
      <vt:lpstr>Gill Sans MT</vt:lpstr>
      <vt:lpstr>Tahoma</vt:lpstr>
      <vt:lpstr>Times New Roman</vt:lpstr>
      <vt:lpstr>Verdana</vt:lpstr>
      <vt:lpstr>Wingdings</vt:lpstr>
      <vt:lpstr>ZapfDingbats</vt:lpstr>
      <vt:lpstr>Office Theme</vt:lpstr>
      <vt:lpstr>Clip</vt:lpstr>
      <vt:lpstr>Introduction</vt:lpstr>
      <vt:lpstr>Syllabus &amp; Text-books</vt:lpstr>
      <vt:lpstr>Chapter 1: roadmap</vt:lpstr>
      <vt:lpstr>A computer network</vt:lpstr>
      <vt:lpstr>A computer network</vt:lpstr>
      <vt:lpstr>What’s the Internet?</vt:lpstr>
      <vt:lpstr>“Fun” Internet-connected devices</vt:lpstr>
      <vt:lpstr>What’s the Internet: a service view</vt:lpstr>
      <vt:lpstr>PowerPoint Presentation</vt:lpstr>
      <vt:lpstr>Internet Standards</vt:lpstr>
      <vt:lpstr>What’s a protocol?</vt:lpstr>
      <vt:lpstr>PowerPoint Presentation</vt:lpstr>
      <vt:lpstr>Chapter 1: roadmap</vt:lpstr>
      <vt:lpstr>A closer look at network structure:</vt:lpstr>
      <vt:lpstr>Network edge</vt:lpstr>
      <vt:lpstr>Access networks and physical media</vt:lpstr>
      <vt:lpstr>Access network: digital subscriber line (DSL)</vt:lpstr>
      <vt:lpstr>PowerPoint Presentation</vt:lpstr>
      <vt:lpstr>PowerPoint Presentation</vt:lpstr>
      <vt:lpstr>PowerPoint Presentation</vt:lpstr>
      <vt:lpstr>Enterprise access networks (Ethernet)</vt:lpstr>
      <vt:lpstr>Wireless access networks</vt:lpstr>
      <vt:lpstr>Host: sends packets of data</vt:lpstr>
      <vt:lpstr>Physical media</vt:lpstr>
      <vt:lpstr>Physical media: coax, fiber</vt:lpstr>
      <vt:lpstr>Physical media: radio</vt:lpstr>
      <vt:lpstr>Chapter 1: roadmap</vt:lpstr>
      <vt:lpstr>The Network Core</vt:lpstr>
      <vt:lpstr>The network core</vt:lpstr>
      <vt:lpstr>Packet-switching: store-and-forward</vt:lpstr>
      <vt:lpstr>Packet Switching: queueing delay, loss</vt:lpstr>
      <vt:lpstr>Two key network-core functions</vt:lpstr>
      <vt:lpstr>Network core: circuit switching</vt:lpstr>
      <vt:lpstr>Circuit switching: FDM versus TDM</vt:lpstr>
      <vt:lpstr>Packet switching versus circuit switching</vt:lpstr>
      <vt:lpstr>PowerPoint Presentation</vt:lpstr>
      <vt:lpstr>Computer networks: examples</vt:lpstr>
      <vt:lpstr>Residence networks: Cable networks</vt:lpstr>
      <vt:lpstr>Residence network: FTTx</vt:lpstr>
      <vt:lpstr>Backbone network</vt:lpstr>
      <vt:lpstr>Enterprise networks</vt:lpstr>
      <vt:lpstr>Wireless networks</vt:lpstr>
      <vt:lpstr>Home networks</vt:lpstr>
      <vt:lpstr>4G/5G</vt:lpstr>
      <vt:lpstr>Internet of Things</vt:lpstr>
      <vt:lpstr>Related issues</vt:lpstr>
      <vt:lpstr>Chapter 1: roadmap</vt:lpstr>
      <vt:lpstr>1.4. Network classification</vt:lpstr>
      <vt:lpstr>1.4.1 Network classification by scale </vt:lpstr>
      <vt:lpstr>PowerPoint Presentation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Tier-1 ISP: e.g., Sprint</vt:lpstr>
      <vt:lpstr>Network Classification by role</vt:lpstr>
      <vt:lpstr>Network classification by transmission technology</vt:lpstr>
      <vt:lpstr>Network classification by switching technology</vt:lpstr>
      <vt:lpstr>Chapter 1: roadmap</vt:lpstr>
      <vt:lpstr>How do loss and delay occur?</vt:lpstr>
      <vt:lpstr>Four sources of packet delay</vt:lpstr>
      <vt:lpstr>PowerPoint Presentation</vt:lpstr>
      <vt:lpstr>Caravan analogy</vt:lpstr>
      <vt:lpstr>Caravan analogy (more)</vt:lpstr>
      <vt:lpstr>Queueing delay (revisited)</vt:lpstr>
      <vt:lpstr>“Real” Internet delays and routes</vt:lpstr>
      <vt:lpstr>“Real” Internet delays, routes</vt:lpstr>
      <vt:lpstr>Packet loss</vt:lpstr>
      <vt:lpstr>Throughput</vt:lpstr>
      <vt:lpstr>Throughput (more)</vt:lpstr>
      <vt:lpstr>Throughput: Internet scenario</vt:lpstr>
      <vt:lpstr>Chapter 1: roadmap</vt:lpstr>
      <vt:lpstr>Protocol “layers”</vt:lpstr>
      <vt:lpstr>Organization of air travel</vt:lpstr>
      <vt:lpstr>Layering of airline functionality</vt:lpstr>
      <vt:lpstr>Why layering?</vt:lpstr>
      <vt:lpstr>Internet protocol stack</vt:lpstr>
      <vt:lpstr>ISO/OSI reference model</vt:lpstr>
      <vt:lpstr>Encapsulation</vt:lpstr>
      <vt:lpstr>Chapter 1: roadmap</vt:lpstr>
      <vt:lpstr>Network security</vt:lpstr>
      <vt:lpstr>Bad guys: put malware into hosts via Internet</vt:lpstr>
      <vt:lpstr>PowerPoint Presentation</vt:lpstr>
      <vt:lpstr>Bad guys can sniff packets</vt:lpstr>
      <vt:lpstr>Bad guys can use fake addresses</vt:lpstr>
      <vt:lpstr>Chapter 1: roadmap</vt:lpstr>
      <vt:lpstr>Internet history</vt:lpstr>
      <vt:lpstr>PowerPoint Presentation</vt:lpstr>
      <vt:lpstr>PowerPoint Presentation</vt:lpstr>
      <vt:lpstr>PowerPoint Presentation</vt:lpstr>
      <vt:lpstr>PowerPoint Presentation</vt:lpstr>
      <vt:lpstr>Introduction: summary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Mạng máy tính</dc:title>
  <dc:creator>trantheson</dc:creator>
  <cp:lastModifiedBy>Huu Nhat Minh Nguyen</cp:lastModifiedBy>
  <cp:revision>413</cp:revision>
  <dcterms:created xsi:type="dcterms:W3CDTF">1999-10-08T19:08:27Z</dcterms:created>
  <dcterms:modified xsi:type="dcterms:W3CDTF">2022-12-28T09:05:16Z</dcterms:modified>
</cp:coreProperties>
</file>